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7" r:id="rId4"/>
  </p:sldMasterIdLst>
  <p:handoutMasterIdLst>
    <p:handoutMasterId r:id="rId51"/>
  </p:handoutMasterIdLst>
  <p:sldIdLst>
    <p:sldId id="315" r:id="rId5"/>
    <p:sldId id="316" r:id="rId6"/>
    <p:sldId id="320" r:id="rId7"/>
    <p:sldId id="319" r:id="rId8"/>
    <p:sldId id="297" r:id="rId9"/>
    <p:sldId id="321" r:id="rId10"/>
    <p:sldId id="324" r:id="rId11"/>
    <p:sldId id="325" r:id="rId12"/>
    <p:sldId id="322" r:id="rId13"/>
    <p:sldId id="323" r:id="rId14"/>
    <p:sldId id="326" r:id="rId15"/>
    <p:sldId id="258" r:id="rId16"/>
    <p:sldId id="259" r:id="rId17"/>
    <p:sldId id="260" r:id="rId18"/>
    <p:sldId id="278" r:id="rId19"/>
    <p:sldId id="261" r:id="rId20"/>
    <p:sldId id="277" r:id="rId21"/>
    <p:sldId id="262" r:id="rId22"/>
    <p:sldId id="264" r:id="rId23"/>
    <p:sldId id="279" r:id="rId24"/>
    <p:sldId id="269" r:id="rId25"/>
    <p:sldId id="265" r:id="rId26"/>
    <p:sldId id="301" r:id="rId27"/>
    <p:sldId id="300" r:id="rId28"/>
    <p:sldId id="299" r:id="rId29"/>
    <p:sldId id="271" r:id="rId30"/>
    <p:sldId id="268" r:id="rId31"/>
    <p:sldId id="270" r:id="rId32"/>
    <p:sldId id="272" r:id="rId33"/>
    <p:sldId id="298" r:id="rId34"/>
    <p:sldId id="267" r:id="rId35"/>
    <p:sldId id="280" r:id="rId36"/>
    <p:sldId id="282" r:id="rId37"/>
    <p:sldId id="287" r:id="rId38"/>
    <p:sldId id="281" r:id="rId39"/>
    <p:sldId id="303" r:id="rId40"/>
    <p:sldId id="302" r:id="rId41"/>
    <p:sldId id="314" r:id="rId42"/>
    <p:sldId id="307" r:id="rId43"/>
    <p:sldId id="332" r:id="rId44"/>
    <p:sldId id="327" r:id="rId45"/>
    <p:sldId id="329" r:id="rId46"/>
    <p:sldId id="330" r:id="rId47"/>
    <p:sldId id="331" r:id="rId48"/>
    <p:sldId id="311" r:id="rId49"/>
    <p:sldId id="309" r:id="rId5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00099"/>
    <a:srgbClr val="0033CC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 autoAdjust="0"/>
    <p:restoredTop sz="95026" autoAdjust="0"/>
  </p:normalViewPr>
  <p:slideViewPr>
    <p:cSldViewPr>
      <p:cViewPr varScale="1">
        <p:scale>
          <a:sx n="100" d="100"/>
          <a:sy n="100" d="100"/>
        </p:scale>
        <p:origin x="-7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senger\Documents\1%20A%20Bedrock%20%20Training\Bedrock%20powerpoint%20data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662766626002717"/>
          <c:y val="0.11290230387868302"/>
          <c:w val="0.84755073749584164"/>
          <c:h val="0.77036307961504769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Mercury</c:v>
                </c:pt>
              </c:strCache>
            </c:strRef>
          </c:tx>
          <c:spPr>
            <a:ln w="3492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Trolling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17.2</c:v>
                </c:pt>
                <c:pt idx="1">
                  <c:v>30.6</c:v>
                </c:pt>
                <c:pt idx="2">
                  <c:v>43.4</c:v>
                </c:pt>
                <c:pt idx="3">
                  <c:v>46.3</c:v>
                </c:pt>
                <c:pt idx="4">
                  <c:v>46.3</c:v>
                </c:pt>
                <c:pt idx="5">
                  <c:v>46.3</c:v>
                </c:pt>
                <c:pt idx="6">
                  <c:v>45.8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Yamaha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Trolling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14.8</c:v>
                </c:pt>
                <c:pt idx="1">
                  <c:v>24.2</c:v>
                </c:pt>
                <c:pt idx="2">
                  <c:v>27.9</c:v>
                </c:pt>
                <c:pt idx="3">
                  <c:v>27.9</c:v>
                </c:pt>
                <c:pt idx="4">
                  <c:v>26.9</c:v>
                </c:pt>
                <c:pt idx="5">
                  <c:v>25.6</c:v>
                </c:pt>
                <c:pt idx="6">
                  <c:v>23.6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Suzuki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Trolling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14.5</c:v>
                </c:pt>
                <c:pt idx="1">
                  <c:v>24.6</c:v>
                </c:pt>
                <c:pt idx="2">
                  <c:v>31.5</c:v>
                </c:pt>
                <c:pt idx="3">
                  <c:v>31.5</c:v>
                </c:pt>
                <c:pt idx="4">
                  <c:v>31.7</c:v>
                </c:pt>
                <c:pt idx="5">
                  <c:v>31.3</c:v>
                </c:pt>
                <c:pt idx="6">
                  <c:v>30.1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Honda</c:v>
                </c:pt>
              </c:strCache>
            </c:strRef>
          </c:tx>
          <c:spPr>
            <a:ln>
              <a:solidFill>
                <a:srgbClr val="006600"/>
              </a:solidFill>
            </a:ln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Trolling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16</c:v>
                </c:pt>
                <c:pt idx="1">
                  <c:v>24.6</c:v>
                </c:pt>
                <c:pt idx="2">
                  <c:v>37</c:v>
                </c:pt>
                <c:pt idx="3">
                  <c:v>42.9</c:v>
                </c:pt>
                <c:pt idx="4">
                  <c:v>43.6</c:v>
                </c:pt>
                <c:pt idx="5">
                  <c:v>43.6</c:v>
                </c:pt>
                <c:pt idx="6">
                  <c:v>42.5</c:v>
                </c:pt>
              </c:numCache>
            </c:numRef>
          </c:val>
        </c:ser>
        <c:marker val="1"/>
        <c:axId val="37737984"/>
        <c:axId val="37739520"/>
      </c:lineChart>
      <c:catAx>
        <c:axId val="37737984"/>
        <c:scaling>
          <c:orientation val="minMax"/>
        </c:scaling>
        <c:axPos val="b"/>
        <c:numFmt formatCode="General" sourceLinked="1"/>
        <c:tickLblPos val="nextTo"/>
        <c:spPr>
          <a:ln w="25400"/>
        </c:spPr>
        <c:txPr>
          <a:bodyPr/>
          <a:lstStyle/>
          <a:p>
            <a:pPr>
              <a:defRPr lang="en-US" sz="1050" b="1"/>
            </a:pPr>
            <a:endParaRPr lang="en-US"/>
          </a:p>
        </c:txPr>
        <c:crossAx val="37739520"/>
        <c:crosses val="autoZero"/>
        <c:auto val="1"/>
        <c:lblAlgn val="ctr"/>
        <c:lblOffset val="100"/>
      </c:catAx>
      <c:valAx>
        <c:axId val="37739520"/>
        <c:scaling>
          <c:orientation val="minMax"/>
          <c:min val="10"/>
        </c:scaling>
        <c:axPos val="l"/>
        <c:majorGridlines>
          <c:spPr>
            <a:ln w="12700">
              <a:solidFill>
                <a:schemeClr val="tx2">
                  <a:lumMod val="65000"/>
                  <a:lumOff val="3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en-US" sz="1200" b="1"/>
                </a:pPr>
                <a:r>
                  <a:rPr lang="en-US" sz="1200" b="1"/>
                  <a:t> AMPS  to  BATTERY </a:t>
                </a:r>
              </a:p>
            </c:rich>
          </c:tx>
          <c:layout>
            <c:manualLayout>
              <c:xMode val="edge"/>
              <c:yMode val="edge"/>
              <c:x val="2.7868100994417992E-2"/>
              <c:y val="0.288636628754739"/>
            </c:manualLayout>
          </c:layout>
          <c:spPr>
            <a:solidFill>
              <a:srgbClr val="FFFF00"/>
            </a:solidFill>
          </c:spPr>
        </c:title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lang="en-US" b="1"/>
            </a:pPr>
            <a:endParaRPr lang="en-US"/>
          </a:p>
        </c:txPr>
        <c:crossAx val="37737984"/>
        <c:crosses val="autoZero"/>
        <c:crossBetween val="between"/>
        <c:minorUnit val="1"/>
      </c:valAx>
    </c:plotArea>
    <c:legend>
      <c:legendPos val="t"/>
      <c:legendEntry>
        <c:idx val="2"/>
        <c:txPr>
          <a:bodyPr/>
          <a:lstStyle/>
          <a:p>
            <a:pPr>
              <a:defRPr sz="1400" b="1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0033CC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400" b="1">
                <a:solidFill>
                  <a:srgbClr val="006600"/>
                </a:solidFill>
              </a:defRPr>
            </a:pPr>
            <a:endParaRPr lang="en-US"/>
          </a:p>
        </c:txPr>
      </c:legendEntry>
      <c:legendEntry>
        <c:idx val="0"/>
        <c:txPr>
          <a:bodyPr/>
          <a:lstStyle/>
          <a:p>
            <a:pPr>
              <a:defRPr sz="1400" b="1">
                <a:solidFill>
                  <a:srgbClr val="FF0000"/>
                </a:solidFill>
              </a:defRPr>
            </a:pPr>
            <a:endParaRPr lang="en-US"/>
          </a:p>
        </c:txPr>
      </c:legendEntry>
      <c:txPr>
        <a:bodyPr/>
        <a:lstStyle/>
        <a:p>
          <a:pPr>
            <a:defRPr lang="en-US" sz="1400"/>
          </a:pPr>
          <a:endParaRPr lang="en-US"/>
        </a:p>
      </c:txPr>
    </c:legend>
    <c:plotVisOnly val="1"/>
  </c:chart>
  <c:spPr>
    <a:solidFill>
      <a:srgbClr val="FFFFFF"/>
    </a:solidFill>
    <a:ln w="19050" cap="rnd">
      <a:noFill/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/>
            </a:pPr>
            <a:r>
              <a:rPr lang="en-US"/>
              <a:t>150hp Weight</a:t>
            </a:r>
            <a:r>
              <a:rPr lang="en-US" baseline="0"/>
              <a:t> Comparision</a:t>
            </a:r>
            <a:endParaRPr lang="en-US"/>
          </a:p>
        </c:rich>
      </c:tx>
      <c:layout>
        <c:manualLayout>
          <c:xMode val="edge"/>
          <c:yMode val="edge"/>
          <c:x val="0.18480071241094861"/>
          <c:y val="4.2508947745168224E-2"/>
        </c:manualLayout>
      </c:layout>
    </c:title>
    <c:plotArea>
      <c:layout>
        <c:manualLayout>
          <c:layoutTarget val="inner"/>
          <c:xMode val="edge"/>
          <c:yMode val="edge"/>
          <c:x val="0.17700278136874681"/>
          <c:y val="0.19036971455123144"/>
          <c:w val="0.80698577583905251"/>
          <c:h val="0.69478153466111758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033CC"/>
              </a:solidFill>
            </c:spPr>
          </c:dPt>
          <c:dPt>
            <c:idx val="2"/>
            <c:spPr>
              <a:solidFill>
                <a:srgbClr val="CC0066"/>
              </a:solidFill>
            </c:spPr>
          </c:dPt>
          <c:dPt>
            <c:idx val="3"/>
            <c:spPr>
              <a:solidFill>
                <a:srgbClr val="006600"/>
              </a:solidFill>
            </c:spPr>
          </c:dPt>
          <c:dLbls>
            <c:txPr>
              <a:bodyPr/>
              <a:lstStyle/>
              <a:p>
                <a:pPr>
                  <a:defRPr lang="en-US" sz="12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dLblPos val="outEnd"/>
            <c:showVal val="1"/>
          </c:dLbls>
          <c:cat>
            <c:strRef>
              <c:f>Sheet2!$A$5:$D$5</c:f>
              <c:strCache>
                <c:ptCount val="4"/>
                <c:pt idx="0">
                  <c:v>Mercury</c:v>
                </c:pt>
                <c:pt idx="1">
                  <c:v>Suzuki</c:v>
                </c:pt>
                <c:pt idx="2">
                  <c:v>Yamaha</c:v>
                </c:pt>
                <c:pt idx="3">
                  <c:v>Honda</c:v>
                </c:pt>
              </c:strCache>
            </c:strRef>
          </c:cat>
          <c:val>
            <c:numRef>
              <c:f>Sheet2!$A$6:$D$6</c:f>
              <c:numCache>
                <c:formatCode>General</c:formatCode>
                <c:ptCount val="4"/>
                <c:pt idx="0">
                  <c:v>455</c:v>
                </c:pt>
                <c:pt idx="1">
                  <c:v>474</c:v>
                </c:pt>
                <c:pt idx="2">
                  <c:v>476</c:v>
                </c:pt>
                <c:pt idx="3">
                  <c:v>478</c:v>
                </c:pt>
              </c:numCache>
            </c:numRef>
          </c:val>
        </c:ser>
        <c:dLbls>
          <c:showVal val="1"/>
        </c:dLbls>
        <c:axId val="38123392"/>
        <c:axId val="38124928"/>
      </c:barChart>
      <c:catAx>
        <c:axId val="3812339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8124928"/>
        <c:crosses val="autoZero"/>
        <c:auto val="1"/>
        <c:lblAlgn val="ctr"/>
        <c:lblOffset val="100"/>
      </c:catAx>
      <c:valAx>
        <c:axId val="38124928"/>
        <c:scaling>
          <c:orientation val="minMax"/>
          <c:min val="44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 sz="1100">
                    <a:latin typeface="Arial" pitchFamily="34" charset="0"/>
                    <a:cs typeface="Arial" pitchFamily="34" charset="0"/>
                  </a:defRPr>
                </a:pPr>
                <a:r>
                  <a:rPr lang="en-US" sz="1100">
                    <a:latin typeface="Arial" pitchFamily="34" charset="0"/>
                    <a:cs typeface="Arial" pitchFamily="34" charset="0"/>
                  </a:rPr>
                  <a:t>Lbs.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lang="en-US" sz="1200" b="1"/>
            </a:pPr>
            <a:endParaRPr lang="en-US"/>
          </a:p>
        </c:txPr>
        <c:crossAx val="38123392"/>
        <c:crosses val="autoZero"/>
        <c:crossBetween val="between"/>
      </c:valAx>
    </c:plotArea>
    <c:plotVisOnly val="1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F343B-48AD-4297-96AB-9BE34236B5BD}" type="datetimeFigureOut">
              <a:rPr lang="en-US"/>
              <a:pPr>
                <a:defRPr/>
              </a:pPr>
              <a:t>9/26/2011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8A606C-445D-4077-B903-2CF6B171C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67B3A-6618-45E4-B3EE-AD02E57C7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F57F-5894-4D8D-8333-87CD44E41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8119-3D8F-4492-A407-DBD18259C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B1B50-263E-457B-9072-7049D9257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C042-CBF2-443B-9252-96B8404E8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6A8D8-2D41-4833-86AA-BDCA536E9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A7474-5A75-4607-9482-AEB1C403D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D4480-56DB-48AB-8214-82BF0A8D2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1400E-91A9-4941-8129-3A8D901DC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DE048-057A-494B-962D-DF2BF7105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6EBB6-6587-4A74-B43B-982B77FC8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3C782-284D-4D88-9733-EA39A0B8B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EC0FF-4973-42C1-82AB-B85DE395F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9EC32-78EE-43E0-B0C9-126B35192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1D86-D145-49F9-B1B9-CC123B82F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7315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09988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09988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7E97D-6EFD-4F56-A8D4-E53F286B4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73FAD-BC1A-43CF-9AE0-878554E52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77978-1317-42F5-8590-3E516015F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879FA-5B30-4E36-8048-A3E02726F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FA9B7-3D97-4107-917A-A1D268BEE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35123-E0D7-4D76-A0FA-2B62FE323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EB105-E672-4608-9FCF-C06C95C26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0381A-93E2-42DE-AB8F-403F25BF8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492DB-928B-4D19-9C01-F94F42B93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10DD-EDFC-4211-9033-0419C330A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53483-B74A-4820-ABAA-B579769B9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A2C83-E6C4-463D-B778-5389C7314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DCB39-4AEF-4B8B-A913-F0550727B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7315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09988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09988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BF754-F850-4307-B2DF-CB9E4F251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D3DE4-9341-4649-95DC-150193082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25C5-CF25-41E9-BB30-679F8C917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6363A-6013-4451-8998-53ECCC58E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ADF26-EA9C-4B08-806C-BD1CC4403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F7565-9798-471A-A1A3-EE15D0281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2878A-16E2-4E45-BF4E-A00F4BF9D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3643-5ECD-4AB8-BF7C-7394E0640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7E45-99DF-4F05-B1B2-AABABAAE8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2D776-54A7-40C8-AF15-E46FBDDCF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12540-7D2A-4ECC-BB82-A4F278D88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79F6B-ED54-4241-B78B-C116CFDC9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35E2-6FCB-4503-B36C-EB07BA968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7315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1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09988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09988"/>
            <a:ext cx="40386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1F0D1-3EBA-4765-9E93-EB59CAA2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97736-E40B-49CA-B794-A1AD11954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5E241-9F15-4FD8-B294-A67037E6F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F67E5-C3EE-4CF8-9E94-07E471E2A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72B7E-522F-4B31-9E06-A4EB2D4F8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16E0D-8B08-46DB-9E76-4FA518C6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FEDF3C-4599-4F7C-9EE8-2B2A0F091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315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1A9C779-383C-446E-BC55-2DE0A6983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315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DB23212-080C-4C6E-AB2B-0AF2E012D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315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E82DAE-E9C3-4677-B912-38FB26559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150-FourStroke_ShearWater_C.jpg"/>
          <p:cNvPicPr>
            <a:picLocks noChangeAspect="1"/>
          </p:cNvPicPr>
          <p:nvPr/>
        </p:nvPicPr>
        <p:blipFill>
          <a:blip r:embed="rId2"/>
          <a:srcRect r="8888"/>
          <a:stretch>
            <a:fillRect/>
          </a:stretch>
        </p:blipFill>
        <p:spPr bwMode="auto">
          <a:xfrm>
            <a:off x="762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8" descr="m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4876800"/>
            <a:ext cx="1447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2833" y="5867400"/>
            <a:ext cx="8421032" cy="8309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"/>
          </a:effectLst>
        </p:spPr>
        <p:txBody>
          <a:bodyPr wrap="none">
            <a:spAutoFit/>
          </a:bodyPr>
          <a:lstStyle/>
          <a:p>
            <a:pPr algn="ctr"/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Reference Sans Serif" pitchFamily="34" charset="0"/>
              </a:rPr>
              <a:t>Новый 4-тактный мотор 1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Reference Sans Serif" pitchFamily="34" charset="0"/>
              </a:rPr>
              <a:t>50</a:t>
            </a: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Reference Sans Serif" pitchFamily="34" charset="0"/>
              </a:rPr>
              <a:t> л.с.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S Reference Sans Serif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467600" cy="609600"/>
          </a:xfrm>
        </p:spPr>
        <p:txBody>
          <a:bodyPr/>
          <a:lstStyle/>
          <a:p>
            <a:r>
              <a:rPr lang="en-US" smtClean="0"/>
              <a:t>Yamaha 150</a:t>
            </a:r>
            <a:r>
              <a:rPr lang="ru-RU" smtClean="0"/>
              <a:t>л.с.</a:t>
            </a:r>
            <a:r>
              <a:rPr lang="en-US" smtClean="0"/>
              <a:t>:  </a:t>
            </a:r>
            <a:r>
              <a:rPr lang="ru-RU" smtClean="0"/>
              <a:t>Ходовые испытания</a:t>
            </a:r>
            <a:endParaRPr lang="en-US" smtClean="0"/>
          </a:p>
        </p:txBody>
      </p:sp>
      <p:pic>
        <p:nvPicPr>
          <p:cNvPr id="6349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950" y="4038600"/>
            <a:ext cx="2343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5867400" cy="800100"/>
          </a:xfrm>
        </p:spPr>
        <p:txBody>
          <a:bodyPr/>
          <a:lstStyle/>
          <a:p>
            <a:pPr marL="176213" indent="-176213">
              <a:lnSpc>
                <a:spcPct val="80000"/>
              </a:lnSpc>
            </a:pPr>
            <a:r>
              <a:rPr lang="ru-RU" smtClean="0"/>
              <a:t>Один мотор из спарки снят с испытаний из-за многочисленных поломок</a:t>
            </a:r>
            <a:endParaRPr lang="en-US" smtClean="0"/>
          </a:p>
          <a:p>
            <a:pPr marL="176213" indent="-176213">
              <a:lnSpc>
                <a:spcPct val="80000"/>
              </a:lnSpc>
            </a:pPr>
            <a:r>
              <a:rPr lang="ru-RU" smtClean="0"/>
              <a:t>Второй продолжил тестирование в одномоторном режиме</a:t>
            </a:r>
            <a:endParaRPr lang="en-US" smtClean="0"/>
          </a:p>
        </p:txBody>
      </p:sp>
      <p:sp>
        <p:nvSpPr>
          <p:cNvPr id="63492" name="Rectangle 16"/>
          <p:cNvSpPr>
            <a:spLocks noChangeArrowheads="1"/>
          </p:cNvSpPr>
          <p:nvPr/>
        </p:nvSpPr>
        <p:spPr bwMode="auto">
          <a:xfrm>
            <a:off x="0" y="3200400"/>
            <a:ext cx="7162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ru-RU" sz="2400"/>
              <a:t> Выявленные поломки:</a:t>
            </a:r>
          </a:p>
          <a:p>
            <a:pPr marL="742950" lvl="1" indent="-285750" eaLnBrk="0" hangingPunct="0">
              <a:buFont typeface="Arial" charset="0"/>
              <a:buChar char="–"/>
            </a:pPr>
            <a:r>
              <a:rPr lang="ru-RU" sz="2400"/>
              <a:t>механизм переключения передач</a:t>
            </a:r>
          </a:p>
          <a:p>
            <a:pPr marL="742950" lvl="1" indent="-285750" eaLnBrk="0" hangingPunct="0">
              <a:buFont typeface="Arial" charset="0"/>
              <a:buChar char="–"/>
            </a:pPr>
            <a:r>
              <a:rPr lang="ru-RU" sz="2400"/>
              <a:t>нижний обтекатель</a:t>
            </a:r>
            <a:r>
              <a:rPr lang="en-US" sz="2400"/>
              <a:t> </a:t>
            </a:r>
            <a:endParaRPr lang="ru-RU" sz="2400"/>
          </a:p>
          <a:p>
            <a:pPr marL="742950" lvl="1" indent="-285750" eaLnBrk="0" hangingPunct="0">
              <a:buFont typeface="Arial" charset="0"/>
              <a:buChar char="–"/>
            </a:pPr>
            <a:r>
              <a:rPr lang="ru-RU" sz="2400"/>
              <a:t>адаптерная плита</a:t>
            </a:r>
            <a:r>
              <a:rPr lang="en-US" sz="2400"/>
              <a:t>, </a:t>
            </a:r>
            <a:endParaRPr lang="ru-RU" sz="2400"/>
          </a:p>
          <a:p>
            <a:pPr marL="742950" lvl="1" indent="-285750" eaLnBrk="0" hangingPunct="0">
              <a:buFont typeface="Arial" charset="0"/>
              <a:buChar char="–"/>
            </a:pPr>
            <a:r>
              <a:rPr lang="ru-RU" sz="2400"/>
              <a:t>поворотная ось</a:t>
            </a:r>
            <a:r>
              <a:rPr lang="en-US" sz="2400"/>
              <a:t>, </a:t>
            </a:r>
            <a:endParaRPr lang="ru-RU" sz="2400"/>
          </a:p>
          <a:p>
            <a:pPr marL="742950" lvl="1" indent="-285750" eaLnBrk="0" hangingPunct="0">
              <a:buFont typeface="Arial" charset="0"/>
              <a:buChar char="–"/>
            </a:pPr>
            <a:r>
              <a:rPr lang="ru-RU" sz="2400"/>
              <a:t>масляный насос</a:t>
            </a:r>
            <a:r>
              <a:rPr lang="en-US" sz="2400"/>
              <a:t>, </a:t>
            </a:r>
            <a:endParaRPr lang="ru-RU" sz="2400"/>
          </a:p>
          <a:p>
            <a:pPr marL="742950" lvl="1" indent="-285750" eaLnBrk="0" hangingPunct="0">
              <a:buFont typeface="Arial" charset="0"/>
              <a:buChar char="–"/>
            </a:pPr>
            <a:r>
              <a:rPr lang="ru-RU" sz="2400"/>
              <a:t>верхние и нижние опоры</a:t>
            </a:r>
            <a:endParaRPr lang="en-US" sz="2400"/>
          </a:p>
        </p:txBody>
      </p:sp>
      <p:pic>
        <p:nvPicPr>
          <p:cNvPr id="63493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143000"/>
            <a:ext cx="32766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0"/>
            <a:ext cx="7315200" cy="792163"/>
          </a:xfrm>
        </p:spPr>
        <p:txBody>
          <a:bodyPr/>
          <a:lstStyle/>
          <a:p>
            <a:r>
              <a:rPr lang="ru-RU" smtClean="0"/>
              <a:t>Основные особенности конструкции нового двигателя </a:t>
            </a:r>
            <a:r>
              <a:rPr lang="en-US" smtClean="0"/>
              <a:t>Mercury</a:t>
            </a:r>
            <a:r>
              <a:rPr lang="ru-RU" smtClean="0"/>
              <a:t> 150</a:t>
            </a:r>
            <a:endParaRPr lang="en-US" smtClean="0"/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28700"/>
            <a:ext cx="5321300" cy="5334000"/>
          </a:xfrm>
        </p:spPr>
        <p:txBody>
          <a:bodyPr/>
          <a:lstStyle/>
          <a:p>
            <a:pPr marL="177800" indent="-177800">
              <a:lnSpc>
                <a:spcPct val="90000"/>
              </a:lnSpc>
            </a:pPr>
            <a:r>
              <a:rPr lang="ru-RU" sz="2400" smtClean="0"/>
              <a:t>Балансировочный вал</a:t>
            </a:r>
            <a:endParaRPr lang="en-US" sz="24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Стальные шлифованные шестерни</a:t>
            </a:r>
            <a:endParaRPr lang="en-US" sz="20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Цепной привод</a:t>
            </a:r>
            <a:endParaRPr lang="en-US" sz="20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Гидравлический натяжитель</a:t>
            </a:r>
            <a:endParaRPr lang="en-US" sz="2000" smtClean="0"/>
          </a:p>
          <a:p>
            <a:pPr marL="177800" indent="-177800">
              <a:lnSpc>
                <a:spcPct val="90000"/>
              </a:lnSpc>
            </a:pPr>
            <a:r>
              <a:rPr lang="ru-RU" sz="2400" smtClean="0"/>
              <a:t>Распределительные валы</a:t>
            </a:r>
            <a:endParaRPr lang="en-US" sz="24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Необслуживаемый цепной привод</a:t>
            </a:r>
            <a:endParaRPr lang="en-US" sz="20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Стальные распредвалы</a:t>
            </a:r>
            <a:endParaRPr lang="en-US" sz="2000" smtClean="0"/>
          </a:p>
          <a:p>
            <a:pPr marL="177800" indent="-177800">
              <a:lnSpc>
                <a:spcPct val="90000"/>
              </a:lnSpc>
            </a:pPr>
            <a:r>
              <a:rPr lang="ru-RU" sz="2400" smtClean="0"/>
              <a:t>Система смазки</a:t>
            </a:r>
            <a:endParaRPr lang="en-US" sz="24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Рекомендованное масло </a:t>
            </a:r>
            <a:r>
              <a:rPr lang="en-US" sz="2000" smtClean="0"/>
              <a:t>25W40 </a:t>
            </a:r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Картерный охладитель масла</a:t>
            </a:r>
            <a:endParaRPr lang="en-US" sz="2000" smtClean="0"/>
          </a:p>
          <a:p>
            <a:pPr marL="177800" indent="-177800">
              <a:lnSpc>
                <a:spcPct val="90000"/>
              </a:lnSpc>
            </a:pPr>
            <a:r>
              <a:rPr lang="ru-RU" sz="2400" smtClean="0"/>
              <a:t>Защита от коррозии</a:t>
            </a:r>
            <a:endParaRPr lang="en-US" sz="24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Особое покрытие рубашки охлаждения</a:t>
            </a:r>
            <a:endParaRPr lang="en-US" sz="20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Высококачественная нержавеющая сталь</a:t>
            </a:r>
            <a:endParaRPr lang="en-US" sz="20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Особая технология хромирования</a:t>
            </a:r>
            <a:endParaRPr lang="en-US" sz="2000" smtClean="0"/>
          </a:p>
          <a:p>
            <a:pPr marL="520700" lvl="1" indent="-228600">
              <a:lnSpc>
                <a:spcPct val="90000"/>
              </a:lnSpc>
            </a:pPr>
            <a:r>
              <a:rPr lang="ru-RU" sz="2000" smtClean="0"/>
              <a:t>Спецпокраска редуктора</a:t>
            </a:r>
            <a:endParaRPr lang="en-US" sz="2000" smtClean="0"/>
          </a:p>
          <a:p>
            <a:pPr marL="177800" indent="-177800">
              <a:lnSpc>
                <a:spcPct val="90000"/>
              </a:lnSpc>
            </a:pPr>
            <a:endParaRPr lang="en-US" sz="2400" smtClean="0"/>
          </a:p>
        </p:txBody>
      </p:sp>
      <p:sp>
        <p:nvSpPr>
          <p:cNvPr id="6451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143000"/>
            <a:ext cx="4038600" cy="4983163"/>
          </a:xfrm>
        </p:spPr>
        <p:txBody>
          <a:bodyPr/>
          <a:lstStyle/>
          <a:p>
            <a:pPr marL="177800" indent="-177800">
              <a:lnSpc>
                <a:spcPct val="90000"/>
              </a:lnSpc>
            </a:pPr>
            <a:r>
              <a:rPr lang="ru-RU" sz="2400" smtClean="0"/>
              <a:t>Усиленный транцевый кронштейн</a:t>
            </a:r>
            <a:endParaRPr lang="en-US" sz="2400" smtClean="0"/>
          </a:p>
          <a:p>
            <a:pPr marL="177800" indent="-177800">
              <a:lnSpc>
                <a:spcPct val="90000"/>
              </a:lnSpc>
            </a:pPr>
            <a:r>
              <a:rPr lang="ru-RU" sz="2400" smtClean="0"/>
              <a:t>Опоры двигателя</a:t>
            </a:r>
            <a:endParaRPr lang="en-US" sz="2400" smtClean="0"/>
          </a:p>
          <a:p>
            <a:pPr marL="457200" lvl="1" indent="-165100">
              <a:lnSpc>
                <a:spcPct val="90000"/>
              </a:lnSpc>
            </a:pPr>
            <a:r>
              <a:rPr lang="ru-RU" sz="2000" smtClean="0"/>
              <a:t>Не нагреваются – увеличенный срок службы</a:t>
            </a:r>
            <a:endParaRPr lang="en-US" sz="2000" smtClean="0"/>
          </a:p>
          <a:p>
            <a:pPr marL="177800" indent="-177800">
              <a:lnSpc>
                <a:spcPct val="90000"/>
              </a:lnSpc>
            </a:pPr>
            <a:r>
              <a:rPr lang="ru-RU" sz="2400" smtClean="0"/>
              <a:t>Редуктор</a:t>
            </a:r>
            <a:endParaRPr lang="en-US" sz="2400" smtClean="0"/>
          </a:p>
          <a:p>
            <a:pPr marL="457200" lvl="1" indent="-165100">
              <a:lnSpc>
                <a:spcPct val="90000"/>
              </a:lnSpc>
            </a:pPr>
            <a:r>
              <a:rPr lang="ru-RU" sz="2000" smtClean="0"/>
              <a:t>Крупная торпеда редуктора</a:t>
            </a:r>
            <a:endParaRPr lang="en-US" sz="2000" smtClean="0"/>
          </a:p>
          <a:p>
            <a:pPr marL="457200" lvl="1" indent="-165100">
              <a:lnSpc>
                <a:spcPct val="90000"/>
              </a:lnSpc>
            </a:pPr>
            <a:r>
              <a:rPr lang="ru-RU" sz="2000" smtClean="0"/>
              <a:t>Увеличенные шестерни</a:t>
            </a:r>
            <a:endParaRPr lang="en-US" sz="2000" smtClean="0"/>
          </a:p>
          <a:p>
            <a:pPr marL="177800" indent="-177800">
              <a:lnSpc>
                <a:spcPct val="90000"/>
              </a:lnSpc>
            </a:pPr>
            <a:r>
              <a:rPr lang="ru-RU" sz="2400" smtClean="0"/>
              <a:t>Обтекатель</a:t>
            </a:r>
            <a:endParaRPr lang="en-US" sz="2400" smtClean="0"/>
          </a:p>
          <a:p>
            <a:pPr marL="457200" lvl="1" indent="-165100">
              <a:lnSpc>
                <a:spcPct val="90000"/>
              </a:lnSpc>
            </a:pPr>
            <a:r>
              <a:rPr lang="ru-RU" sz="2000" smtClean="0"/>
              <a:t>С уплотнением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12" name="Group 76"/>
          <p:cNvGraphicFramePr>
            <a:graphicFrameLocks noGrp="1"/>
          </p:cNvGraphicFramePr>
          <p:nvPr/>
        </p:nvGraphicFramePr>
        <p:xfrm>
          <a:off x="0" y="1295400"/>
          <a:ext cx="4495800" cy="4926013"/>
        </p:xfrm>
        <a:graphic>
          <a:graphicData uri="http://schemas.openxmlformats.org/drawingml/2006/table">
            <a:tbl>
              <a:tblPr/>
              <a:tblGrid>
                <a:gridCol w="2133600"/>
                <a:gridCol w="236220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на гребном валу, л.с/кВт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 / 110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Максимальные обороты, об/мин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5000~6000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Тип двигателя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Рядный 4-цилиндровый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8-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клапанный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(SOHC)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Рабочий объем, л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Диаметр-ход поршня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мм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92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Система впуска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Тюнинговый впускной коллектор с закруткой потока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Топливная система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Multi-Port (EFI)          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Электронный впрыск топлива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Топливо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АИ-92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Система зажигания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SmartCraft ECM                         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цифровая индуктивная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Генератор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А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/ 756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Вт с ременным приводом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Передаточное число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1.92:1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Длина приводного вала, мм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508 (L)   636 (XL, CXL)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Сухой вес, кг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0211" marR="6684" marT="6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206 (L)  211 (XL, CXL)</a:t>
                      </a:r>
                    </a:p>
                  </a:txBody>
                  <a:tcPr marL="6684" marR="6684" marT="6684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5593" name="TextBox 8"/>
          <p:cNvSpPr txBox="1">
            <a:spLocks noChangeArrowheads="1"/>
          </p:cNvSpPr>
          <p:nvPr/>
        </p:nvSpPr>
        <p:spPr bwMode="auto">
          <a:xfrm>
            <a:off x="1219200" y="228600"/>
            <a:ext cx="601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Основные характеристики</a:t>
            </a:r>
            <a:endParaRPr lang="en-US" sz="3200"/>
          </a:p>
        </p:txBody>
      </p:sp>
      <p:sp>
        <p:nvSpPr>
          <p:cNvPr id="65594" name="TextBox 11"/>
          <p:cNvSpPr txBox="1">
            <a:spLocks noChangeArrowheads="1"/>
          </p:cNvSpPr>
          <p:nvPr/>
        </p:nvSpPr>
        <p:spPr bwMode="auto">
          <a:xfrm>
            <a:off x="4495800" y="3276600"/>
            <a:ext cx="373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Система рулевого управления</a:t>
            </a:r>
            <a:endParaRPr lang="en-US" sz="1600" b="1"/>
          </a:p>
        </p:txBody>
      </p:sp>
      <p:sp>
        <p:nvSpPr>
          <p:cNvPr id="65595" name="TextBox 12"/>
          <p:cNvSpPr txBox="1">
            <a:spLocks noChangeArrowheads="1"/>
          </p:cNvSpPr>
          <p:nvPr/>
        </p:nvSpPr>
        <p:spPr bwMode="auto">
          <a:xfrm>
            <a:off x="4495800" y="3505200"/>
            <a:ext cx="4191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ru-RU" sz="1600" b="1">
                <a:solidFill>
                  <a:srgbClr val="FF0000"/>
                </a:solidFill>
              </a:rPr>
              <a:t>Механическая двухтросовая без обратной связи</a:t>
            </a:r>
            <a:endParaRPr lang="en-US" sz="16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ru-RU" sz="1600" b="1">
                <a:solidFill>
                  <a:srgbClr val="FF0000"/>
                </a:solidFill>
              </a:rPr>
              <a:t>Традиционная гидравлическая</a:t>
            </a:r>
            <a:endParaRPr lang="en-US" sz="16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ru-RU" sz="1600" b="1">
                <a:solidFill>
                  <a:srgbClr val="FF0000"/>
                </a:solidFill>
              </a:rPr>
              <a:t>Электрогидравлический усилитель</a:t>
            </a:r>
            <a:endParaRPr lang="en-US" sz="1600" b="1">
              <a:solidFill>
                <a:srgbClr val="FF0000"/>
              </a:solidFill>
            </a:endParaRPr>
          </a:p>
          <a:p>
            <a:r>
              <a:rPr lang="en-US" sz="1600" b="1">
                <a:solidFill>
                  <a:srgbClr val="FF0000"/>
                </a:solidFill>
              </a:rPr>
              <a:t>    </a:t>
            </a:r>
            <a:r>
              <a:rPr lang="ru-RU" sz="1600"/>
              <a:t>Опция для двойных </a:t>
            </a:r>
            <a:endParaRPr lang="en-US" sz="1600"/>
          </a:p>
          <a:p>
            <a:r>
              <a:rPr lang="en-US" sz="1600"/>
              <a:t>    </a:t>
            </a:r>
            <a:r>
              <a:rPr lang="ru-RU" sz="1600"/>
              <a:t>установок</a:t>
            </a:r>
            <a:endParaRPr lang="en-US" sz="1600"/>
          </a:p>
          <a:p>
            <a:endParaRPr lang="en-US" sz="400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/>
              <a:t>  </a:t>
            </a:r>
            <a:r>
              <a:rPr lang="ru-RU" sz="1600" b="1">
                <a:solidFill>
                  <a:srgbClr val="FF0000"/>
                </a:solidFill>
              </a:rPr>
              <a:t>Комплект румпеля </a:t>
            </a:r>
            <a:endParaRPr lang="en-US" sz="1600" b="1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en-US" sz="1600" b="1">
                <a:solidFill>
                  <a:srgbClr val="FF0000"/>
                </a:solidFill>
              </a:rPr>
              <a:t>     Big Tiller</a:t>
            </a:r>
          </a:p>
        </p:txBody>
      </p:sp>
      <p:sp>
        <p:nvSpPr>
          <p:cNvPr id="65596" name="TextBox 10"/>
          <p:cNvSpPr txBox="1">
            <a:spLocks noChangeArrowheads="1"/>
          </p:cNvSpPr>
          <p:nvPr/>
        </p:nvSpPr>
        <p:spPr bwMode="auto">
          <a:xfrm rot="-738985">
            <a:off x="4648200" y="5638800"/>
            <a:ext cx="28638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Самый универсальный мотор</a:t>
            </a:r>
            <a:endParaRPr lang="en-US" sz="2000" b="1" i="1">
              <a:solidFill>
                <a:srgbClr val="000099"/>
              </a:solidFill>
            </a:endParaRPr>
          </a:p>
        </p:txBody>
      </p:sp>
      <p:sp>
        <p:nvSpPr>
          <p:cNvPr id="65597" name="TextBox 6"/>
          <p:cNvSpPr txBox="1">
            <a:spLocks noChangeArrowheads="1"/>
          </p:cNvSpPr>
          <p:nvPr/>
        </p:nvSpPr>
        <p:spPr bwMode="auto">
          <a:xfrm>
            <a:off x="4495800" y="1295400"/>
            <a:ext cx="4105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Система дистанционного управления</a:t>
            </a:r>
            <a:endParaRPr lang="en-US" sz="1600" b="1"/>
          </a:p>
        </p:txBody>
      </p:sp>
      <p:sp>
        <p:nvSpPr>
          <p:cNvPr id="65598" name="TextBox 7"/>
          <p:cNvSpPr txBox="1">
            <a:spLocks noChangeArrowheads="1"/>
          </p:cNvSpPr>
          <p:nvPr/>
        </p:nvSpPr>
        <p:spPr bwMode="auto">
          <a:xfrm>
            <a:off x="4495800" y="1570038"/>
            <a:ext cx="3200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</a:rPr>
              <a:t>Механическая тросовая</a:t>
            </a:r>
            <a:r>
              <a:rPr lang="en-US" sz="16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5599" name="Picture 3" descr="c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31580" r="31580"/>
          <a:stretch>
            <a:fillRect/>
          </a:stretch>
        </p:blipFill>
        <p:spPr bwMode="auto">
          <a:xfrm>
            <a:off x="7772400" y="1600200"/>
            <a:ext cx="99853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600" name="TextBox 9"/>
          <p:cNvSpPr txBox="1">
            <a:spLocks noChangeArrowheads="1"/>
          </p:cNvSpPr>
          <p:nvPr/>
        </p:nvSpPr>
        <p:spPr bwMode="auto">
          <a:xfrm>
            <a:off x="4495800" y="2362200"/>
            <a:ext cx="281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Измерительные приборы</a:t>
            </a:r>
            <a:endParaRPr lang="en-US" sz="1600" b="1"/>
          </a:p>
        </p:txBody>
      </p:sp>
      <p:sp>
        <p:nvSpPr>
          <p:cNvPr id="65601" name="TextBox 10"/>
          <p:cNvSpPr txBox="1">
            <a:spLocks noChangeArrowheads="1"/>
          </p:cNvSpPr>
          <p:nvPr/>
        </p:nvSpPr>
        <p:spPr bwMode="auto">
          <a:xfrm>
            <a:off x="4495800" y="2638425"/>
            <a:ext cx="29718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</a:rPr>
              <a:t>Цифровые или аналоговые</a:t>
            </a:r>
            <a:endParaRPr lang="en-US" sz="1600" b="1">
              <a:solidFill>
                <a:srgbClr val="FF0000"/>
              </a:solidFill>
            </a:endParaRPr>
          </a:p>
        </p:txBody>
      </p:sp>
      <p:pic>
        <p:nvPicPr>
          <p:cNvPr id="6560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9C9C9"/>
              </a:clrFrom>
              <a:clrTo>
                <a:srgbClr val="C9C9C9">
                  <a:alpha val="0"/>
                </a:srgbClr>
              </a:clrTo>
            </a:clrChange>
          </a:blip>
          <a:srcRect l="8369" t="10345" r="66524" b="52827"/>
          <a:stretch>
            <a:fillRect/>
          </a:stretch>
        </p:blipFill>
        <p:spPr bwMode="auto">
          <a:xfrm>
            <a:off x="6705600" y="2590800"/>
            <a:ext cx="762000" cy="723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4"/>
          <p:cNvSpPr txBox="1">
            <a:spLocks noChangeArrowheads="1"/>
          </p:cNvSpPr>
          <p:nvPr/>
        </p:nvSpPr>
        <p:spPr bwMode="auto">
          <a:xfrm>
            <a:off x="152400" y="762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Наибольший рабочий объем в классе моторов мощностью 150 л.с.</a:t>
            </a:r>
            <a:endParaRPr lang="en-US" sz="3200"/>
          </a:p>
        </p:txBody>
      </p:sp>
      <p:pic>
        <p:nvPicPr>
          <p:cNvPr id="66562" name="Picture 5" descr="Powerhead-port-side.jpg"/>
          <p:cNvPicPr>
            <a:picLocks noChangeAspect="1"/>
          </p:cNvPicPr>
          <p:nvPr/>
        </p:nvPicPr>
        <p:blipFill>
          <a:blip r:embed="rId2"/>
          <a:srcRect l="12502" r="7500"/>
          <a:stretch>
            <a:fillRect/>
          </a:stretch>
        </p:blipFill>
        <p:spPr bwMode="auto">
          <a:xfrm>
            <a:off x="381000" y="1600200"/>
            <a:ext cx="35052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13"/>
          <p:cNvSpPr>
            <a:spLocks noChangeArrowheads="1"/>
          </p:cNvSpPr>
          <p:nvPr/>
        </p:nvSpPr>
        <p:spPr bwMode="auto">
          <a:xfrm>
            <a:off x="4191000" y="2362200"/>
            <a:ext cx="43243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Относительно небольшая литровая мощность означает</a:t>
            </a:r>
            <a:r>
              <a:rPr lang="en-US" b="1"/>
              <a:t>:</a:t>
            </a:r>
          </a:p>
          <a:p>
            <a:endParaRPr lang="en-US" sz="500" b="1"/>
          </a:p>
        </p:txBody>
      </p:sp>
      <p:sp>
        <p:nvSpPr>
          <p:cNvPr id="66564" name="Rectangle 14"/>
          <p:cNvSpPr>
            <a:spLocks noChangeArrowheads="1"/>
          </p:cNvSpPr>
          <p:nvPr/>
        </p:nvSpPr>
        <p:spPr bwMode="auto">
          <a:xfrm>
            <a:off x="1752600" y="1219200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3.0 </a:t>
            </a:r>
            <a:r>
              <a:rPr lang="ru-RU" sz="2000" b="1">
                <a:solidFill>
                  <a:srgbClr val="FF0000"/>
                </a:solidFill>
              </a:rPr>
              <a:t>Л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6565" name="Rectangle 15"/>
          <p:cNvSpPr>
            <a:spLocks noChangeArrowheads="1"/>
          </p:cNvSpPr>
          <p:nvPr/>
        </p:nvSpPr>
        <p:spPr bwMode="auto">
          <a:xfrm>
            <a:off x="4213225" y="2971800"/>
            <a:ext cx="493077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ru-RU" sz="1600" b="1">
                <a:solidFill>
                  <a:srgbClr val="FF0000"/>
                </a:solidFill>
              </a:rPr>
              <a:t>Меньшая нагрузка на двигатель</a:t>
            </a:r>
            <a:endParaRPr lang="en-US" sz="5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 </a:t>
            </a:r>
            <a:r>
              <a:rPr lang="ru-RU" sz="1600" b="1">
                <a:solidFill>
                  <a:srgbClr val="FF0000"/>
                </a:solidFill>
              </a:rPr>
              <a:t>Высокий крутящий момент обеспечивает</a:t>
            </a:r>
            <a:r>
              <a:rPr lang="en-US" sz="1600" b="1">
                <a:solidFill>
                  <a:srgbClr val="FF0000"/>
                </a:solidFill>
              </a:rPr>
              <a:t>:</a:t>
            </a:r>
          </a:p>
          <a:p>
            <a:r>
              <a:rPr lang="en-US" sz="1600">
                <a:solidFill>
                  <a:srgbClr val="FF0000"/>
                </a:solidFill>
              </a:rPr>
              <a:t>        </a:t>
            </a:r>
            <a:r>
              <a:rPr lang="ru-RU" sz="1600">
                <a:solidFill>
                  <a:srgbClr val="FF0000"/>
                </a:solidFill>
              </a:rPr>
              <a:t>Резкий старт</a:t>
            </a:r>
            <a:endParaRPr lang="en-US" sz="1600">
              <a:solidFill>
                <a:srgbClr val="FF0000"/>
              </a:solidFill>
            </a:endParaRPr>
          </a:p>
          <a:p>
            <a:r>
              <a:rPr lang="en-US" sz="1600">
                <a:solidFill>
                  <a:srgbClr val="FF0000"/>
                </a:solidFill>
              </a:rPr>
              <a:t>        </a:t>
            </a:r>
            <a:r>
              <a:rPr lang="ru-RU" sz="1600">
                <a:solidFill>
                  <a:srgbClr val="FF0000"/>
                </a:solidFill>
              </a:rPr>
              <a:t>Быстрое ускорение</a:t>
            </a:r>
            <a:endParaRPr lang="en-US" sz="1600">
              <a:solidFill>
                <a:srgbClr val="FF0000"/>
              </a:solidFill>
            </a:endParaRPr>
          </a:p>
          <a:p>
            <a:r>
              <a:rPr lang="en-US" sz="1600">
                <a:solidFill>
                  <a:srgbClr val="FF0000"/>
                </a:solidFill>
              </a:rPr>
              <a:t>        </a:t>
            </a:r>
            <a:r>
              <a:rPr lang="ru-RU" sz="1600">
                <a:solidFill>
                  <a:srgbClr val="FF0000"/>
                </a:solidFill>
              </a:rPr>
              <a:t>Повышение максимальной скорости</a:t>
            </a:r>
            <a:endParaRPr lang="en-US" sz="1600">
              <a:solidFill>
                <a:srgbClr val="FF0000"/>
              </a:solidFill>
            </a:endParaRPr>
          </a:p>
          <a:p>
            <a:endParaRPr lang="en-US" sz="5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 </a:t>
            </a:r>
            <a:r>
              <a:rPr lang="ru-RU" sz="1600" b="1">
                <a:solidFill>
                  <a:srgbClr val="FF0000"/>
                </a:solidFill>
              </a:rPr>
              <a:t>Большой ресурс двигателя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66566" name="TextBox 16"/>
          <p:cNvSpPr txBox="1">
            <a:spLocks noChangeArrowheads="1"/>
          </p:cNvSpPr>
          <p:nvPr/>
        </p:nvSpPr>
        <p:spPr bwMode="auto">
          <a:xfrm>
            <a:off x="3962400" y="1447800"/>
            <a:ext cx="502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 подвесного мотора объемом 3 л снимается до 250 л.с. </a:t>
            </a:r>
            <a:endParaRPr lang="en-US"/>
          </a:p>
        </p:txBody>
      </p:sp>
      <p:sp>
        <p:nvSpPr>
          <p:cNvPr id="66567" name="TextBox 17"/>
          <p:cNvSpPr txBox="1">
            <a:spLocks noChangeArrowheads="1"/>
          </p:cNvSpPr>
          <p:nvPr/>
        </p:nvSpPr>
        <p:spPr bwMode="auto">
          <a:xfrm>
            <a:off x="3962400" y="2008188"/>
            <a:ext cx="494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3-х литровый мотор </a:t>
            </a:r>
            <a:r>
              <a:rPr lang="en-US"/>
              <a:t>Mercury </a:t>
            </a:r>
            <a:r>
              <a:rPr lang="ru-RU"/>
              <a:t>выдает 150 л.с.</a:t>
            </a:r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28600" y="4648200"/>
          <a:ext cx="3784600" cy="1143000"/>
        </p:xfrm>
        <a:graphic>
          <a:graphicData uri="http://schemas.openxmlformats.org/drawingml/2006/table">
            <a:tbl>
              <a:tblPr/>
              <a:tblGrid>
                <a:gridCol w="1092200"/>
                <a:gridCol w="673100"/>
                <a:gridCol w="647700"/>
                <a:gridCol w="711200"/>
                <a:gridCol w="660400"/>
              </a:tblGrid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150л.с.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Mercury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Honda</a:t>
                      </a:r>
                    </a:p>
                  </a:txBody>
                  <a:tcPr marL="7620" marR="7620" marT="762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Yamaha</a:t>
                      </a:r>
                    </a:p>
                  </a:txBody>
                  <a:tcPr marL="7620" marR="7620" marT="762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Suzuki</a:t>
                      </a:r>
                    </a:p>
                  </a:txBody>
                  <a:tcPr marL="7620" marR="7620" marT="7620" marB="0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Рабочий объем, куб.см.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3000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2354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2670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2867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х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S,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мм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 X 92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87 X 99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94 X 96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97 X 97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597" name="TextBox 10"/>
          <p:cNvSpPr txBox="1">
            <a:spLocks noChangeArrowheads="1"/>
          </p:cNvSpPr>
          <p:nvPr/>
        </p:nvSpPr>
        <p:spPr bwMode="auto">
          <a:xfrm rot="-738985">
            <a:off x="2286000" y="5791200"/>
            <a:ext cx="4795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Высочайшая производительность и надежность</a:t>
            </a:r>
            <a:endParaRPr lang="en-US" sz="2000" b="1" i="1">
              <a:solidFill>
                <a:srgbClr val="00009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0" y="2971800"/>
            <a:ext cx="464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3352800"/>
            <a:ext cx="46482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91000" y="43434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3"/>
          <p:cNvSpPr txBox="1">
            <a:spLocks noChangeArrowheads="1"/>
          </p:cNvSpPr>
          <p:nvPr/>
        </p:nvSpPr>
        <p:spPr bwMode="auto">
          <a:xfrm>
            <a:off x="228600" y="7620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Конструктивно уравновешенный двигатель</a:t>
            </a:r>
            <a:r>
              <a:rPr lang="en-US" sz="3200"/>
              <a:t>!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2819400"/>
            <a:ext cx="2895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7587" name="Picture 5" descr="4cylinder"/>
          <p:cNvPicPr>
            <a:picLocks noChangeAspect="1" noChangeArrowheads="1"/>
          </p:cNvPicPr>
          <p:nvPr/>
        </p:nvPicPr>
        <p:blipFill>
          <a:blip r:embed="rId2"/>
          <a:srcRect l="16640" r="12959"/>
          <a:stretch>
            <a:fillRect/>
          </a:stretch>
        </p:blipFill>
        <p:spPr bwMode="auto">
          <a:xfrm>
            <a:off x="6083300" y="1400175"/>
            <a:ext cx="25527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588" name="Group 60"/>
          <p:cNvGrpSpPr>
            <a:grpSpLocks/>
          </p:cNvGrpSpPr>
          <p:nvPr/>
        </p:nvGrpSpPr>
        <p:grpSpPr bwMode="auto">
          <a:xfrm>
            <a:off x="6096000" y="1219200"/>
            <a:ext cx="2590800" cy="2057400"/>
            <a:chOff x="2552700" y="1600200"/>
            <a:chExt cx="4405313" cy="3448050"/>
          </a:xfrm>
        </p:grpSpPr>
        <p:sp>
          <p:nvSpPr>
            <p:cNvPr id="67597" name="Line 6"/>
            <p:cNvSpPr>
              <a:spLocks noChangeShapeType="1"/>
            </p:cNvSpPr>
            <p:nvPr/>
          </p:nvSpPr>
          <p:spPr bwMode="auto">
            <a:xfrm flipV="1">
              <a:off x="4876800" y="1600200"/>
              <a:ext cx="0" cy="381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Line 7"/>
            <p:cNvSpPr>
              <a:spLocks noChangeShapeType="1"/>
            </p:cNvSpPr>
            <p:nvPr/>
          </p:nvSpPr>
          <p:spPr bwMode="auto">
            <a:xfrm flipV="1">
              <a:off x="4191000" y="1600200"/>
              <a:ext cx="0" cy="381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9" name="Line 8"/>
            <p:cNvSpPr>
              <a:spLocks noChangeShapeType="1"/>
            </p:cNvSpPr>
            <p:nvPr/>
          </p:nvSpPr>
          <p:spPr bwMode="auto">
            <a:xfrm>
              <a:off x="3733800" y="2438400"/>
              <a:ext cx="0" cy="381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0" name="Line 9"/>
            <p:cNvSpPr>
              <a:spLocks noChangeShapeType="1"/>
            </p:cNvSpPr>
            <p:nvPr/>
          </p:nvSpPr>
          <p:spPr bwMode="auto">
            <a:xfrm>
              <a:off x="5410200" y="2209800"/>
              <a:ext cx="0" cy="381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Line 10"/>
            <p:cNvSpPr>
              <a:spLocks noChangeShapeType="1"/>
            </p:cNvSpPr>
            <p:nvPr/>
          </p:nvSpPr>
          <p:spPr bwMode="auto">
            <a:xfrm flipV="1">
              <a:off x="4994672" y="1727970"/>
              <a:ext cx="0" cy="34017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Line 11"/>
            <p:cNvSpPr>
              <a:spLocks noChangeShapeType="1"/>
            </p:cNvSpPr>
            <p:nvPr/>
          </p:nvSpPr>
          <p:spPr bwMode="auto">
            <a:xfrm flipV="1">
              <a:off x="4302919" y="1703341"/>
              <a:ext cx="0" cy="34017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3" name="Line 12"/>
            <p:cNvSpPr>
              <a:spLocks noChangeShapeType="1"/>
            </p:cNvSpPr>
            <p:nvPr/>
          </p:nvSpPr>
          <p:spPr bwMode="auto">
            <a:xfrm flipV="1">
              <a:off x="5534025" y="2275999"/>
              <a:ext cx="0" cy="34630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Line 13"/>
            <p:cNvSpPr>
              <a:spLocks noChangeShapeType="1"/>
            </p:cNvSpPr>
            <p:nvPr/>
          </p:nvSpPr>
          <p:spPr bwMode="auto">
            <a:xfrm flipV="1">
              <a:off x="3598069" y="2492284"/>
              <a:ext cx="0" cy="3639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9" name="Text Box 15"/>
          <p:cNvSpPr txBox="1">
            <a:spLocks noChangeArrowheads="1"/>
          </p:cNvSpPr>
          <p:nvPr/>
        </p:nvSpPr>
        <p:spPr bwMode="auto">
          <a:xfrm>
            <a:off x="1524000" y="22098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Когда силы инерции </a:t>
            </a:r>
            <a:r>
              <a:rPr lang="ru-RU" sz="1600" b="1">
                <a:solidFill>
                  <a:srgbClr val="0033CC"/>
                </a:solidFill>
              </a:rPr>
              <a:t>первого</a:t>
            </a:r>
            <a:r>
              <a:rPr lang="ru-RU" sz="1600" b="1"/>
              <a:t> и </a:t>
            </a:r>
            <a:r>
              <a:rPr lang="ru-RU" sz="1600" b="1">
                <a:solidFill>
                  <a:srgbClr val="FF0000"/>
                </a:solidFill>
              </a:rPr>
              <a:t>второго </a:t>
            </a:r>
            <a:r>
              <a:rPr lang="ru-RU" sz="1600" b="1"/>
              <a:t>порядков совпадают по фазе</a:t>
            </a:r>
            <a:r>
              <a:rPr lang="en-US" sz="1600" b="1"/>
              <a:t>.</a:t>
            </a:r>
            <a:r>
              <a:rPr lang="en-US" sz="1600"/>
              <a:t> </a:t>
            </a:r>
          </a:p>
        </p:txBody>
      </p:sp>
      <p:sp>
        <p:nvSpPr>
          <p:cNvPr id="67590" name="Rectangle 74"/>
          <p:cNvSpPr>
            <a:spLocks noChangeArrowheads="1"/>
          </p:cNvSpPr>
          <p:nvPr/>
        </p:nvSpPr>
        <p:spPr bwMode="auto">
          <a:xfrm>
            <a:off x="203200" y="1257300"/>
            <a:ext cx="5054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Четырехцилиндровые рядные двигатели при работе на высоких оборотах создают вибрации в направлении движения поршня</a:t>
            </a:r>
            <a:endParaRPr lang="en-US"/>
          </a:p>
        </p:txBody>
      </p:sp>
      <p:sp>
        <p:nvSpPr>
          <p:cNvPr id="67591" name="Rectangle 5"/>
          <p:cNvSpPr>
            <a:spLocks noChangeArrowheads="1"/>
          </p:cNvSpPr>
          <p:nvPr/>
        </p:nvSpPr>
        <p:spPr bwMode="auto">
          <a:xfrm>
            <a:off x="3051175" y="3276600"/>
            <a:ext cx="59404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Система устранения вибраций</a:t>
            </a:r>
            <a:r>
              <a:rPr lang="en-US" b="1"/>
              <a:t> </a:t>
            </a:r>
            <a:br>
              <a:rPr lang="en-US" b="1"/>
            </a:br>
            <a:endParaRPr lang="en-US" sz="300" b="1"/>
          </a:p>
          <a:p>
            <a:r>
              <a:rPr lang="ru-RU"/>
              <a:t>Блок двигателя с вспомогательной балансировочной системой, компенсирующей внутренние силы.</a:t>
            </a:r>
            <a:endParaRPr lang="en-US" sz="500" b="1"/>
          </a:p>
        </p:txBody>
      </p:sp>
      <p:sp>
        <p:nvSpPr>
          <p:cNvPr id="67592" name="Rectangle 6"/>
          <p:cNvSpPr>
            <a:spLocks noChangeArrowheads="1"/>
          </p:cNvSpPr>
          <p:nvPr/>
        </p:nvSpPr>
        <p:spPr bwMode="auto">
          <a:xfrm>
            <a:off x="3048000" y="4191000"/>
            <a:ext cx="44656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Приводимые цепью два стальных балансировочных вала вращаются в противоположных направлениях с двойной частотой коленвала.</a:t>
            </a:r>
            <a:endParaRPr lang="en-US"/>
          </a:p>
        </p:txBody>
      </p:sp>
      <p:pic>
        <p:nvPicPr>
          <p:cNvPr id="67593" name="Picture 58" descr="4-cylinder-story.jpg"/>
          <p:cNvPicPr>
            <a:picLocks noChangeAspect="1"/>
          </p:cNvPicPr>
          <p:nvPr/>
        </p:nvPicPr>
        <p:blipFill>
          <a:blip r:embed="rId3"/>
          <a:srcRect r="6772" b="6380"/>
          <a:stretch>
            <a:fillRect/>
          </a:stretch>
        </p:blipFill>
        <p:spPr bwMode="auto">
          <a:xfrm>
            <a:off x="152400" y="3433763"/>
            <a:ext cx="28194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6"/>
          <p:cNvSpPr txBox="1">
            <a:spLocks noChangeArrowheads="1"/>
          </p:cNvSpPr>
          <p:nvPr/>
        </p:nvSpPr>
        <p:spPr bwMode="auto">
          <a:xfrm>
            <a:off x="3124200" y="5791200"/>
            <a:ext cx="1566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Балансирный механизм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rot="10800000">
            <a:off x="2346325" y="4921250"/>
            <a:ext cx="939800" cy="7826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6" name="Picture 5" descr="4cylinde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000" r="10001"/>
          <a:stretch>
            <a:fillRect/>
          </a:stretch>
        </p:blipFill>
        <p:spPr>
          <a:xfrm>
            <a:off x="2147483647" y="2147483647"/>
            <a:ext cx="2147482688" cy="21474826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3"/>
          <p:cNvSpPr txBox="1">
            <a:spLocks noChangeArrowheads="1"/>
          </p:cNvSpPr>
          <p:nvPr/>
        </p:nvSpPr>
        <p:spPr bwMode="auto">
          <a:xfrm>
            <a:off x="228600" y="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Конструктивно</a:t>
            </a:r>
            <a:r>
              <a:rPr lang="ru-RU" sz="2400"/>
              <a:t> </a:t>
            </a:r>
            <a:r>
              <a:rPr lang="ru-RU" sz="3200"/>
              <a:t>уравновешенный двигатель</a:t>
            </a:r>
            <a:r>
              <a:rPr lang="en-US" sz="3200"/>
              <a:t>!</a:t>
            </a:r>
          </a:p>
        </p:txBody>
      </p:sp>
      <p:sp>
        <p:nvSpPr>
          <p:cNvPr id="68610" name="Rectangle 7"/>
          <p:cNvSpPr>
            <a:spLocks noChangeArrowheads="1"/>
          </p:cNvSpPr>
          <p:nvPr/>
        </p:nvSpPr>
        <p:spPr bwMode="auto">
          <a:xfrm>
            <a:off x="3581400" y="2514600"/>
            <a:ext cx="556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Балансировочные валы создают внутренние силы, уравновешивающие силы инерции второго порядка от движения поршня и шатуна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2400" y="2819400"/>
            <a:ext cx="2895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" y="1270000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8613" name="Picture 14" descr="IMG_0013.JPG"/>
          <p:cNvPicPr>
            <a:picLocks noChangeAspect="1"/>
          </p:cNvPicPr>
          <p:nvPr/>
        </p:nvPicPr>
        <p:blipFill>
          <a:blip r:embed="rId2">
            <a:lum bright="20000"/>
          </a:blip>
          <a:srcRect l="14287" t="1785" r="23810" b="33928"/>
          <a:stretch>
            <a:fillRect/>
          </a:stretch>
        </p:blipFill>
        <p:spPr bwMode="auto">
          <a:xfrm>
            <a:off x="457200" y="1524000"/>
            <a:ext cx="1981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rved Left Arrow 8"/>
          <p:cNvSpPr/>
          <p:nvPr/>
        </p:nvSpPr>
        <p:spPr>
          <a:xfrm>
            <a:off x="762000" y="2743200"/>
            <a:ext cx="533400" cy="685800"/>
          </a:xfrm>
          <a:prstGeom prst="curved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>
            <a:off x="1447800" y="2743200"/>
            <a:ext cx="533400" cy="6858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8616" name="TextBox 6"/>
          <p:cNvSpPr txBox="1">
            <a:spLocks noChangeArrowheads="1"/>
          </p:cNvSpPr>
          <p:nvPr/>
        </p:nvSpPr>
        <p:spPr bwMode="auto">
          <a:xfrm>
            <a:off x="609600" y="43434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Противовесы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990600" y="39624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1295400" y="39624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9" name="TextBox 6"/>
          <p:cNvSpPr txBox="1">
            <a:spLocks noChangeArrowheads="1"/>
          </p:cNvSpPr>
          <p:nvPr/>
        </p:nvSpPr>
        <p:spPr bwMode="auto">
          <a:xfrm>
            <a:off x="304800" y="1246188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Цепь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" y="1524000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1" name="TextBox 6"/>
          <p:cNvSpPr txBox="1">
            <a:spLocks noChangeArrowheads="1"/>
          </p:cNvSpPr>
          <p:nvPr/>
        </p:nvSpPr>
        <p:spPr bwMode="auto">
          <a:xfrm>
            <a:off x="2133600" y="1066800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Балансировочные валы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68622" name="Straight Arrow Connector 31"/>
          <p:cNvCxnSpPr>
            <a:cxnSpLocks noChangeShapeType="1"/>
          </p:cNvCxnSpPr>
          <p:nvPr/>
        </p:nvCxnSpPr>
        <p:spPr bwMode="auto">
          <a:xfrm flipH="1">
            <a:off x="1143000" y="1371600"/>
            <a:ext cx="1524000" cy="838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8623" name="Straight Arrow Connector 34"/>
          <p:cNvCxnSpPr>
            <a:cxnSpLocks noChangeShapeType="1"/>
          </p:cNvCxnSpPr>
          <p:nvPr/>
        </p:nvCxnSpPr>
        <p:spPr bwMode="auto">
          <a:xfrm flipH="1">
            <a:off x="1752600" y="1371600"/>
            <a:ext cx="914400" cy="9572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8624" name="TextBox 38"/>
          <p:cNvSpPr txBox="1">
            <a:spLocks noChangeArrowheads="1"/>
          </p:cNvSpPr>
          <p:nvPr/>
        </p:nvSpPr>
        <p:spPr bwMode="auto">
          <a:xfrm rot="-418564">
            <a:off x="152400" y="5561013"/>
            <a:ext cx="7064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Минимальная вибрация – плавная работа                   и высокий ресурс</a:t>
            </a:r>
            <a:endParaRPr lang="en-US" sz="2000" b="1" i="1">
              <a:solidFill>
                <a:srgbClr val="000099"/>
              </a:solidFill>
            </a:endParaRPr>
          </a:p>
        </p:txBody>
      </p:sp>
      <p:sp>
        <p:nvSpPr>
          <p:cNvPr id="68625" name="Rectangle 7"/>
          <p:cNvSpPr>
            <a:spLocks noChangeArrowheads="1"/>
          </p:cNvSpPr>
          <p:nvPr/>
        </p:nvSpPr>
        <p:spPr bwMode="auto">
          <a:xfrm>
            <a:off x="3581400" y="1447800"/>
            <a:ext cx="556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Вращающиеся с двойной скоростью коленвала балансиры эффективно гасят вторичные колебания, уравновешивая двигатель</a:t>
            </a:r>
            <a:endParaRPr lang="en-US"/>
          </a:p>
        </p:txBody>
      </p:sp>
      <p:pic>
        <p:nvPicPr>
          <p:cNvPr id="68626" name="Picture 70" descr="simple_dual_shaft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56883" t="57143" r="17381" b="2255"/>
          <a:stretch>
            <a:fillRect/>
          </a:stretch>
        </p:blipFill>
        <p:spPr>
          <a:xfrm>
            <a:off x="6248400" y="3452813"/>
            <a:ext cx="914400" cy="1371600"/>
          </a:xfrm>
        </p:spPr>
      </p:pic>
      <p:pic>
        <p:nvPicPr>
          <p:cNvPr id="68627" name="Picture 70" descr="simple_dual_shaft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4391" t="8163" r="56882" b="48981"/>
          <a:stretch>
            <a:fillRect/>
          </a:stretch>
        </p:blipFill>
        <p:spPr>
          <a:xfrm>
            <a:off x="3124200" y="3379788"/>
            <a:ext cx="990600" cy="1404937"/>
          </a:xfrm>
        </p:spPr>
      </p:pic>
      <p:pic>
        <p:nvPicPr>
          <p:cNvPr id="68628" name="Picture 70" descr="simple_dual_shaft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51959" t="8163" r="14893" b="48981"/>
          <a:stretch>
            <a:fillRect/>
          </a:stretch>
        </p:blipFill>
        <p:spPr>
          <a:xfrm>
            <a:off x="4114800" y="3368675"/>
            <a:ext cx="1143000" cy="1404938"/>
          </a:xfrm>
        </p:spPr>
      </p:pic>
      <p:pic>
        <p:nvPicPr>
          <p:cNvPr id="68629" name="Picture 70" descr="simple_dual_shaft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3991" t="57143" r="58128" b="2255"/>
          <a:stretch>
            <a:fillRect/>
          </a:stretch>
        </p:blipFill>
        <p:spPr>
          <a:xfrm>
            <a:off x="5257800" y="3432175"/>
            <a:ext cx="990600" cy="1371600"/>
          </a:xfrm>
        </p:spPr>
      </p:pic>
      <p:cxnSp>
        <p:nvCxnSpPr>
          <p:cNvPr id="38" name="Straight Connector 37"/>
          <p:cNvCxnSpPr/>
          <p:nvPr/>
        </p:nvCxnSpPr>
        <p:spPr>
          <a:xfrm>
            <a:off x="3048000" y="4343400"/>
            <a:ext cx="411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3"/>
          <p:cNvSpPr txBox="1">
            <a:spLocks noChangeArrowheads="1"/>
          </p:cNvSpPr>
          <p:nvPr/>
        </p:nvSpPr>
        <p:spPr bwMode="auto">
          <a:xfrm>
            <a:off x="152400" y="258763"/>
            <a:ext cx="7620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Низкое трение в клапанном механизме</a:t>
            </a:r>
            <a:endParaRPr lang="en-US" sz="3200"/>
          </a:p>
        </p:txBody>
      </p:sp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3657600" y="1981200"/>
            <a:ext cx="4419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2 </a:t>
            </a:r>
            <a:r>
              <a:rPr lang="ru-RU" b="1"/>
              <a:t>клапана на цилиндр</a:t>
            </a:r>
            <a:endParaRPr lang="en-US" b="1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Конструкция, проверенная временем</a:t>
            </a:r>
            <a:endParaRPr lang="en-US" sz="1600" i="1"/>
          </a:p>
          <a:p>
            <a:endParaRPr lang="en-US" sz="4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Проще по сравнению с двухвальной</a:t>
            </a:r>
            <a:r>
              <a:rPr lang="en-US" sz="1600">
                <a:solidFill>
                  <a:srgbClr val="FF0000"/>
                </a:solidFill>
              </a:rPr>
              <a:t> </a:t>
            </a:r>
            <a:endParaRPr lang="en-US" sz="400" i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Меньше движущихся частей</a:t>
            </a:r>
            <a:endParaRPr lang="en-US" sz="500" i="1"/>
          </a:p>
          <a:p>
            <a:endParaRPr lang="en-US" sz="400" b="1"/>
          </a:p>
          <a:p>
            <a:r>
              <a:rPr lang="ru-RU" b="1"/>
              <a:t>Роликовый толкатель клапана</a:t>
            </a:r>
            <a:endParaRPr lang="en-US" b="1"/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Проверенная конструкция</a:t>
            </a:r>
            <a:r>
              <a:rPr lang="en-US" sz="160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Пониженное трение</a:t>
            </a:r>
            <a:endParaRPr lang="en-US" sz="1600" i="1"/>
          </a:p>
          <a:p>
            <a:pPr>
              <a:buFont typeface="Wingdings" pitchFamily="2" charset="2"/>
              <a:buChar char="ü"/>
            </a:pPr>
            <a:endParaRPr lang="en-US" sz="400" b="1" i="1">
              <a:solidFill>
                <a:srgbClr val="000000"/>
              </a:solidFill>
            </a:endParaRPr>
          </a:p>
          <a:p>
            <a:r>
              <a:rPr lang="ru-RU" b="1"/>
              <a:t>Небольшой размер деталей</a:t>
            </a:r>
            <a:endParaRPr lang="en-US" b="1"/>
          </a:p>
          <a:p>
            <a:r>
              <a:rPr lang="ru-RU" sz="1600">
                <a:solidFill>
                  <a:srgbClr val="FF0000"/>
                </a:solidFill>
              </a:rPr>
              <a:t>Позволил получить самую компактную конструкцию среди моторов 150 л.с.</a:t>
            </a:r>
            <a:endParaRPr lang="en-US" sz="500" i="1"/>
          </a:p>
          <a:p>
            <a:endParaRPr lang="en-US" sz="1600" b="1"/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457200" y="12192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SOHC</a:t>
            </a:r>
          </a:p>
          <a:p>
            <a:pPr algn="ctr"/>
            <a:endParaRPr lang="en-US" sz="400" b="1">
              <a:solidFill>
                <a:srgbClr val="FF0000"/>
              </a:solidFill>
            </a:endParaRPr>
          </a:p>
        </p:txBody>
      </p:sp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3581400" y="1066800"/>
            <a:ext cx="5562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Низкие потери энергии на трение в механизме газораспределения позволяют получить больше мощности на выходе</a:t>
            </a:r>
            <a:endParaRPr lang="en-US"/>
          </a:p>
          <a:p>
            <a:endParaRPr lang="en-US" sz="500"/>
          </a:p>
        </p:txBody>
      </p:sp>
      <p:pic>
        <p:nvPicPr>
          <p:cNvPr id="69637" name="Picture 13" descr="IMG_0014.JPG"/>
          <p:cNvPicPr>
            <a:picLocks noChangeAspect="1"/>
          </p:cNvPicPr>
          <p:nvPr/>
        </p:nvPicPr>
        <p:blipFill>
          <a:blip r:embed="rId2"/>
          <a:srcRect l="34682" r="28252" b="47218"/>
          <a:stretch>
            <a:fillRect/>
          </a:stretch>
        </p:blipFill>
        <p:spPr bwMode="auto">
          <a:xfrm>
            <a:off x="304800" y="1600200"/>
            <a:ext cx="16002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28600" y="1590675"/>
            <a:ext cx="180975" cy="30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639" name="Picture 9" descr="3-2valve.jpg"/>
          <p:cNvPicPr>
            <a:picLocks noChangeAspect="1"/>
          </p:cNvPicPr>
          <p:nvPr/>
        </p:nvPicPr>
        <p:blipFill>
          <a:blip r:embed="rId3"/>
          <a:srcRect l="6837" r="30000"/>
          <a:stretch>
            <a:fillRect/>
          </a:stretch>
        </p:blipFill>
        <p:spPr bwMode="auto">
          <a:xfrm>
            <a:off x="2209800" y="1828800"/>
            <a:ext cx="13350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10" descr="rolloe-arm.jpg"/>
          <p:cNvPicPr>
            <a:picLocks noChangeAspect="1"/>
          </p:cNvPicPr>
          <p:nvPr/>
        </p:nvPicPr>
        <p:blipFill>
          <a:blip r:embed="rId4">
            <a:lum bright="10000"/>
          </a:blip>
          <a:srcRect l="32066" t="18846" r="19255" b="23460"/>
          <a:stretch>
            <a:fillRect/>
          </a:stretch>
        </p:blipFill>
        <p:spPr bwMode="auto">
          <a:xfrm>
            <a:off x="1066800" y="4876800"/>
            <a:ext cx="1714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1" name="TextBox 11"/>
          <p:cNvSpPr txBox="1">
            <a:spLocks noChangeArrowheads="1"/>
          </p:cNvSpPr>
          <p:nvPr/>
        </p:nvSpPr>
        <p:spPr bwMode="auto">
          <a:xfrm>
            <a:off x="2636838" y="2341563"/>
            <a:ext cx="609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b="1">
                <a:solidFill>
                  <a:srgbClr val="FFFF00"/>
                </a:solidFill>
              </a:rPr>
              <a:t>Впуск</a:t>
            </a:r>
            <a:endParaRPr lang="en-US" sz="1100" b="1">
              <a:solidFill>
                <a:srgbClr val="FFFF00"/>
              </a:solidFill>
            </a:endParaRPr>
          </a:p>
        </p:txBody>
      </p:sp>
      <p:sp>
        <p:nvSpPr>
          <p:cNvPr id="69642" name="TextBox 13"/>
          <p:cNvSpPr txBox="1">
            <a:spLocks noChangeArrowheads="1"/>
          </p:cNvSpPr>
          <p:nvPr/>
        </p:nvSpPr>
        <p:spPr bwMode="auto">
          <a:xfrm>
            <a:off x="2590800" y="2722563"/>
            <a:ext cx="7159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b="1">
                <a:solidFill>
                  <a:schemeClr val="bg1"/>
                </a:solidFill>
              </a:rPr>
              <a:t>Выпуск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69643" name="TextBox 6"/>
          <p:cNvSpPr txBox="1">
            <a:spLocks noChangeArrowheads="1"/>
          </p:cNvSpPr>
          <p:nvPr/>
        </p:nvSpPr>
        <p:spPr bwMode="auto">
          <a:xfrm>
            <a:off x="228600" y="4800600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Роликовый толкатель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371600" y="5181600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5" name="Rectangle 5"/>
          <p:cNvSpPr>
            <a:spLocks noChangeArrowheads="1"/>
          </p:cNvSpPr>
          <p:nvPr/>
        </p:nvSpPr>
        <p:spPr bwMode="auto">
          <a:xfrm>
            <a:off x="2133600" y="12192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 2</a:t>
            </a:r>
            <a:r>
              <a:rPr lang="ru-RU" sz="1600" b="1">
                <a:solidFill>
                  <a:srgbClr val="FF0000"/>
                </a:solidFill>
              </a:rPr>
              <a:t> клапана на цилиндр</a:t>
            </a:r>
            <a:endParaRPr lang="en-US" sz="1600" b="1">
              <a:solidFill>
                <a:srgbClr val="FF0000"/>
              </a:solidFill>
            </a:endParaRPr>
          </a:p>
          <a:p>
            <a:pPr algn="ctr"/>
            <a:endParaRPr lang="en-US" sz="400" b="1">
              <a:solidFill>
                <a:srgbClr val="FF0000"/>
              </a:solidFill>
            </a:endParaRPr>
          </a:p>
        </p:txBody>
      </p:sp>
      <p:sp>
        <p:nvSpPr>
          <p:cNvPr id="69646" name="Rectangle 15"/>
          <p:cNvSpPr>
            <a:spLocks noChangeArrowheads="1"/>
          </p:cNvSpPr>
          <p:nvPr/>
        </p:nvSpPr>
        <p:spPr bwMode="auto">
          <a:xfrm rot="-434733">
            <a:off x="2998788" y="5610225"/>
            <a:ext cx="4041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Простота</a:t>
            </a:r>
            <a:r>
              <a:rPr lang="en-US" sz="2000" b="1" i="1">
                <a:solidFill>
                  <a:srgbClr val="000099"/>
                </a:solidFill>
              </a:rPr>
              <a:t>, </a:t>
            </a:r>
            <a:r>
              <a:rPr lang="ru-RU" sz="2000" b="1" i="1">
                <a:solidFill>
                  <a:srgbClr val="000099"/>
                </a:solidFill>
              </a:rPr>
              <a:t>Эффективность,</a:t>
            </a: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Надежность</a:t>
            </a:r>
            <a:endParaRPr lang="en-US" sz="2000" b="1">
              <a:solidFill>
                <a:srgbClr val="0000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62400" y="4300538"/>
            <a:ext cx="3200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3"/>
          <p:cNvSpPr txBox="1">
            <a:spLocks noChangeArrowheads="1"/>
          </p:cNvSpPr>
          <p:nvPr/>
        </p:nvSpPr>
        <p:spPr bwMode="auto">
          <a:xfrm>
            <a:off x="914400" y="3810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000000"/>
                </a:solidFill>
              </a:rPr>
              <a:t>Необслуживаемый механизм газораспределения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3581400" y="3048000"/>
            <a:ext cx="52578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500" i="1"/>
          </a:p>
          <a:p>
            <a:endParaRPr lang="en-US" sz="500" i="1"/>
          </a:p>
          <a:p>
            <a:r>
              <a:rPr lang="ru-RU" b="1">
                <a:solidFill>
                  <a:srgbClr val="000000"/>
                </a:solidFill>
              </a:rPr>
              <a:t>Высокоточные технологиии производства и конструкция с низким трением позволяют создать необслуживаемый механизм газораспределения</a:t>
            </a:r>
            <a:endParaRPr lang="en-US" sz="1600" b="1">
              <a:solidFill>
                <a:srgbClr val="FF0000"/>
              </a:solidFill>
            </a:endParaRPr>
          </a:p>
          <a:p>
            <a:endParaRPr lang="en-US" sz="3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Не требует дорогостоящих регулировок клапанов</a:t>
            </a:r>
            <a:endParaRPr lang="en-US" sz="1600">
              <a:solidFill>
                <a:srgbClr val="FF0000"/>
              </a:solidFill>
            </a:endParaRPr>
          </a:p>
          <a:p>
            <a:r>
              <a:rPr lang="en-US" sz="300" i="1"/>
              <a:t>   </a:t>
            </a:r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Цепной привод вместо ременного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3581400" y="1143000"/>
            <a:ext cx="55626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Регулировка клапанов как правило требует привлечения квалифицированного специалиста, так как она включает в себя</a:t>
            </a:r>
            <a:r>
              <a:rPr lang="en-US"/>
              <a:t>:</a:t>
            </a:r>
          </a:p>
          <a:p>
            <a:r>
              <a:rPr lang="en-US" sz="400"/>
              <a:t>  </a:t>
            </a:r>
          </a:p>
          <a:p>
            <a:pPr>
              <a:buFont typeface="Wingdings" pitchFamily="2" charset="2"/>
              <a:buChar char="ü"/>
            </a:pPr>
            <a:r>
              <a:rPr lang="en-US" sz="1600"/>
              <a:t> </a:t>
            </a:r>
            <a:r>
              <a:rPr lang="ru-RU" sz="1600"/>
              <a:t>Снятие клапанной крышки</a:t>
            </a:r>
            <a:endParaRPr lang="en-US" sz="1600"/>
          </a:p>
          <a:p>
            <a:pPr>
              <a:buFont typeface="Wingdings" pitchFamily="2" charset="2"/>
              <a:buChar char="ü"/>
            </a:pPr>
            <a:r>
              <a:rPr lang="en-US" sz="1600"/>
              <a:t> </a:t>
            </a:r>
            <a:r>
              <a:rPr lang="ru-RU" sz="1600"/>
              <a:t>Снятие распредвалов и регулировочных шайб</a:t>
            </a:r>
            <a:r>
              <a:rPr lang="en-US" sz="160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1600"/>
              <a:t> </a:t>
            </a:r>
            <a:r>
              <a:rPr lang="ru-RU" sz="1600"/>
              <a:t>Сложную процедуру регулирования зазора</a:t>
            </a:r>
            <a:r>
              <a:rPr lang="en-US" sz="1600"/>
              <a:t>  </a:t>
            </a:r>
          </a:p>
        </p:txBody>
      </p:sp>
      <p:pic>
        <p:nvPicPr>
          <p:cNvPr id="70660" name="Picture 6" descr="Overhead Cam_DUA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19200"/>
            <a:ext cx="18288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2000250" y="146685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19400" y="1484313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3" name="Rectangle 5"/>
          <p:cNvSpPr>
            <a:spLocks noChangeArrowheads="1"/>
          </p:cNvSpPr>
          <p:nvPr/>
        </p:nvSpPr>
        <p:spPr bwMode="auto">
          <a:xfrm>
            <a:off x="457200" y="1295400"/>
            <a:ext cx="1143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DOHC</a:t>
            </a:r>
          </a:p>
          <a:p>
            <a:pPr algn="ctr"/>
            <a:endParaRPr lang="en-US" sz="1400" b="1"/>
          </a:p>
          <a:p>
            <a:pPr algn="ctr"/>
            <a:endParaRPr lang="en-US" sz="300" b="1"/>
          </a:p>
        </p:txBody>
      </p:sp>
      <p:sp>
        <p:nvSpPr>
          <p:cNvPr id="70664" name="Rectangle 5"/>
          <p:cNvSpPr>
            <a:spLocks noChangeArrowheads="1"/>
          </p:cNvSpPr>
          <p:nvPr/>
        </p:nvSpPr>
        <p:spPr bwMode="auto">
          <a:xfrm>
            <a:off x="0" y="2133600"/>
            <a:ext cx="1981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ru-RU" sz="1400" b="1">
                <a:solidFill>
                  <a:srgbClr val="FF0000"/>
                </a:solidFill>
              </a:rPr>
              <a:t>Регулировочные прокладки</a:t>
            </a:r>
            <a:endParaRPr lang="en-US" sz="1400" b="1">
              <a:solidFill>
                <a:srgbClr val="FF0000"/>
              </a:solidFill>
            </a:endParaRPr>
          </a:p>
          <a:p>
            <a:pPr algn="ctr"/>
            <a:endParaRPr lang="en-US" sz="300" b="1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71600" y="1600200"/>
            <a:ext cx="6858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71600" y="1676400"/>
            <a:ext cx="14478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7" name="Picture 15" descr="bedrock valve_v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48013"/>
            <a:ext cx="2133600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8" name="TextBox 6"/>
          <p:cNvSpPr txBox="1">
            <a:spLocks noChangeArrowheads="1"/>
          </p:cNvSpPr>
          <p:nvPr/>
        </p:nvSpPr>
        <p:spPr bwMode="auto">
          <a:xfrm>
            <a:off x="152400" y="4572000"/>
            <a:ext cx="152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Роликовый толкатель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320800" y="3948113"/>
            <a:ext cx="685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0" name="Rectangle 5"/>
          <p:cNvSpPr>
            <a:spLocks noChangeArrowheads="1"/>
          </p:cNvSpPr>
          <p:nvPr/>
        </p:nvSpPr>
        <p:spPr bwMode="auto">
          <a:xfrm>
            <a:off x="457200" y="3276600"/>
            <a:ext cx="1066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SOHC</a:t>
            </a:r>
          </a:p>
          <a:p>
            <a:pPr algn="ctr"/>
            <a:endParaRPr lang="en-US" sz="300" b="1"/>
          </a:p>
        </p:txBody>
      </p:sp>
      <p:sp>
        <p:nvSpPr>
          <p:cNvPr id="70671" name="TextBox 6"/>
          <p:cNvSpPr txBox="1">
            <a:spLocks noChangeArrowheads="1"/>
          </p:cNvSpPr>
          <p:nvPr/>
        </p:nvSpPr>
        <p:spPr bwMode="auto">
          <a:xfrm>
            <a:off x="2362200" y="3048000"/>
            <a:ext cx="147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Распредвал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70672" name="Straight Arrow Connector 23"/>
          <p:cNvCxnSpPr>
            <a:cxnSpLocks noChangeShapeType="1"/>
            <a:stCxn id="70671" idx="2"/>
          </p:cNvCxnSpPr>
          <p:nvPr/>
        </p:nvCxnSpPr>
        <p:spPr bwMode="auto">
          <a:xfrm flipH="1">
            <a:off x="2209800" y="3352800"/>
            <a:ext cx="889000" cy="2524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70673" name="Picture 15" descr="anti,forbidden,no,not allowed,not permitted,signs,symbol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9300" y="4457700"/>
            <a:ext cx="508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2014538" y="4419600"/>
            <a:ext cx="533400" cy="533400"/>
          </a:xfrm>
          <a:prstGeom prst="ellipse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75" name="TextBox 6"/>
          <p:cNvSpPr txBox="1">
            <a:spLocks noChangeArrowheads="1"/>
          </p:cNvSpPr>
          <p:nvPr/>
        </p:nvSpPr>
        <p:spPr bwMode="auto">
          <a:xfrm rot="-1072214">
            <a:off x="1701800" y="4481513"/>
            <a:ext cx="146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No Shims</a:t>
            </a:r>
          </a:p>
        </p:txBody>
      </p:sp>
      <p:sp>
        <p:nvSpPr>
          <p:cNvPr id="70676" name="Rectangle 15"/>
          <p:cNvSpPr>
            <a:spLocks noChangeArrowheads="1"/>
          </p:cNvSpPr>
          <p:nvPr/>
        </p:nvSpPr>
        <p:spPr bwMode="auto">
          <a:xfrm rot="-434733">
            <a:off x="914400" y="5241925"/>
            <a:ext cx="68500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Производительность и эффективность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</a:p>
          <a:p>
            <a:pPr algn="ctr"/>
            <a:endParaRPr lang="en-US" sz="500" b="1" i="1">
              <a:solidFill>
                <a:srgbClr val="000099"/>
              </a:solidFill>
            </a:endParaRP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Больше времени на воде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</a:p>
          <a:p>
            <a:pPr algn="ctr"/>
            <a:endParaRPr lang="en-US" sz="500" b="1">
              <a:solidFill>
                <a:srgbClr val="000099"/>
              </a:solidFill>
            </a:endParaRP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Низкая стоимость обслуживания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</a:p>
          <a:p>
            <a:pPr algn="ctr"/>
            <a:endParaRPr lang="en-US" sz="2000" b="1" i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3"/>
          <p:cNvSpPr txBox="1">
            <a:spLocks noChangeArrowheads="1"/>
          </p:cNvSpPr>
          <p:nvPr/>
        </p:nvSpPr>
        <p:spPr bwMode="auto">
          <a:xfrm>
            <a:off x="762000" y="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Тюнинговый спиральный впускной коллектор</a:t>
            </a:r>
            <a:endParaRPr lang="en-US" sz="3200"/>
          </a:p>
        </p:txBody>
      </p:sp>
      <p:pic>
        <p:nvPicPr>
          <p:cNvPr id="71682" name="Picture 5" descr="_O7K4063.jpg"/>
          <p:cNvPicPr>
            <a:picLocks noChangeAspect="1"/>
          </p:cNvPicPr>
          <p:nvPr/>
        </p:nvPicPr>
        <p:blipFill>
          <a:blip r:embed="rId2"/>
          <a:srcRect l="11725" r="29776"/>
          <a:stretch>
            <a:fillRect/>
          </a:stretch>
        </p:blipFill>
        <p:spPr bwMode="auto">
          <a:xfrm>
            <a:off x="152400" y="1828800"/>
            <a:ext cx="28194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28" descr="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447800"/>
            <a:ext cx="1304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6"/>
          <p:cNvSpPr txBox="1">
            <a:spLocks noChangeArrowheads="1"/>
          </p:cNvSpPr>
          <p:nvPr/>
        </p:nvSpPr>
        <p:spPr bwMode="auto">
          <a:xfrm>
            <a:off x="2895600" y="1219200"/>
            <a:ext cx="1252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Вид сверху</a:t>
            </a:r>
            <a:endParaRPr lang="en-US" sz="1200" b="1"/>
          </a:p>
        </p:txBody>
      </p:sp>
      <p:sp>
        <p:nvSpPr>
          <p:cNvPr id="71685" name="TextBox 7"/>
          <p:cNvSpPr txBox="1">
            <a:spLocks noChangeArrowheads="1"/>
          </p:cNvSpPr>
          <p:nvPr/>
        </p:nvSpPr>
        <p:spPr bwMode="auto">
          <a:xfrm>
            <a:off x="1490663" y="1295400"/>
            <a:ext cx="1574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Дроссельная заслонка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71685" idx="2"/>
          </p:cNvCxnSpPr>
          <p:nvPr/>
        </p:nvCxnSpPr>
        <p:spPr>
          <a:xfrm rot="5400000">
            <a:off x="1966912" y="2122488"/>
            <a:ext cx="620713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52663" y="1828800"/>
            <a:ext cx="787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8" name="Text Box 21"/>
          <p:cNvSpPr txBox="1">
            <a:spLocks noChangeArrowheads="1"/>
          </p:cNvSpPr>
          <p:nvPr/>
        </p:nvSpPr>
        <p:spPr bwMode="auto">
          <a:xfrm>
            <a:off x="4114800" y="1143000"/>
            <a:ext cx="5181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ea typeface="Arial Unicode MS" pitchFamily="34" charset="-128"/>
                <a:cs typeface="Arial Unicode MS" pitchFamily="34" charset="-128"/>
              </a:rPr>
              <a:t>Длинный впускной коллектор позволяет сформировать оптимальный характер потока на входе в камеру сгорания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3162300" y="2857500"/>
            <a:ext cx="1143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2209800" y="3886200"/>
            <a:ext cx="14478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1" name="TextBox 21"/>
          <p:cNvSpPr txBox="1">
            <a:spLocks noChangeArrowheads="1"/>
          </p:cNvSpPr>
          <p:nvPr/>
        </p:nvSpPr>
        <p:spPr bwMode="auto">
          <a:xfrm>
            <a:off x="3048000" y="3352800"/>
            <a:ext cx="12954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Длинный впускной патрубок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1692" name="Rectangle 19"/>
          <p:cNvSpPr>
            <a:spLocks noChangeArrowheads="1"/>
          </p:cNvSpPr>
          <p:nvPr/>
        </p:nvSpPr>
        <p:spPr bwMode="auto">
          <a:xfrm>
            <a:off x="4114800" y="2133600"/>
            <a:ext cx="41370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Способствует увеличению крутящего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момента на низких и средних оборотах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Спиральная конструкция уменьшает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габаритные размеры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Высокотехнологичные композитные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материалы снижают вес двигателя</a:t>
            </a:r>
            <a:endParaRPr lang="en-US" sz="1600"/>
          </a:p>
        </p:txBody>
      </p:sp>
      <p:sp>
        <p:nvSpPr>
          <p:cNvPr id="71693" name="Rectangle 19"/>
          <p:cNvSpPr>
            <a:spLocks noChangeArrowheads="1"/>
          </p:cNvSpPr>
          <p:nvPr/>
        </p:nvSpPr>
        <p:spPr bwMode="auto">
          <a:xfrm>
            <a:off x="3429000" y="4191000"/>
            <a:ext cx="39512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Управляется компьютером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Легкий</a:t>
            </a:r>
            <a:r>
              <a:rPr lang="en-US" sz="1600">
                <a:solidFill>
                  <a:srgbClr val="FF0000"/>
                </a:solidFill>
              </a:rPr>
              <a:t>,</a:t>
            </a:r>
            <a:r>
              <a:rPr lang="ru-RU" sz="1600">
                <a:solidFill>
                  <a:srgbClr val="FF0000"/>
                </a:solidFill>
              </a:rPr>
              <a:t> уверенный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запуск</a:t>
            </a:r>
            <a:r>
              <a:rPr lang="en-US" sz="1600">
                <a:solidFill>
                  <a:srgbClr val="FF0000"/>
                </a:solidFill>
              </a:rPr>
              <a:t> (</a:t>
            </a:r>
            <a:r>
              <a:rPr lang="ru-RU" sz="1600">
                <a:solidFill>
                  <a:srgbClr val="FF0000"/>
                </a:solidFill>
              </a:rPr>
              <a:t>горячий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и</a:t>
            </a:r>
            <a:r>
              <a:rPr lang="en-US" sz="1600">
                <a:solidFill>
                  <a:srgbClr val="FF0000"/>
                </a:solidFill>
              </a:rPr>
              <a:t> </a:t>
            </a:r>
            <a:endParaRPr lang="ru-RU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холодный</a:t>
            </a:r>
            <a:r>
              <a:rPr lang="en-US" sz="160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Подача точно необходимого 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    </a:t>
            </a:r>
            <a:r>
              <a:rPr lang="ru-RU" sz="1600">
                <a:solidFill>
                  <a:srgbClr val="FF0000"/>
                </a:solidFill>
              </a:rPr>
              <a:t>количества топлива способствует 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    </a:t>
            </a:r>
            <a:r>
              <a:rPr lang="ru-RU" sz="1600">
                <a:solidFill>
                  <a:srgbClr val="FF0000"/>
                </a:solidFill>
              </a:rPr>
              <a:t>повышению экономичности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Герметичная топливная система</a:t>
            </a:r>
            <a:endParaRPr lang="en-US" sz="1600"/>
          </a:p>
        </p:txBody>
      </p:sp>
      <p:sp>
        <p:nvSpPr>
          <p:cNvPr id="71694" name="TextBox 38"/>
          <p:cNvSpPr txBox="1">
            <a:spLocks noChangeArrowheads="1"/>
          </p:cNvSpPr>
          <p:nvPr/>
        </p:nvSpPr>
        <p:spPr bwMode="auto">
          <a:xfrm rot="-246993">
            <a:off x="319088" y="5999163"/>
            <a:ext cx="7167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Низкая стоимость обслуживания</a:t>
            </a:r>
          </a:p>
          <a:p>
            <a:r>
              <a:rPr lang="ru-RU" sz="2000" b="1" i="1">
                <a:solidFill>
                  <a:srgbClr val="000099"/>
                </a:solidFill>
              </a:rPr>
              <a:t>Низкие эксплуатационные расходы</a:t>
            </a:r>
            <a:endParaRPr lang="en-US" sz="2000" b="1" i="1">
              <a:solidFill>
                <a:srgbClr val="00009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1027113" y="3240087"/>
            <a:ext cx="611188" cy="2270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43000" y="2971800"/>
            <a:ext cx="2133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7" name="Text Box 21"/>
          <p:cNvSpPr txBox="1">
            <a:spLocks noChangeArrowheads="1"/>
          </p:cNvSpPr>
          <p:nvPr/>
        </p:nvSpPr>
        <p:spPr bwMode="auto">
          <a:xfrm>
            <a:off x="4114800" y="3657600"/>
            <a:ext cx="419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ea typeface="Arial Unicode MS" pitchFamily="34" charset="-128"/>
                <a:cs typeface="Arial Unicode MS" pitchFamily="34" charset="-128"/>
              </a:rPr>
              <a:t>Распределенный электронный впрыск топлива</a:t>
            </a:r>
            <a:endParaRPr lang="en-US" b="1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4800" y="2514600"/>
            <a:ext cx="16002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>
                <a:solidFill>
                  <a:srgbClr val="FF0000"/>
                </a:solidFill>
              </a:rPr>
              <a:t>EFI </a:t>
            </a:r>
            <a:r>
              <a:rPr lang="ru-RU" sz="1400" b="1">
                <a:solidFill>
                  <a:srgbClr val="FF0000"/>
                </a:solidFill>
              </a:rPr>
              <a:t>Топливные форсунки</a:t>
            </a:r>
            <a:endParaRPr 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1"/>
          <p:cNvSpPr txBox="1">
            <a:spLocks noChangeArrowheads="1"/>
          </p:cNvSpPr>
          <p:nvPr/>
        </p:nvSpPr>
        <p:spPr bwMode="auto">
          <a:xfrm>
            <a:off x="914400" y="228600"/>
            <a:ext cx="640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Выхлопная система</a:t>
            </a:r>
            <a:endParaRPr lang="en-US" sz="3200"/>
          </a:p>
        </p:txBody>
      </p:sp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2"/>
          <a:srcRect l="40263" t="27086" r="35146" b="16946"/>
          <a:stretch>
            <a:fillRect/>
          </a:stretch>
        </p:blipFill>
        <p:spPr bwMode="auto">
          <a:xfrm>
            <a:off x="3349625" y="1828800"/>
            <a:ext cx="1143000" cy="20780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2707" name="TextBox 5"/>
          <p:cNvSpPr txBox="1">
            <a:spLocks noChangeArrowheads="1"/>
          </p:cNvSpPr>
          <p:nvPr/>
        </p:nvSpPr>
        <p:spPr bwMode="auto">
          <a:xfrm>
            <a:off x="4419600" y="106680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Выхлопной канал изолирован от адаптерной плиты</a:t>
            </a:r>
            <a:endParaRPr lang="en-US" b="1" i="1"/>
          </a:p>
        </p:txBody>
      </p:sp>
      <p:sp>
        <p:nvSpPr>
          <p:cNvPr id="72708" name="Rectangle 19"/>
          <p:cNvSpPr>
            <a:spLocks noChangeArrowheads="1"/>
          </p:cNvSpPr>
          <p:nvPr/>
        </p:nvSpPr>
        <p:spPr bwMode="auto">
          <a:xfrm>
            <a:off x="4648200" y="1676400"/>
            <a:ext cx="40386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Выхлопной коллектор с низким</a:t>
            </a:r>
            <a:r>
              <a:rPr lang="en-US" sz="160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    </a:t>
            </a:r>
            <a:r>
              <a:rPr lang="ru-RU" sz="1600">
                <a:solidFill>
                  <a:srgbClr val="FF0000"/>
                </a:solidFill>
              </a:rPr>
              <a:t>сопротивлением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Низкое противодавление на выпуске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Нет температурного воздействия на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корпус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Повышает надежность и ресурс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двигателя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100">
              <a:solidFill>
                <a:srgbClr val="FF0000"/>
              </a:solidFill>
            </a:endParaRPr>
          </a:p>
          <a:p>
            <a:r>
              <a:rPr lang="en-US" sz="1600" i="1">
                <a:solidFill>
                  <a:srgbClr val="FF0000"/>
                </a:solidFill>
              </a:rPr>
              <a:t>        </a:t>
            </a:r>
            <a:r>
              <a:rPr lang="ru-RU" sz="1600" i="1">
                <a:solidFill>
                  <a:srgbClr val="FF0000"/>
                </a:solidFill>
              </a:rPr>
              <a:t>Устранение проблем, связанных с прокладками, для герметизации воды, масла и выхлопа</a:t>
            </a:r>
            <a:endParaRPr lang="en-US" sz="1600" i="1">
              <a:solidFill>
                <a:srgbClr val="FF0000"/>
              </a:solidFill>
            </a:endParaRPr>
          </a:p>
        </p:txBody>
      </p:sp>
      <p:sp>
        <p:nvSpPr>
          <p:cNvPr id="72709" name="Rectangle 7"/>
          <p:cNvSpPr>
            <a:spLocks noChangeArrowheads="1"/>
          </p:cNvSpPr>
          <p:nvPr/>
        </p:nvSpPr>
        <p:spPr bwMode="auto">
          <a:xfrm rot="-460677">
            <a:off x="493713" y="5465763"/>
            <a:ext cx="6616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Повышение мощности и крутящего момента при улучшении экономичности благодаря низкому противодавлению на выпуске</a:t>
            </a:r>
            <a:endParaRPr lang="en-US" sz="2000" b="1" i="1">
              <a:solidFill>
                <a:srgbClr val="000099"/>
              </a:solidFill>
            </a:endParaRPr>
          </a:p>
        </p:txBody>
      </p:sp>
      <p:sp>
        <p:nvSpPr>
          <p:cNvPr id="72710" name="Rectangle 8"/>
          <p:cNvSpPr>
            <a:spLocks noChangeArrowheads="1"/>
          </p:cNvSpPr>
          <p:nvPr/>
        </p:nvSpPr>
        <p:spPr bwMode="auto">
          <a:xfrm>
            <a:off x="3429000" y="4343400"/>
            <a:ext cx="3733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Использование в конструкции уплотнительных колец между выхлопом и водой, расчитанных на сверхвысокое давление</a:t>
            </a:r>
            <a:endParaRPr lang="en-US" sz="1600"/>
          </a:p>
        </p:txBody>
      </p:sp>
      <p:cxnSp>
        <p:nvCxnSpPr>
          <p:cNvPr id="72711" name="Straight Arrow Connector 10"/>
          <p:cNvCxnSpPr>
            <a:cxnSpLocks noChangeShapeType="1"/>
          </p:cNvCxnSpPr>
          <p:nvPr/>
        </p:nvCxnSpPr>
        <p:spPr bwMode="auto">
          <a:xfrm flipH="1" flipV="1">
            <a:off x="3810000" y="3505200"/>
            <a:ext cx="685800" cy="762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" name="Isosceles Triangle 9"/>
          <p:cNvSpPr/>
          <p:nvPr/>
        </p:nvSpPr>
        <p:spPr>
          <a:xfrm rot="18224133">
            <a:off x="2733675" y="1628775"/>
            <a:ext cx="1528763" cy="67151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2713" name="Picture 3" descr="Exhaust.jpg"/>
          <p:cNvPicPr>
            <a:picLocks noChangeAspect="1"/>
          </p:cNvPicPr>
          <p:nvPr/>
        </p:nvPicPr>
        <p:blipFill>
          <a:blip r:embed="rId3"/>
          <a:srcRect l="6976" t="7751" b="10078"/>
          <a:stretch>
            <a:fillRect/>
          </a:stretch>
        </p:blipFill>
        <p:spPr bwMode="auto">
          <a:xfrm>
            <a:off x="304800" y="1066800"/>
            <a:ext cx="3048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2286000" y="2819400"/>
            <a:ext cx="1447800" cy="4572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8" descr="m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0"/>
            <a:ext cx="1676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7" descr="150_S_8330_Fin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55" r="15094"/>
          <a:stretch>
            <a:fillRect/>
          </a:stretch>
        </p:blipFill>
        <p:spPr bwMode="auto">
          <a:xfrm>
            <a:off x="-60325" y="76200"/>
            <a:ext cx="196532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8"/>
          <p:cNvSpPr txBox="1">
            <a:spLocks noChangeArrowheads="1"/>
          </p:cNvSpPr>
          <p:nvPr/>
        </p:nvSpPr>
        <p:spPr bwMode="auto">
          <a:xfrm>
            <a:off x="1676400" y="228600"/>
            <a:ext cx="571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>Содержание</a:t>
            </a:r>
            <a:endParaRPr lang="en-US" sz="3200" b="1"/>
          </a:p>
        </p:txBody>
      </p:sp>
      <p:sp>
        <p:nvSpPr>
          <p:cNvPr id="55300" name="TextBox 8"/>
          <p:cNvSpPr txBox="1">
            <a:spLocks noChangeArrowheads="1"/>
          </p:cNvSpPr>
          <p:nvPr/>
        </p:nvSpPr>
        <p:spPr bwMode="auto">
          <a:xfrm>
            <a:off x="2133600" y="1862138"/>
            <a:ext cx="48768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/>
              <a:t>Цель разработки и область применения.</a:t>
            </a:r>
            <a:endParaRPr lang="en-US" sz="2400" b="1"/>
          </a:p>
          <a:p>
            <a:pPr>
              <a:buFont typeface="Wingdings" pitchFamily="2" charset="2"/>
              <a:buChar char="ü"/>
            </a:pPr>
            <a:endParaRPr lang="en-US" sz="2400" b="1"/>
          </a:p>
          <a:p>
            <a:pPr>
              <a:buFont typeface="Wingdings" pitchFamily="2" charset="2"/>
              <a:buChar char="ü"/>
            </a:pPr>
            <a:r>
              <a:rPr lang="en-US" sz="2400" b="1"/>
              <a:t> </a:t>
            </a:r>
            <a:r>
              <a:rPr lang="ru-RU" sz="2400" b="1"/>
              <a:t>Основные характеристики</a:t>
            </a:r>
            <a:r>
              <a:rPr lang="en-US" sz="2400" b="1"/>
              <a:t>.</a:t>
            </a:r>
          </a:p>
          <a:p>
            <a:pPr>
              <a:buFont typeface="Wingdings" pitchFamily="2" charset="2"/>
              <a:buChar char="ü"/>
            </a:pPr>
            <a:endParaRPr lang="en-US" sz="2400" b="1"/>
          </a:p>
          <a:p>
            <a:pPr>
              <a:buFont typeface="Wingdings" pitchFamily="2" charset="2"/>
              <a:buChar char="ü"/>
            </a:pPr>
            <a:r>
              <a:rPr lang="en-US" sz="2400" b="1"/>
              <a:t> </a:t>
            </a:r>
            <a:r>
              <a:rPr lang="ru-RU" sz="2400" b="1"/>
              <a:t>Особенности продукта</a:t>
            </a:r>
            <a:r>
              <a:rPr lang="en-US" sz="2400" b="1"/>
              <a:t>.</a:t>
            </a:r>
          </a:p>
          <a:p>
            <a:r>
              <a:rPr lang="en-US" sz="2400" b="1"/>
              <a:t>      </a:t>
            </a:r>
            <a:r>
              <a:rPr lang="ru-RU" sz="2400"/>
              <a:t>Предпосылки к созданию</a:t>
            </a:r>
            <a:endParaRPr lang="en-US" sz="2400"/>
          </a:p>
          <a:p>
            <a:r>
              <a:rPr lang="en-US" sz="2400" b="1"/>
              <a:t>      </a:t>
            </a:r>
            <a:r>
              <a:rPr lang="ru-RU" sz="2400"/>
              <a:t>Свойства/преимущества</a:t>
            </a:r>
            <a:endParaRPr lang="en-US" sz="2400"/>
          </a:p>
          <a:p>
            <a:r>
              <a:rPr lang="en-US" sz="2400"/>
              <a:t>      </a:t>
            </a:r>
            <a:r>
              <a:rPr lang="ru-RU" sz="2400"/>
              <a:t>Сравнение с конкурентами</a:t>
            </a:r>
            <a:endParaRPr lang="en-US" sz="2400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1"/>
          <p:cNvSpPr txBox="1">
            <a:spLocks noChangeArrowheads="1"/>
          </p:cNvSpPr>
          <p:nvPr/>
        </p:nvSpPr>
        <p:spPr bwMode="auto">
          <a:xfrm>
            <a:off x="762000" y="76200"/>
            <a:ext cx="693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Технологии глушения выхлопа мирового класса</a:t>
            </a:r>
            <a:endParaRPr lang="en-US" sz="3200"/>
          </a:p>
        </p:txBody>
      </p:sp>
      <p:pic>
        <p:nvPicPr>
          <p:cNvPr id="73730" name="Picture 8" descr="idle-relief.jpg"/>
          <p:cNvPicPr>
            <a:picLocks noChangeAspect="1"/>
          </p:cNvPicPr>
          <p:nvPr/>
        </p:nvPicPr>
        <p:blipFill>
          <a:blip r:embed="rId2"/>
          <a:srcRect l="17966" r="6897"/>
          <a:stretch>
            <a:fillRect/>
          </a:stretch>
        </p:blipFill>
        <p:spPr bwMode="auto">
          <a:xfrm>
            <a:off x="457200" y="1295400"/>
            <a:ext cx="41148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9"/>
          <p:cNvSpPr>
            <a:spLocks noChangeArrowheads="1"/>
          </p:cNvSpPr>
          <p:nvPr/>
        </p:nvSpPr>
        <p:spPr bwMode="auto">
          <a:xfrm>
            <a:off x="4800600" y="11430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Сброс выхлопа холостого хода</a:t>
            </a:r>
            <a:endParaRPr lang="en-US" b="1"/>
          </a:p>
        </p:txBody>
      </p:sp>
      <p:sp>
        <p:nvSpPr>
          <p:cNvPr id="73732" name="Rectangle 10"/>
          <p:cNvSpPr>
            <a:spLocks noChangeArrowheads="1"/>
          </p:cNvSpPr>
          <p:nvPr/>
        </p:nvSpPr>
        <p:spPr bwMode="auto">
          <a:xfrm rot="-383833">
            <a:off x="1233488" y="5505450"/>
            <a:ext cx="59261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99"/>
                </a:solidFill>
              </a:rPr>
              <a:t>Тихая работа двигателя на низких оборотах позволяет действительно отдохнуть на длительных прогулках или рыбалке    </a:t>
            </a:r>
            <a:endParaRPr lang="en-US" sz="2000" b="1">
              <a:solidFill>
                <a:srgbClr val="000099"/>
              </a:solidFill>
            </a:endParaRPr>
          </a:p>
        </p:txBody>
      </p:sp>
      <p:sp>
        <p:nvSpPr>
          <p:cNvPr id="73733" name="Rectangle 13"/>
          <p:cNvSpPr>
            <a:spLocks noChangeArrowheads="1"/>
          </p:cNvSpPr>
          <p:nvPr/>
        </p:nvSpPr>
        <p:spPr bwMode="auto">
          <a:xfrm>
            <a:off x="4648200" y="1655763"/>
            <a:ext cx="44958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Особенностью мотора является специальная система глушения выхлопа на холостом ходу</a:t>
            </a:r>
            <a:r>
              <a:rPr lang="en-US"/>
              <a:t>. </a:t>
            </a:r>
          </a:p>
        </p:txBody>
      </p:sp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2971800" y="5029200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Сброс выхлопа холостого хода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73735" name="Straight Arrow Connector 12"/>
          <p:cNvCxnSpPr>
            <a:cxnSpLocks noChangeShapeType="1"/>
            <a:endCxn id="73734" idx="0"/>
          </p:cNvCxnSpPr>
          <p:nvPr/>
        </p:nvCxnSpPr>
        <p:spPr bwMode="auto">
          <a:xfrm>
            <a:off x="3429000" y="3854450"/>
            <a:ext cx="533400" cy="11747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/>
          </a:ln>
        </p:spPr>
      </p:cxnSp>
      <p:sp>
        <p:nvSpPr>
          <p:cNvPr id="73736" name="Rectangle 14"/>
          <p:cNvSpPr>
            <a:spLocks noChangeArrowheads="1"/>
          </p:cNvSpPr>
          <p:nvPr/>
        </p:nvSpPr>
        <p:spPr bwMode="auto">
          <a:xfrm>
            <a:off x="4572000" y="2438400"/>
            <a:ext cx="45720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Простая конструкция с перегородками</a:t>
            </a:r>
            <a:endParaRPr lang="en-US" sz="16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Использование акустического фильтра для гашения высокочастотных звуковых колебаний на холостом ходу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295400" y="33528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Акустический экран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3738" name="Rectangle 17"/>
          <p:cNvSpPr>
            <a:spLocks noChangeArrowheads="1"/>
          </p:cNvSpPr>
          <p:nvPr/>
        </p:nvSpPr>
        <p:spPr bwMode="auto">
          <a:xfrm>
            <a:off x="4114800" y="3470275"/>
            <a:ext cx="4572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600"/>
              <a:t>Принцип работы</a:t>
            </a:r>
            <a:r>
              <a:rPr lang="en-US" sz="1600"/>
              <a:t>:</a:t>
            </a:r>
          </a:p>
          <a:p>
            <a:pPr>
              <a:buClr>
                <a:srgbClr val="FF0000"/>
              </a:buClr>
            </a:pPr>
            <a:r>
              <a:rPr lang="ru-RU" sz="1600"/>
              <a:t>При заполнении водой выхлопного резонатора звуковое давление потока выхлопа гасится акустическим экраном и затем сбрасывается через                 выходное отверстие</a:t>
            </a:r>
            <a:endParaRPr 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150_S_8440_Fin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48" r="16667"/>
          <a:stretch>
            <a:fillRect/>
          </a:stretch>
        </p:blipFill>
        <p:spPr bwMode="auto">
          <a:xfrm>
            <a:off x="152400" y="685800"/>
            <a:ext cx="2057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693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Эксклюзивный охладитель масла</a:t>
            </a:r>
            <a:endParaRPr lang="en-US" sz="3200"/>
          </a:p>
        </p:txBody>
      </p:sp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3581400" y="11811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Масляный радиатор и картер</a:t>
            </a:r>
            <a:endParaRPr lang="en-US"/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 rot="-460677">
            <a:off x="228600" y="5334000"/>
            <a:ext cx="7031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Постоянная температура масла. Предотвращение образования конденсата и разбавления масла топливом</a:t>
            </a:r>
            <a:endParaRPr lang="en-US" sz="2000" b="1" i="1">
              <a:solidFill>
                <a:srgbClr val="000099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209800" y="2895600"/>
            <a:ext cx="4267200" cy="1905000"/>
          </a:xfrm>
          <a:prstGeom prst="wedgeRoundRectCallout">
            <a:avLst>
              <a:gd name="adj1" fmla="val -66987"/>
              <a:gd name="adj2" fmla="val -3811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8" name="Rectangle 4"/>
          <p:cNvSpPr>
            <a:spLocks noChangeArrowheads="1"/>
          </p:cNvSpPr>
          <p:nvPr/>
        </p:nvSpPr>
        <p:spPr bwMode="auto">
          <a:xfrm>
            <a:off x="2362200" y="1447800"/>
            <a:ext cx="64770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/>
              <a:t> </a:t>
            </a:r>
            <a:r>
              <a:rPr lang="ru-RU" sz="1600">
                <a:solidFill>
                  <a:srgbClr val="FF0000"/>
                </a:solidFill>
              </a:rPr>
              <a:t>Картер разделен с выхлопом</a:t>
            </a:r>
            <a:endParaRPr lang="en-US" sz="16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Масляный насос размещен в адаптерной плите вместо открытой полости между блоком цилиндров и дейдвудом</a:t>
            </a:r>
            <a:endParaRPr lang="en-US" sz="1600">
              <a:solidFill>
                <a:srgbClr val="FF0000"/>
              </a:solidFill>
            </a:endParaRPr>
          </a:p>
          <a:p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 </a:t>
            </a:r>
            <a:r>
              <a:rPr lang="ru-RU" sz="1600">
                <a:solidFill>
                  <a:srgbClr val="FF0000"/>
                </a:solidFill>
              </a:rPr>
              <a:t>Эксклюзивный масляный радиатор с водяным охлаждением </a:t>
            </a:r>
            <a:endParaRPr lang="en-US"/>
          </a:p>
        </p:txBody>
      </p:sp>
      <p:pic>
        <p:nvPicPr>
          <p:cNvPr id="74759" name="Picture 9" descr="Cool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</a:blip>
          <a:srcRect l="9682" r="9032"/>
          <a:stretch>
            <a:fillRect/>
          </a:stretch>
        </p:blipFill>
        <p:spPr bwMode="auto">
          <a:xfrm>
            <a:off x="4191000" y="2971800"/>
            <a:ext cx="2057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0" descr="Sump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CACFD3"/>
              </a:clrFrom>
              <a:clrTo>
                <a:srgbClr val="CACFD3">
                  <a:alpha val="0"/>
                </a:srgbClr>
              </a:clrTo>
            </a:clrChange>
          </a:blip>
          <a:srcRect l="20833" t="5965" r="26666"/>
          <a:stretch>
            <a:fillRect/>
          </a:stretch>
        </p:blipFill>
        <p:spPr bwMode="auto">
          <a:xfrm>
            <a:off x="2489200" y="2978150"/>
            <a:ext cx="15240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TextBox 13"/>
          <p:cNvSpPr txBox="1">
            <a:spLocks noChangeArrowheads="1"/>
          </p:cNvSpPr>
          <p:nvPr/>
        </p:nvSpPr>
        <p:spPr bwMode="auto">
          <a:xfrm>
            <a:off x="5600700" y="33528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FF0000"/>
                </a:solidFill>
              </a:rPr>
              <a:t>Вода</a:t>
            </a:r>
            <a:endParaRPr lang="en-US" sz="1200" b="1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19600" y="3657600"/>
            <a:ext cx="1295400" cy="1524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19600" y="3886200"/>
            <a:ext cx="1371600" cy="1524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64" name="Picture 1" descr="Oil-Cooler.jpg"/>
          <p:cNvPicPr>
            <a:picLocks noChangeAspect="1"/>
          </p:cNvPicPr>
          <p:nvPr/>
        </p:nvPicPr>
        <p:blipFill>
          <a:blip r:embed="rId5"/>
          <a:srcRect r="7317"/>
          <a:stretch>
            <a:fillRect/>
          </a:stretch>
        </p:blipFill>
        <p:spPr bwMode="auto">
          <a:xfrm>
            <a:off x="7010400" y="3078163"/>
            <a:ext cx="175260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5" name="TextBox 19"/>
          <p:cNvSpPr txBox="1">
            <a:spLocks noChangeArrowheads="1"/>
          </p:cNvSpPr>
          <p:nvPr/>
        </p:nvSpPr>
        <p:spPr bwMode="auto">
          <a:xfrm>
            <a:off x="7315200" y="2819400"/>
            <a:ext cx="132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Вид сверху</a:t>
            </a:r>
            <a:endParaRPr lang="en-US" sz="1200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505200" y="3048000"/>
            <a:ext cx="56388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778" name="TextBox 1"/>
          <p:cNvSpPr txBox="1">
            <a:spLocks noChangeArrowheads="1"/>
          </p:cNvSpPr>
          <p:nvPr/>
        </p:nvSpPr>
        <p:spPr bwMode="auto">
          <a:xfrm>
            <a:off x="4038600" y="1219200"/>
            <a:ext cx="510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Мощный генератор</a:t>
            </a:r>
            <a:r>
              <a:rPr lang="en-US" b="1"/>
              <a:t> 60 A (756 </a:t>
            </a:r>
            <a:r>
              <a:rPr lang="ru-RU" b="1"/>
              <a:t>Вт</a:t>
            </a:r>
            <a:r>
              <a:rPr lang="en-US" b="1"/>
              <a:t>)</a:t>
            </a:r>
          </a:p>
        </p:txBody>
      </p:sp>
      <p:pic>
        <p:nvPicPr>
          <p:cNvPr id="75779" name="Picture 3" descr="60-Amp-alternator.jpg"/>
          <p:cNvPicPr>
            <a:picLocks noChangeAspect="1"/>
          </p:cNvPicPr>
          <p:nvPr/>
        </p:nvPicPr>
        <p:blipFill>
          <a:blip r:embed="rId2"/>
          <a:srcRect l="15260" r="18146" b="21526"/>
          <a:stretch>
            <a:fillRect/>
          </a:stretch>
        </p:blipFill>
        <p:spPr bwMode="auto">
          <a:xfrm>
            <a:off x="381000" y="13081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4"/>
          <p:cNvSpPr txBox="1">
            <a:spLocks noChangeArrowheads="1"/>
          </p:cNvSpPr>
          <p:nvPr/>
        </p:nvSpPr>
        <p:spPr bwMode="auto">
          <a:xfrm>
            <a:off x="914400" y="7620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Лучшая в своем классе система зарядки аккумулятора</a:t>
            </a:r>
            <a:endParaRPr lang="en-US" sz="3200"/>
          </a:p>
        </p:txBody>
      </p:sp>
      <p:sp>
        <p:nvSpPr>
          <p:cNvPr id="75781" name="Rectangle 19"/>
          <p:cNvSpPr>
            <a:spLocks noChangeArrowheads="1"/>
          </p:cNvSpPr>
          <p:nvPr/>
        </p:nvSpPr>
        <p:spPr bwMode="auto">
          <a:xfrm>
            <a:off x="4114800" y="1524000"/>
            <a:ext cx="4800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Ременной привод</a:t>
            </a:r>
            <a:r>
              <a:rPr lang="en-US" sz="1600">
                <a:solidFill>
                  <a:srgbClr val="FF0000"/>
                </a:solidFill>
              </a:rPr>
              <a:t> (</a:t>
            </a:r>
            <a:r>
              <a:rPr lang="ru-RU" sz="1600">
                <a:solidFill>
                  <a:srgbClr val="FF0000"/>
                </a:solidFill>
              </a:rPr>
              <a:t>меньший нагрев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и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вес</a:t>
            </a:r>
            <a:r>
              <a:rPr lang="en-US" sz="160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Обеспечение питанием только при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необходимости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Полностью регулируется на 14.2 В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Твердое анодирование – защита от коррозии</a:t>
            </a:r>
            <a:endParaRPr lang="en-US" sz="1600" i="1">
              <a:solidFill>
                <a:srgbClr val="FF0000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3581400" y="3276600"/>
          <a:ext cx="5410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5783" name="TextBox 9"/>
          <p:cNvSpPr txBox="1">
            <a:spLocks noChangeArrowheads="1"/>
          </p:cNvSpPr>
          <p:nvPr/>
        </p:nvSpPr>
        <p:spPr bwMode="auto">
          <a:xfrm>
            <a:off x="4038600" y="2984500"/>
            <a:ext cx="487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Токоскоростная характеристика генераторов</a:t>
            </a:r>
            <a:endParaRPr lang="en-US" sz="1600" b="1"/>
          </a:p>
        </p:txBody>
      </p:sp>
      <p:sp>
        <p:nvSpPr>
          <p:cNvPr id="11" name="Rounded Rectangular Callout 10"/>
          <p:cNvSpPr>
            <a:spLocks noChangeArrowheads="1"/>
          </p:cNvSpPr>
          <p:nvPr/>
        </p:nvSpPr>
        <p:spPr bwMode="auto">
          <a:xfrm>
            <a:off x="4724400" y="4572000"/>
            <a:ext cx="914400" cy="228600"/>
          </a:xfrm>
          <a:prstGeom prst="wedgeRoundRectCallout">
            <a:avLst>
              <a:gd name="adj1" fmla="val 5556"/>
              <a:gd name="adj2" fmla="val 137500"/>
              <a:gd name="adj3" fmla="val 16667"/>
            </a:avLst>
          </a:prstGeom>
          <a:solidFill>
            <a:srgbClr val="FF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+mn-cs"/>
              </a:rPr>
              <a:t>30.6</a:t>
            </a:r>
          </a:p>
        </p:txBody>
      </p:sp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5410200" y="5486400"/>
            <a:ext cx="914400" cy="304800"/>
          </a:xfrm>
          <a:prstGeom prst="wedgeRoundRectCallout">
            <a:avLst>
              <a:gd name="adj1" fmla="val -62500"/>
              <a:gd name="adj2" fmla="val -105208"/>
              <a:gd name="adj3" fmla="val 16667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latin typeface="+mn-lt"/>
                <a:cs typeface="+mn-cs"/>
              </a:rPr>
              <a:t>24.5</a:t>
            </a:r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5943600" y="3657600"/>
            <a:ext cx="914400" cy="228600"/>
          </a:xfrm>
          <a:prstGeom prst="wedgeRoundRectCallout">
            <a:avLst>
              <a:gd name="adj1" fmla="val 36111"/>
              <a:gd name="adj2" fmla="val 59722"/>
              <a:gd name="adj3" fmla="val 16667"/>
            </a:avLst>
          </a:prstGeom>
          <a:solidFill>
            <a:srgbClr val="FF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+mn-cs"/>
              </a:rPr>
              <a:t>46.3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81000" y="4467225"/>
          <a:ext cx="3048000" cy="549275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74700"/>
                <a:gridCol w="7493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Mercury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Yamaha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Suzuki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Honda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35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A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A</a:t>
                      </a:r>
                    </a:p>
                  </a:txBody>
                  <a:tcPr marL="7620" marR="7620" marT="76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4" name="TextBox 14"/>
          <p:cNvSpPr txBox="1">
            <a:spLocks noChangeArrowheads="1"/>
          </p:cNvSpPr>
          <p:nvPr/>
        </p:nvSpPr>
        <p:spPr bwMode="auto">
          <a:xfrm>
            <a:off x="381000" y="403860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Сравнение генераторов</a:t>
            </a:r>
            <a:endParaRPr lang="en-US" sz="1600" b="1"/>
          </a:p>
        </p:txBody>
      </p:sp>
      <p:sp>
        <p:nvSpPr>
          <p:cNvPr id="75805" name="Rectangle 15"/>
          <p:cNvSpPr>
            <a:spLocks noChangeArrowheads="1"/>
          </p:cNvSpPr>
          <p:nvPr/>
        </p:nvSpPr>
        <p:spPr bwMode="auto">
          <a:xfrm rot="-434733">
            <a:off x="0" y="5410200"/>
            <a:ext cx="3736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Поддержание заряда аккумулятора независимо от оборотов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  <a:endParaRPr lang="en-US" sz="2000" b="1">
              <a:solidFill>
                <a:srgbClr val="00009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2895600"/>
            <a:ext cx="52578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1"/>
          <p:cNvSpPr txBox="1">
            <a:spLocks noChangeArrowheads="1"/>
          </p:cNvSpPr>
          <p:nvPr/>
        </p:nvSpPr>
        <p:spPr bwMode="auto">
          <a:xfrm>
            <a:off x="914400" y="228600"/>
            <a:ext cx="640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Особая система подвески</a:t>
            </a:r>
            <a:endParaRPr lang="en-US" sz="3200"/>
          </a:p>
        </p:txBody>
      </p:sp>
      <p:sp>
        <p:nvSpPr>
          <p:cNvPr id="76802" name="Rectangle 5"/>
          <p:cNvSpPr>
            <a:spLocks noChangeArrowheads="1"/>
          </p:cNvSpPr>
          <p:nvPr/>
        </p:nvSpPr>
        <p:spPr bwMode="auto">
          <a:xfrm>
            <a:off x="3276600" y="1219200"/>
            <a:ext cx="472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Стандартные крепления</a:t>
            </a:r>
            <a:r>
              <a:rPr lang="en-US" b="1"/>
              <a:t> </a:t>
            </a:r>
          </a:p>
        </p:txBody>
      </p:sp>
      <p:pic>
        <p:nvPicPr>
          <p:cNvPr id="76803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63" t="39703" r="24689" b="28175"/>
          <a:stretch>
            <a:fillRect/>
          </a:stretch>
        </p:blipFill>
        <p:spPr bwMode="auto">
          <a:xfrm>
            <a:off x="11113" y="1219200"/>
            <a:ext cx="2379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8"/>
          <p:cNvSpPr txBox="1">
            <a:spLocks noChangeArrowheads="1"/>
          </p:cNvSpPr>
          <p:nvPr/>
        </p:nvSpPr>
        <p:spPr bwMode="auto">
          <a:xfrm>
            <a:off x="1828800" y="2438400"/>
            <a:ext cx="1600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Общепринятая схема крепления</a:t>
            </a:r>
            <a:endParaRPr lang="en-US" sz="1400" b="1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87513" y="1981200"/>
            <a:ext cx="685800" cy="152400"/>
          </a:xfrm>
          <a:prstGeom prst="line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11313" y="3048000"/>
            <a:ext cx="762000" cy="304800"/>
          </a:xfrm>
          <a:prstGeom prst="line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7" name="Rectangle 14"/>
          <p:cNvSpPr>
            <a:spLocks noChangeArrowheads="1"/>
          </p:cNvSpPr>
          <p:nvPr/>
        </p:nvSpPr>
        <p:spPr bwMode="auto">
          <a:xfrm>
            <a:off x="3200400" y="1524000"/>
            <a:ext cx="5943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/>
              <a:t> </a:t>
            </a:r>
            <a:r>
              <a:rPr lang="ru-RU" sz="1600"/>
              <a:t>Не могут располагаться оптимально для </a:t>
            </a:r>
          </a:p>
          <a:p>
            <a:pPr>
              <a:buFont typeface="Wingdings" pitchFamily="2" charset="2"/>
              <a:buNone/>
            </a:pPr>
            <a:r>
              <a:rPr lang="ru-RU" sz="1600"/>
              <a:t>    гашения вибраций</a:t>
            </a:r>
            <a:r>
              <a:rPr lang="en-US" sz="1600"/>
              <a:t>.</a:t>
            </a:r>
          </a:p>
          <a:p>
            <a:pPr>
              <a:buFont typeface="Wingdings" pitchFamily="2" charset="2"/>
              <a:buChar char="ü"/>
            </a:pPr>
            <a:endParaRPr lang="en-US" sz="400"/>
          </a:p>
          <a:p>
            <a:pPr>
              <a:buFont typeface="Wingdings" pitchFamily="2" charset="2"/>
              <a:buChar char="ü"/>
            </a:pPr>
            <a:r>
              <a:rPr lang="en-US" sz="1600"/>
              <a:t> </a:t>
            </a:r>
            <a:r>
              <a:rPr lang="ru-RU" sz="1600"/>
              <a:t>Верхние крепления располагаются непосредственно</a:t>
            </a:r>
          </a:p>
          <a:p>
            <a:pPr>
              <a:buFont typeface="Wingdings" pitchFamily="2" charset="2"/>
              <a:buNone/>
            </a:pPr>
            <a:r>
              <a:rPr lang="ru-RU" sz="1600"/>
              <a:t>    под блоком цилиндров, оказывающим температурное </a:t>
            </a:r>
          </a:p>
          <a:p>
            <a:pPr>
              <a:buFont typeface="Wingdings" pitchFamily="2" charset="2"/>
              <a:buNone/>
            </a:pPr>
            <a:r>
              <a:rPr lang="ru-RU" sz="1600"/>
              <a:t>    воздействие, что сокращает их срок службы.</a:t>
            </a:r>
            <a:endParaRPr lang="en-US" sz="1600"/>
          </a:p>
          <a:p>
            <a:pPr>
              <a:buFont typeface="Wingdings" pitchFamily="2" charset="2"/>
              <a:buChar char="ü"/>
            </a:pPr>
            <a:endParaRPr lang="en-US" sz="400"/>
          </a:p>
          <a:p>
            <a:pPr>
              <a:buFont typeface="Wingdings" pitchFamily="2" charset="2"/>
              <a:buChar char="ü"/>
            </a:pPr>
            <a:r>
              <a:rPr lang="ru-RU" sz="1600"/>
              <a:t>Нагрев от горячего масла в картере</a:t>
            </a:r>
            <a:r>
              <a:rPr lang="en-US" sz="1600"/>
              <a:t>.</a:t>
            </a:r>
          </a:p>
        </p:txBody>
      </p:sp>
      <p:pic>
        <p:nvPicPr>
          <p:cNvPr id="76808" name="Picture 13" descr="transom_assembly_Bedrock_trimed_u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550" t="2702"/>
          <a:stretch>
            <a:fillRect/>
          </a:stretch>
        </p:blipFill>
        <p:spPr bwMode="auto">
          <a:xfrm>
            <a:off x="433388" y="3867150"/>
            <a:ext cx="20574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rc 15"/>
          <p:cNvSpPr/>
          <p:nvPr/>
        </p:nvSpPr>
        <p:spPr>
          <a:xfrm>
            <a:off x="1439863" y="3937000"/>
            <a:ext cx="533400" cy="304800"/>
          </a:xfrm>
          <a:prstGeom prst="arc">
            <a:avLst>
              <a:gd name="adj1" fmla="val 12414679"/>
              <a:gd name="adj2" fmla="val 0"/>
            </a:avLst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810" name="TextBox 18"/>
          <p:cNvSpPr txBox="1">
            <a:spLocks noChangeArrowheads="1"/>
          </p:cNvSpPr>
          <p:nvPr/>
        </p:nvSpPr>
        <p:spPr bwMode="auto">
          <a:xfrm>
            <a:off x="0" y="41910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Увеличенные крепления</a:t>
            </a:r>
            <a:endParaRPr lang="en-US" sz="1400" b="1"/>
          </a:p>
        </p:txBody>
      </p:sp>
      <p:sp>
        <p:nvSpPr>
          <p:cNvPr id="76811" name="TextBox 19"/>
          <p:cNvSpPr txBox="1">
            <a:spLocks noChangeArrowheads="1"/>
          </p:cNvSpPr>
          <p:nvPr/>
        </p:nvSpPr>
        <p:spPr bwMode="auto">
          <a:xfrm>
            <a:off x="1295400" y="36576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45</a:t>
            </a:r>
            <a:r>
              <a:rPr lang="en-US" sz="1200" b="1">
                <a:latin typeface="Calibri" pitchFamily="34" charset="0"/>
              </a:rPr>
              <a:t>°</a:t>
            </a:r>
            <a:endParaRPr lang="en-US" sz="1200" b="1"/>
          </a:p>
        </p:txBody>
      </p:sp>
      <p:sp>
        <p:nvSpPr>
          <p:cNvPr id="76812" name="TextBox 21"/>
          <p:cNvSpPr txBox="1">
            <a:spLocks noChangeArrowheads="1"/>
          </p:cNvSpPr>
          <p:nvPr/>
        </p:nvSpPr>
        <p:spPr bwMode="auto">
          <a:xfrm>
            <a:off x="2743200" y="37338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Особая система креплений </a:t>
            </a:r>
            <a:r>
              <a:rPr lang="en-US" b="1"/>
              <a:t>Mercury</a:t>
            </a:r>
          </a:p>
        </p:txBody>
      </p:sp>
      <p:sp>
        <p:nvSpPr>
          <p:cNvPr id="76813" name="Rectangle 22"/>
          <p:cNvSpPr>
            <a:spLocks noChangeArrowheads="1"/>
          </p:cNvSpPr>
          <p:nvPr/>
        </p:nvSpPr>
        <p:spPr bwMode="auto">
          <a:xfrm>
            <a:off x="2286000" y="4038600"/>
            <a:ext cx="56388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>
                <a:solidFill>
                  <a:srgbClr val="FF0000"/>
                </a:solidFill>
              </a:rPr>
              <a:t> Конструкция оптимизирована для устранения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вибраций за счет продуманной установки демпферов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Верхние крепления расположены под углом </a:t>
            </a:r>
            <a:r>
              <a:rPr lang="en-US" sz="1600">
                <a:solidFill>
                  <a:srgbClr val="FF0000"/>
                </a:solidFill>
              </a:rPr>
              <a:t>45</a:t>
            </a:r>
            <a:r>
              <a:rPr lang="en-US" sz="1600">
                <a:solidFill>
                  <a:srgbClr val="FF0000"/>
                </a:solidFill>
                <a:latin typeface="Calibri" pitchFamily="34" charset="0"/>
              </a:rPr>
              <a:t>°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Опоры двигателя не подвержены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температурному воздействия, что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увеличивает срок их службы и позволяет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использовать оптимальные материалы для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гашения вибраций</a:t>
            </a:r>
            <a:endParaRPr lang="en-US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2057400" y="3048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Инновация </a:t>
            </a:r>
            <a:r>
              <a:rPr lang="en-US" sz="3200"/>
              <a:t>Mercury!</a:t>
            </a:r>
          </a:p>
        </p:txBody>
      </p:sp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152400" y="3276600"/>
            <a:ext cx="344328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/>
              <a:t>Расположение опор снаружи адаптерной плиты позволяет уменьшить высоту и вес двигателя.</a:t>
            </a:r>
            <a:endParaRPr lang="en-US" sz="1700"/>
          </a:p>
        </p:txBody>
      </p:sp>
      <p:pic>
        <p:nvPicPr>
          <p:cNvPr id="77827" name="Picture 6" descr="Mid-section.jpg"/>
          <p:cNvPicPr>
            <a:picLocks noChangeAspect="1"/>
          </p:cNvPicPr>
          <p:nvPr/>
        </p:nvPicPr>
        <p:blipFill>
          <a:blip r:embed="rId2"/>
          <a:srcRect l="18610" r="18948"/>
          <a:stretch>
            <a:fillRect/>
          </a:stretch>
        </p:blipFill>
        <p:spPr bwMode="auto">
          <a:xfrm>
            <a:off x="3505200" y="1676400"/>
            <a:ext cx="21336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Box 11"/>
          <p:cNvSpPr txBox="1">
            <a:spLocks noChangeArrowheads="1"/>
          </p:cNvSpPr>
          <p:nvPr/>
        </p:nvSpPr>
        <p:spPr bwMode="auto">
          <a:xfrm>
            <a:off x="1585913" y="1219200"/>
            <a:ext cx="3748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Крепления передового уровня</a:t>
            </a:r>
            <a:endParaRPr lang="en-US" b="1"/>
          </a:p>
        </p:txBody>
      </p:sp>
      <p:grpSp>
        <p:nvGrpSpPr>
          <p:cNvPr id="77829" name="Group 24"/>
          <p:cNvGrpSpPr>
            <a:grpSpLocks/>
          </p:cNvGrpSpPr>
          <p:nvPr/>
        </p:nvGrpSpPr>
        <p:grpSpPr bwMode="auto">
          <a:xfrm>
            <a:off x="4419600" y="1633538"/>
            <a:ext cx="3695700" cy="2230437"/>
            <a:chOff x="4419600" y="1633538"/>
            <a:chExt cx="3695700" cy="2230437"/>
          </a:xfrm>
        </p:grpSpPr>
        <p:pic>
          <p:nvPicPr>
            <p:cNvPr id="77840" name="Picture 12" descr="mount-first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B9BBBA"/>
                </a:clrFrom>
                <a:clrTo>
                  <a:srgbClr val="B9BBBA">
                    <a:alpha val="0"/>
                  </a:srgbClr>
                </a:clrTo>
              </a:clrChange>
            </a:blip>
            <a:srcRect l="33334" t="32222" r="32500" b="28889"/>
            <a:stretch>
              <a:fillRect/>
            </a:stretch>
          </p:blipFill>
          <p:spPr bwMode="auto">
            <a:xfrm rot="-5520000">
              <a:off x="6047581" y="1796257"/>
              <a:ext cx="2230437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4495800" y="2286000"/>
              <a:ext cx="1828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419600" y="2895600"/>
              <a:ext cx="1905000" cy="533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30" name="Rectangle 32"/>
          <p:cNvSpPr>
            <a:spLocks noChangeArrowheads="1"/>
          </p:cNvSpPr>
          <p:nvPr/>
        </p:nvSpPr>
        <p:spPr bwMode="auto">
          <a:xfrm>
            <a:off x="152400" y="1676400"/>
            <a:ext cx="38417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/>
              <a:t>Опоры удобны в обслуживании. Для доступа к ним не требуется снимать блок цилиндров, что необходимо в стандарных конструкциях</a:t>
            </a:r>
            <a:endParaRPr lang="en-US" sz="1700"/>
          </a:p>
        </p:txBody>
      </p:sp>
      <p:sp>
        <p:nvSpPr>
          <p:cNvPr id="77831" name="Rectangle 6"/>
          <p:cNvSpPr>
            <a:spLocks noChangeArrowheads="1"/>
          </p:cNvSpPr>
          <p:nvPr/>
        </p:nvSpPr>
        <p:spPr bwMode="auto">
          <a:xfrm rot="-460677">
            <a:off x="396875" y="5318125"/>
            <a:ext cx="6843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Высокая прочность и значительное снижение вибраций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77832" name="TextBox 17"/>
          <p:cNvSpPr txBox="1">
            <a:spLocks noChangeArrowheads="1"/>
          </p:cNvSpPr>
          <p:nvPr/>
        </p:nvSpPr>
        <p:spPr bwMode="auto">
          <a:xfrm>
            <a:off x="5370513" y="3938588"/>
            <a:ext cx="3773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При повышении оборотов сжимаются и становятся жестче</a:t>
            </a:r>
            <a:endParaRPr lang="en-US" sz="1600" b="1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6700838" y="32004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165850" y="321945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Arrow 23"/>
          <p:cNvSpPr/>
          <p:nvPr/>
        </p:nvSpPr>
        <p:spPr>
          <a:xfrm>
            <a:off x="7519988" y="2895600"/>
            <a:ext cx="304800" cy="22860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Left Arrow 25"/>
          <p:cNvSpPr>
            <a:spLocks noChangeArrowheads="1"/>
          </p:cNvSpPr>
          <p:nvPr/>
        </p:nvSpPr>
        <p:spPr bwMode="auto">
          <a:xfrm rot="10800000">
            <a:off x="6588125" y="2895600"/>
            <a:ext cx="3048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7837" name="TextBox 10"/>
          <p:cNvSpPr txBox="1">
            <a:spLocks noChangeArrowheads="1"/>
          </p:cNvSpPr>
          <p:nvPr/>
        </p:nvSpPr>
        <p:spPr bwMode="auto">
          <a:xfrm>
            <a:off x="5638800" y="1219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99"/>
                </a:solidFill>
              </a:rPr>
              <a:t>Мягкие на низких оборотах</a:t>
            </a:r>
            <a:endParaRPr lang="en-US" sz="1600" b="1">
              <a:solidFill>
                <a:srgbClr val="00009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5643563" y="2400300"/>
            <a:ext cx="175260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015163" y="2430463"/>
            <a:ext cx="175260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150_S_8440_Fin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14" t="68546" r="28633" b="6667"/>
          <a:stretch>
            <a:fillRect/>
          </a:stretch>
        </p:blipFill>
        <p:spPr bwMode="auto">
          <a:xfrm>
            <a:off x="0" y="1524000"/>
            <a:ext cx="34988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3581400" y="1295400"/>
            <a:ext cx="5410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Обеспечение передачи наивысшего крутящего момента без ущерба прочности влечет за собой потребность в более крупных и надежных редукторах.</a:t>
            </a:r>
            <a:endParaRPr lang="en-US" sz="1600"/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048000" y="2133600"/>
            <a:ext cx="5867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Редуктор 4.9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дюйма и внутренние компоненты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сопоставимы с редукторами подвесных моторов 300 л.с.</a:t>
            </a:r>
            <a:endParaRPr lang="en-US" sz="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Обтекаемый профиль уменьшает сопротивление и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обеспечивает подъем корпуса, позволяя катеру быстрее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ускоряться и увеличивая максимальную скорость</a:t>
            </a:r>
            <a:endParaRPr lang="en-US" sz="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Передаточное число 1.92</a:t>
            </a:r>
            <a:r>
              <a:rPr lang="en-US" sz="1600">
                <a:solidFill>
                  <a:srgbClr val="FF0000"/>
                </a:solidFill>
              </a:rPr>
              <a:t>:1</a:t>
            </a:r>
            <a:r>
              <a:rPr lang="ru-RU" sz="1600">
                <a:solidFill>
                  <a:srgbClr val="FF0000"/>
                </a:solidFill>
              </a:rPr>
              <a:t> обеспечивает высокие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показатели на всех типах катеров</a:t>
            </a:r>
            <a:endParaRPr lang="en-US" sz="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>
                <a:solidFill>
                  <a:srgbClr val="FF0000"/>
                </a:solidFill>
              </a:rPr>
              <a:t> Гребные винты</a:t>
            </a:r>
            <a:r>
              <a:rPr lang="en-US" sz="1600">
                <a:solidFill>
                  <a:srgbClr val="FF0000"/>
                </a:solidFill>
              </a:rPr>
              <a:t> Mercury</a:t>
            </a:r>
          </a:p>
        </p:txBody>
      </p:sp>
      <p:sp>
        <p:nvSpPr>
          <p:cNvPr id="78852" name="Rectangle 19"/>
          <p:cNvSpPr>
            <a:spLocks noChangeArrowheads="1"/>
          </p:cNvSpPr>
          <p:nvPr/>
        </p:nvSpPr>
        <p:spPr bwMode="auto">
          <a:xfrm>
            <a:off x="76200" y="381000"/>
            <a:ext cx="7772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Обтекаемый редуктор мирового класса</a:t>
            </a:r>
            <a:endParaRPr lang="en-US" sz="3200"/>
          </a:p>
        </p:txBody>
      </p:sp>
      <p:sp>
        <p:nvSpPr>
          <p:cNvPr id="78853" name="TextBox 1"/>
          <p:cNvSpPr txBox="1">
            <a:spLocks noChangeArrowheads="1"/>
          </p:cNvSpPr>
          <p:nvPr/>
        </p:nvSpPr>
        <p:spPr bwMode="auto">
          <a:xfrm rot="-238458">
            <a:off x="769938" y="4799013"/>
            <a:ext cx="65833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0099"/>
                </a:solidFill>
              </a:rPr>
              <a:t>Высокая надежность, менее нагруженный редуктор</a:t>
            </a:r>
            <a:r>
              <a:rPr lang="en-US" b="1" i="1">
                <a:solidFill>
                  <a:srgbClr val="000099"/>
                </a:solidFill>
              </a:rPr>
              <a:t>.</a:t>
            </a:r>
          </a:p>
          <a:p>
            <a:r>
              <a:rPr lang="en-US" b="1" i="1">
                <a:solidFill>
                  <a:srgbClr val="000099"/>
                </a:solidFill>
              </a:rPr>
              <a:t>  </a:t>
            </a:r>
            <a:r>
              <a:rPr lang="ru-RU" b="1" i="1">
                <a:solidFill>
                  <a:srgbClr val="000099"/>
                </a:solidFill>
              </a:rPr>
              <a:t>Характеристики</a:t>
            </a:r>
            <a:r>
              <a:rPr lang="en-US" b="1" i="1">
                <a:solidFill>
                  <a:srgbClr val="000099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b="1" i="1">
                <a:solidFill>
                  <a:srgbClr val="000099"/>
                </a:solidFill>
              </a:rPr>
              <a:t> </a:t>
            </a:r>
            <a:r>
              <a:rPr lang="ru-RU" b="1" i="1">
                <a:solidFill>
                  <a:srgbClr val="000099"/>
                </a:solidFill>
              </a:rPr>
              <a:t>Вывод лодки на глиссирование</a:t>
            </a:r>
            <a:r>
              <a:rPr lang="en-US" b="1" i="1">
                <a:solidFill>
                  <a:srgbClr val="000099"/>
                </a:solidFill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b="1" i="1">
                <a:solidFill>
                  <a:srgbClr val="000099"/>
                </a:solidFill>
              </a:rPr>
              <a:t> </a:t>
            </a:r>
            <a:r>
              <a:rPr lang="ru-RU" b="1" i="1">
                <a:solidFill>
                  <a:srgbClr val="000099"/>
                </a:solidFill>
              </a:rPr>
              <a:t>Подъем корпуса на крейсерском ходу снижает</a:t>
            </a:r>
          </a:p>
          <a:p>
            <a:pPr>
              <a:buFont typeface="Arial" charset="0"/>
              <a:buNone/>
            </a:pPr>
            <a:r>
              <a:rPr lang="ru-RU" b="1" i="1">
                <a:solidFill>
                  <a:srgbClr val="000099"/>
                </a:solidFill>
              </a:rPr>
              <a:t>  расход топлива</a:t>
            </a:r>
            <a:r>
              <a:rPr lang="en-US" b="1" i="1">
                <a:solidFill>
                  <a:srgbClr val="000099"/>
                </a:solidFill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b="1" i="1">
                <a:solidFill>
                  <a:srgbClr val="000099"/>
                </a:solidFill>
              </a:rPr>
              <a:t> </a:t>
            </a:r>
            <a:r>
              <a:rPr lang="ru-RU" b="1" i="1">
                <a:solidFill>
                  <a:srgbClr val="000099"/>
                </a:solidFill>
              </a:rPr>
              <a:t>Достижение максимально возможной скорости</a:t>
            </a:r>
            <a:r>
              <a:rPr lang="en-US" b="1" i="1">
                <a:solidFill>
                  <a:srgbClr val="000099"/>
                </a:solidFill>
              </a:rPr>
              <a:t>. </a:t>
            </a:r>
          </a:p>
          <a:p>
            <a:endParaRPr lang="en-US" b="1" i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1"/>
          <p:cNvSpPr txBox="1">
            <a:spLocks noChangeArrowheads="1"/>
          </p:cNvSpPr>
          <p:nvPr/>
        </p:nvSpPr>
        <p:spPr bwMode="auto">
          <a:xfrm>
            <a:off x="304800" y="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Самый легкий и малогабаритный подвесной мотор мощностью 150л.с.</a:t>
            </a:r>
            <a:r>
              <a:rPr lang="en-US" sz="3200"/>
              <a:t>  </a:t>
            </a:r>
          </a:p>
        </p:txBody>
      </p:sp>
      <p:sp>
        <p:nvSpPr>
          <p:cNvPr id="79874" name="TextBox 7"/>
          <p:cNvSpPr txBox="1">
            <a:spLocks noChangeArrowheads="1"/>
          </p:cNvSpPr>
          <p:nvPr/>
        </p:nvSpPr>
        <p:spPr bwMode="auto">
          <a:xfrm>
            <a:off x="5105400" y="1219200"/>
            <a:ext cx="38100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Легкий обтекатель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Современный высокопрочный композит</a:t>
            </a:r>
            <a:endParaRPr lang="en-US" sz="1400">
              <a:solidFill>
                <a:srgbClr val="FF0000"/>
              </a:solidFill>
            </a:endParaRPr>
          </a:p>
          <a:p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Уменьшение габаритов</a:t>
            </a:r>
            <a:r>
              <a:rPr lang="en-US" sz="1400">
                <a:solidFill>
                  <a:srgbClr val="FF0000"/>
                </a:solidFill>
              </a:rPr>
              <a:t>:</a:t>
            </a:r>
          </a:p>
          <a:p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i="1">
                <a:solidFill>
                  <a:srgbClr val="FF0000"/>
                </a:solidFill>
              </a:rPr>
              <a:t>     </a:t>
            </a:r>
            <a:r>
              <a:rPr lang="ru-RU" sz="1400" i="1">
                <a:solidFill>
                  <a:srgbClr val="FF0000"/>
                </a:solidFill>
              </a:rPr>
              <a:t>Высоты</a:t>
            </a:r>
            <a:endParaRPr lang="en-US" sz="1400" i="1">
              <a:solidFill>
                <a:srgbClr val="FF0000"/>
              </a:solidFill>
            </a:endParaRPr>
          </a:p>
          <a:p>
            <a:r>
              <a:rPr lang="ru-RU" sz="1400" i="1">
                <a:solidFill>
                  <a:srgbClr val="FF0000"/>
                </a:solidFill>
              </a:rPr>
              <a:t>      Длины </a:t>
            </a:r>
          </a:p>
          <a:p>
            <a:r>
              <a:rPr lang="en-US" sz="1400" i="1">
                <a:solidFill>
                  <a:srgbClr val="FF0000"/>
                </a:solidFill>
              </a:rPr>
              <a:t>      </a:t>
            </a:r>
            <a:r>
              <a:rPr lang="ru-RU" sz="1400" i="1">
                <a:solidFill>
                  <a:srgbClr val="FF0000"/>
                </a:solidFill>
              </a:rPr>
              <a:t>Ширины</a:t>
            </a:r>
            <a:endParaRPr lang="en-US" sz="1400" i="1">
              <a:solidFill>
                <a:srgbClr val="FF0000"/>
              </a:solidFill>
            </a:endParaRPr>
          </a:p>
        </p:txBody>
      </p:sp>
      <p:pic>
        <p:nvPicPr>
          <p:cNvPr id="79875" name="Picture 3" descr="150_S_8428_Fina.jpg"/>
          <p:cNvPicPr>
            <a:picLocks noChangeAspect="1"/>
          </p:cNvPicPr>
          <p:nvPr/>
        </p:nvPicPr>
        <p:blipFill>
          <a:blip r:embed="rId2"/>
          <a:srcRect l="15625" t="12500" r="15625" b="6250"/>
          <a:stretch>
            <a:fillRect/>
          </a:stretch>
        </p:blipFill>
        <p:spPr bwMode="auto">
          <a:xfrm>
            <a:off x="3581400" y="1752600"/>
            <a:ext cx="17526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Box 7"/>
          <p:cNvSpPr txBox="1">
            <a:spLocks noChangeArrowheads="1"/>
          </p:cNvSpPr>
          <p:nvPr/>
        </p:nvSpPr>
        <p:spPr bwMode="auto">
          <a:xfrm>
            <a:off x="381000" y="2590800"/>
            <a:ext cx="3352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Компоненты блока цилиндров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Оптимальное соотношение диаметра цилиндра и рабочего хода поршня</a:t>
            </a:r>
            <a:endParaRPr lang="en-US" sz="1400">
              <a:solidFill>
                <a:srgbClr val="FF0000"/>
              </a:solidFill>
            </a:endParaRPr>
          </a:p>
          <a:p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SOHC</a:t>
            </a:r>
            <a:r>
              <a:rPr lang="ru-RU" sz="1400">
                <a:solidFill>
                  <a:srgbClr val="FF0000"/>
                </a:solidFill>
              </a:rPr>
              <a:t>,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2 клапана на цилиндр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Тюнинговый спиральный впускной коллектор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Применение композитных материалов</a:t>
            </a:r>
            <a:endParaRPr lang="en-US" sz="1400">
              <a:solidFill>
                <a:srgbClr val="FF0000"/>
              </a:solidFill>
            </a:endParaRPr>
          </a:p>
          <a:p>
            <a:r>
              <a:rPr lang="en-US" sz="1400" i="1">
                <a:solidFill>
                  <a:srgbClr val="FF0000"/>
                </a:solidFill>
              </a:rPr>
              <a:t>      </a:t>
            </a:r>
            <a:r>
              <a:rPr lang="ru-RU" sz="1400" i="1">
                <a:solidFill>
                  <a:srgbClr val="FF0000"/>
                </a:solidFill>
              </a:rPr>
              <a:t>Впускной коллектор</a:t>
            </a:r>
            <a:endParaRPr lang="en-US" sz="1400" i="1">
              <a:solidFill>
                <a:srgbClr val="FF0000"/>
              </a:solidFill>
            </a:endParaRPr>
          </a:p>
          <a:p>
            <a:r>
              <a:rPr lang="en-US" sz="1400" i="1">
                <a:solidFill>
                  <a:srgbClr val="FF0000"/>
                </a:solidFill>
              </a:rPr>
              <a:t>      </a:t>
            </a:r>
            <a:r>
              <a:rPr lang="ru-RU" sz="1400" i="1">
                <a:solidFill>
                  <a:srgbClr val="FF0000"/>
                </a:solidFill>
              </a:rPr>
              <a:t>Блок цилиндров и клапаны</a:t>
            </a:r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79877" name="TextBox 7"/>
          <p:cNvSpPr txBox="1">
            <a:spLocks noChangeArrowheads="1"/>
          </p:cNvSpPr>
          <p:nvPr/>
        </p:nvSpPr>
        <p:spPr bwMode="auto">
          <a:xfrm>
            <a:off x="3429000" y="1143000"/>
            <a:ext cx="16002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Сухой вес</a:t>
            </a:r>
            <a:endParaRPr lang="en-US" sz="1500" b="1"/>
          </a:p>
          <a:p>
            <a:pPr algn="ctr"/>
            <a:r>
              <a:rPr lang="en-US" sz="1400" b="1">
                <a:solidFill>
                  <a:srgbClr val="FF0000"/>
                </a:solidFill>
              </a:rPr>
              <a:t>206kg</a:t>
            </a:r>
            <a:r>
              <a:rPr lang="ru-RU" sz="1400" b="1">
                <a:solidFill>
                  <a:srgbClr val="FF0000"/>
                </a:solidFill>
              </a:rPr>
              <a:t>      </a:t>
            </a:r>
            <a:r>
              <a:rPr lang="ru-RU" sz="1400">
                <a:solidFill>
                  <a:srgbClr val="FF0000"/>
                </a:solidFill>
              </a:rPr>
              <a:t>Модель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en-US" sz="1400">
                <a:solidFill>
                  <a:srgbClr val="FF0000"/>
                </a:solidFill>
              </a:rPr>
              <a:t>L (20”)</a:t>
            </a:r>
            <a:endParaRPr lang="en-US" sz="400">
              <a:solidFill>
                <a:srgbClr val="FF0000"/>
              </a:solidFill>
            </a:endParaRPr>
          </a:p>
        </p:txBody>
      </p:sp>
      <p:sp>
        <p:nvSpPr>
          <p:cNvPr id="79878" name="TextBox 7"/>
          <p:cNvSpPr txBox="1">
            <a:spLocks noChangeArrowheads="1"/>
          </p:cNvSpPr>
          <p:nvPr/>
        </p:nvSpPr>
        <p:spPr bwMode="auto">
          <a:xfrm>
            <a:off x="5105400" y="2895600"/>
            <a:ext cx="3657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Особая система креплений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Опоры располагаются за адаптерной плитой, что помогает снизить общую высоту и вес двигателя</a:t>
            </a:r>
            <a:endParaRPr lang="en-US" sz="1400">
              <a:solidFill>
                <a:srgbClr val="FF0000"/>
              </a:solidFill>
            </a:endParaRPr>
          </a:p>
          <a:p>
            <a:endParaRPr lang="en-US" sz="400">
              <a:solidFill>
                <a:srgbClr val="FF0000"/>
              </a:solidFill>
            </a:endParaRPr>
          </a:p>
        </p:txBody>
      </p:sp>
      <p:sp>
        <p:nvSpPr>
          <p:cNvPr id="79879" name="TextBox 7"/>
          <p:cNvSpPr txBox="1">
            <a:spLocks noChangeArrowheads="1"/>
          </p:cNvSpPr>
          <p:nvPr/>
        </p:nvSpPr>
        <p:spPr bwMode="auto">
          <a:xfrm>
            <a:off x="5105400" y="4038600"/>
            <a:ext cx="3810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Компактный поворотный кронштейн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Уменьшает высоту блока цилиндров</a:t>
            </a:r>
            <a:endParaRPr lang="en-US" sz="1400">
              <a:solidFill>
                <a:srgbClr val="FF0000"/>
              </a:solidFill>
            </a:endParaRPr>
          </a:p>
          <a:p>
            <a:endParaRPr lang="en-US" sz="400">
              <a:solidFill>
                <a:srgbClr val="FF0000"/>
              </a:solidFill>
            </a:endParaRPr>
          </a:p>
        </p:txBody>
      </p:sp>
      <p:sp>
        <p:nvSpPr>
          <p:cNvPr id="79880" name="TextBox 7"/>
          <p:cNvSpPr txBox="1">
            <a:spLocks noChangeArrowheads="1"/>
          </p:cNvSpPr>
          <p:nvPr/>
        </p:nvSpPr>
        <p:spPr bwMode="auto">
          <a:xfrm>
            <a:off x="4419600" y="4800600"/>
            <a:ext cx="2895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Дейдвуд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XK 360 </a:t>
            </a:r>
            <a:r>
              <a:rPr lang="ru-RU" sz="1400">
                <a:solidFill>
                  <a:srgbClr val="FF0000"/>
                </a:solidFill>
              </a:rPr>
              <a:t>алюминиево-кремниевый сплав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Легкая конструкция</a:t>
            </a:r>
            <a:endParaRPr lang="en-US" sz="1400">
              <a:solidFill>
                <a:srgbClr val="FF0000"/>
              </a:solidFill>
            </a:endParaRPr>
          </a:p>
          <a:p>
            <a:endParaRPr lang="en-US" sz="400">
              <a:solidFill>
                <a:srgbClr val="FF0000"/>
              </a:solidFill>
            </a:endParaRPr>
          </a:p>
        </p:txBody>
      </p:sp>
      <p:sp>
        <p:nvSpPr>
          <p:cNvPr id="79881" name="TextBox 7"/>
          <p:cNvSpPr txBox="1">
            <a:spLocks noChangeArrowheads="1"/>
          </p:cNvSpPr>
          <p:nvPr/>
        </p:nvSpPr>
        <p:spPr bwMode="auto">
          <a:xfrm>
            <a:off x="1371600" y="1600200"/>
            <a:ext cx="25146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Повернутый блок цилиндров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Смещение блока для сужения конструкции</a:t>
            </a:r>
            <a:r>
              <a:rPr lang="en-US" sz="1400">
                <a:solidFill>
                  <a:srgbClr val="FF0000"/>
                </a:solidFill>
              </a:rPr>
              <a:t>.</a:t>
            </a:r>
          </a:p>
          <a:p>
            <a:endParaRPr lang="en-US" sz="400">
              <a:solidFill>
                <a:srgbClr val="FF0000"/>
              </a:solidFill>
            </a:endParaRPr>
          </a:p>
        </p:txBody>
      </p:sp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9525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3" name="Line 12"/>
          <p:cNvSpPr>
            <a:spLocks noChangeShapeType="1"/>
          </p:cNvSpPr>
          <p:nvPr/>
        </p:nvSpPr>
        <p:spPr bwMode="auto">
          <a:xfrm flipV="1">
            <a:off x="1066800" y="1600200"/>
            <a:ext cx="231775" cy="1136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4" name="Line 13"/>
          <p:cNvSpPr>
            <a:spLocks noChangeShapeType="1"/>
          </p:cNvSpPr>
          <p:nvPr/>
        </p:nvSpPr>
        <p:spPr bwMode="auto">
          <a:xfrm flipV="1">
            <a:off x="1063625" y="1560513"/>
            <a:ext cx="0" cy="1173162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5" name="Freeform 14"/>
          <p:cNvSpPr>
            <a:spLocks/>
          </p:cNvSpPr>
          <p:nvPr/>
        </p:nvSpPr>
        <p:spPr bwMode="auto">
          <a:xfrm>
            <a:off x="974725" y="1608138"/>
            <a:ext cx="403225" cy="74612"/>
          </a:xfrm>
          <a:custGeom>
            <a:avLst/>
            <a:gdLst>
              <a:gd name="T0" fmla="*/ 0 w 219"/>
              <a:gd name="T1" fmla="*/ 2147483647 h 47"/>
              <a:gd name="T2" fmla="*/ 2147483647 w 219"/>
              <a:gd name="T3" fmla="*/ 2147483647 h 47"/>
              <a:gd name="T4" fmla="*/ 2147483647 w 219"/>
              <a:gd name="T5" fmla="*/ 2147483647 h 47"/>
              <a:gd name="T6" fmla="*/ 0 60000 65536"/>
              <a:gd name="T7" fmla="*/ 0 60000 65536"/>
              <a:gd name="T8" fmla="*/ 0 60000 65536"/>
              <a:gd name="T9" fmla="*/ 0 w 219"/>
              <a:gd name="T10" fmla="*/ 0 h 47"/>
              <a:gd name="T11" fmla="*/ 219 w 219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" h="47">
                <a:moveTo>
                  <a:pt x="0" y="23"/>
                </a:moveTo>
                <a:cubicBezTo>
                  <a:pt x="13" y="0"/>
                  <a:pt x="81" y="2"/>
                  <a:pt x="117" y="6"/>
                </a:cubicBezTo>
                <a:cubicBezTo>
                  <a:pt x="153" y="10"/>
                  <a:pt x="219" y="32"/>
                  <a:pt x="219" y="47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dash"/>
            <a:round/>
            <a:headEnd type="triangle" w="sm" len="med"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6" name="Text Box 15"/>
          <p:cNvSpPr txBox="1">
            <a:spLocks noChangeArrowheads="1"/>
          </p:cNvSpPr>
          <p:nvPr/>
        </p:nvSpPr>
        <p:spPr bwMode="auto">
          <a:xfrm>
            <a:off x="990600" y="1358900"/>
            <a:ext cx="371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11º</a:t>
            </a:r>
          </a:p>
        </p:txBody>
      </p:sp>
      <p:sp>
        <p:nvSpPr>
          <p:cNvPr id="79887" name="TextBox 7"/>
          <p:cNvSpPr txBox="1">
            <a:spLocks noChangeArrowheads="1"/>
          </p:cNvSpPr>
          <p:nvPr/>
        </p:nvSpPr>
        <p:spPr bwMode="auto">
          <a:xfrm>
            <a:off x="533400" y="5105400"/>
            <a:ext cx="3962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На </a:t>
            </a:r>
            <a:r>
              <a:rPr lang="en-US" sz="1500" b="1"/>
              <a:t>18% </a:t>
            </a:r>
            <a:r>
              <a:rPr lang="ru-RU" sz="1500" b="1"/>
              <a:t>меньше деталей (по сравнению с двигателем </a:t>
            </a:r>
            <a:r>
              <a:rPr lang="en-US" sz="1500" b="1"/>
              <a:t>Yamaha</a:t>
            </a:r>
            <a:r>
              <a:rPr lang="ru-RU" sz="1500" b="1"/>
              <a:t>)</a:t>
            </a:r>
            <a:r>
              <a:rPr lang="en-US" sz="1200"/>
              <a:t> </a:t>
            </a:r>
            <a:endParaRPr lang="en-US" sz="1500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SOHC </a:t>
            </a:r>
            <a:r>
              <a:rPr lang="ru-RU" sz="1400">
                <a:solidFill>
                  <a:srgbClr val="FF0000"/>
                </a:solidFill>
              </a:rPr>
              <a:t>против </a:t>
            </a:r>
            <a:r>
              <a:rPr lang="en-US" sz="1400">
                <a:solidFill>
                  <a:srgbClr val="FF0000"/>
                </a:solidFill>
              </a:rPr>
              <a:t>DOHC</a:t>
            </a:r>
            <a:r>
              <a:rPr lang="ru-RU" sz="1400">
                <a:solidFill>
                  <a:srgbClr val="FF0000"/>
                </a:solidFill>
              </a:rPr>
              <a:t> у </a:t>
            </a:r>
            <a:r>
              <a:rPr lang="en-US" sz="1400">
                <a:solidFill>
                  <a:srgbClr val="FF0000"/>
                </a:solidFill>
              </a:rPr>
              <a:t>Yamaha. </a:t>
            </a:r>
          </a:p>
          <a:p>
            <a:pPr>
              <a:buFont typeface="Wingdings" pitchFamily="2" charset="2"/>
              <a:buChar char="ü"/>
            </a:pPr>
            <a:endParaRPr lang="en-US" sz="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rgbClr val="FF0000"/>
                </a:solidFill>
              </a:rPr>
              <a:t> Генератор с ременным приводом против традиционной системы магнето</a:t>
            </a:r>
            <a:endParaRPr lang="en-US" sz="400">
              <a:solidFill>
                <a:srgbClr val="FF0000"/>
              </a:solidFill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 rot="-153276">
            <a:off x="838200" y="6156325"/>
            <a:ext cx="6708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Малый вес и компактность благодаря новейшим </a:t>
            </a: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технологиям</a:t>
            </a:r>
            <a:endParaRPr lang="en-US" sz="2000" b="1" i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1"/>
          <p:cNvSpPr txBox="1">
            <a:spLocks noChangeArrowheads="1"/>
          </p:cNvSpPr>
          <p:nvPr/>
        </p:nvSpPr>
        <p:spPr bwMode="auto">
          <a:xfrm>
            <a:off x="304800" y="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Самый компактный и легкий подвесной мотор в своем классе</a:t>
            </a:r>
            <a:r>
              <a:rPr lang="en-US" sz="3200"/>
              <a:t>!  </a:t>
            </a:r>
          </a:p>
        </p:txBody>
      </p:sp>
      <p:sp>
        <p:nvSpPr>
          <p:cNvPr id="80898" name="TextBox 5"/>
          <p:cNvSpPr txBox="1">
            <a:spLocks noChangeArrowheads="1"/>
          </p:cNvSpPr>
          <p:nvPr/>
        </p:nvSpPr>
        <p:spPr bwMode="auto">
          <a:xfrm>
            <a:off x="7086600" y="1346200"/>
            <a:ext cx="182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Advertised Weight</a:t>
            </a:r>
          </a:p>
        </p:txBody>
      </p:sp>
      <p:sp>
        <p:nvSpPr>
          <p:cNvPr id="80899" name="TextBox 9"/>
          <p:cNvSpPr txBox="1">
            <a:spLocks noChangeArrowheads="1"/>
          </p:cNvSpPr>
          <p:nvPr/>
        </p:nvSpPr>
        <p:spPr bwMode="auto">
          <a:xfrm>
            <a:off x="2667000" y="4724400"/>
            <a:ext cx="48768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Всего на 11 кг тяжелее </a:t>
            </a:r>
            <a:r>
              <a:rPr lang="en-US" sz="1400" b="1">
                <a:solidFill>
                  <a:schemeClr val="bg1"/>
                </a:solidFill>
              </a:rPr>
              <a:t>2.5L OptiMax </a:t>
            </a:r>
            <a:r>
              <a:rPr lang="ru-RU" sz="1400" b="1">
                <a:solidFill>
                  <a:schemeClr val="bg1"/>
                </a:solidFill>
              </a:rPr>
              <a:t>(195 кг)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80900" name="Picture 8" descr="Engine Size Comparison_v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11" r="4256" b="7181"/>
          <a:stretch>
            <a:fillRect/>
          </a:stretch>
        </p:blipFill>
        <p:spPr bwMode="auto">
          <a:xfrm>
            <a:off x="152400" y="990600"/>
            <a:ext cx="3124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Chart 9"/>
          <p:cNvGraphicFramePr/>
          <p:nvPr/>
        </p:nvGraphicFramePr>
        <p:xfrm>
          <a:off x="3048000" y="1143000"/>
          <a:ext cx="5334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038600" y="3440113"/>
            <a:ext cx="41148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3" name="Rectangle 16"/>
          <p:cNvSpPr>
            <a:spLocks noChangeArrowheads="1"/>
          </p:cNvSpPr>
          <p:nvPr/>
        </p:nvSpPr>
        <p:spPr bwMode="auto">
          <a:xfrm rot="-153276">
            <a:off x="622300" y="6005513"/>
            <a:ext cx="6259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99"/>
                </a:solidFill>
              </a:rPr>
              <a:t> </a:t>
            </a:r>
            <a:r>
              <a:rPr lang="ru-RU" sz="2000" b="1" i="1">
                <a:solidFill>
                  <a:srgbClr val="000099"/>
                </a:solidFill>
              </a:rPr>
              <a:t>Идеально подходит для замены мотора на старых корпусах под двухтакные двигатели</a:t>
            </a:r>
            <a:endParaRPr lang="en-US" sz="2000" b="1" i="1">
              <a:solidFill>
                <a:srgbClr val="000099"/>
              </a:solidFill>
            </a:endParaRPr>
          </a:p>
        </p:txBody>
      </p:sp>
      <p:sp>
        <p:nvSpPr>
          <p:cNvPr id="80904" name="TextBox 8"/>
          <p:cNvSpPr txBox="1">
            <a:spLocks noChangeArrowheads="1"/>
          </p:cNvSpPr>
          <p:nvPr/>
        </p:nvSpPr>
        <p:spPr bwMode="auto">
          <a:xfrm>
            <a:off x="381000" y="4905375"/>
            <a:ext cx="6477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Мелководье</a:t>
            </a:r>
            <a:endParaRPr lang="en-US" sz="1600" b="1"/>
          </a:p>
          <a:p>
            <a:r>
              <a:rPr lang="ru-RU" sz="1600" b="1"/>
              <a:t>Не занимает полезное пространство в катере при откидке</a:t>
            </a:r>
            <a:endParaRPr lang="en-US" sz="1600" b="1"/>
          </a:p>
        </p:txBody>
      </p:sp>
      <p:sp>
        <p:nvSpPr>
          <p:cNvPr id="80905" name="Rectangle 16"/>
          <p:cNvSpPr>
            <a:spLocks noChangeArrowheads="1"/>
          </p:cNvSpPr>
          <p:nvPr/>
        </p:nvSpPr>
        <p:spPr bwMode="auto">
          <a:xfrm rot="-153276">
            <a:off x="538163" y="5634038"/>
            <a:ext cx="610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000099"/>
                </a:solidFill>
              </a:rPr>
              <a:t> </a:t>
            </a:r>
            <a:r>
              <a:rPr lang="ru-RU" sz="2000" b="1" i="1">
                <a:solidFill>
                  <a:srgbClr val="000099"/>
                </a:solidFill>
              </a:rPr>
              <a:t>Улучшает характеристики многих катеров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80906" name="TextBox 10"/>
          <p:cNvSpPr txBox="1">
            <a:spLocks noChangeArrowheads="1"/>
          </p:cNvSpPr>
          <p:nvPr/>
        </p:nvSpPr>
        <p:spPr bwMode="auto">
          <a:xfrm>
            <a:off x="4156075" y="2817813"/>
            <a:ext cx="91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206 </a:t>
            </a:r>
            <a:r>
              <a:rPr lang="ru-RU"/>
              <a:t>кг</a:t>
            </a:r>
            <a:endParaRPr lang="en-US"/>
          </a:p>
        </p:txBody>
      </p:sp>
      <p:sp>
        <p:nvSpPr>
          <p:cNvPr id="80907" name="TextBox 11"/>
          <p:cNvSpPr txBox="1">
            <a:spLocks noChangeArrowheads="1"/>
          </p:cNvSpPr>
          <p:nvPr/>
        </p:nvSpPr>
        <p:spPr bwMode="auto">
          <a:xfrm>
            <a:off x="4675188" y="1779588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215 </a:t>
            </a:r>
            <a:r>
              <a:rPr lang="ru-RU"/>
              <a:t>кг</a:t>
            </a:r>
            <a:endParaRPr lang="en-US"/>
          </a:p>
        </p:txBody>
      </p:sp>
      <p:sp>
        <p:nvSpPr>
          <p:cNvPr id="80908" name="TextBox 12"/>
          <p:cNvSpPr txBox="1">
            <a:spLocks noChangeArrowheads="1"/>
          </p:cNvSpPr>
          <p:nvPr/>
        </p:nvSpPr>
        <p:spPr bwMode="auto">
          <a:xfrm>
            <a:off x="5741988" y="169545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216 </a:t>
            </a:r>
            <a:r>
              <a:rPr lang="ru-RU"/>
              <a:t>кг</a:t>
            </a:r>
            <a:endParaRPr lang="en-US"/>
          </a:p>
        </p:txBody>
      </p:sp>
      <p:sp>
        <p:nvSpPr>
          <p:cNvPr id="80909" name="TextBox 13"/>
          <p:cNvSpPr txBox="1">
            <a:spLocks noChangeArrowheads="1"/>
          </p:cNvSpPr>
          <p:nvPr/>
        </p:nvSpPr>
        <p:spPr bwMode="auto">
          <a:xfrm>
            <a:off x="6808788" y="1501775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217 </a:t>
            </a:r>
            <a:r>
              <a:rPr lang="ru-RU"/>
              <a:t>кг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iphone.ps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3276600"/>
            <a:ext cx="10922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Box 19"/>
          <p:cNvSpPr txBox="1">
            <a:spLocks noChangeArrowheads="1"/>
          </p:cNvSpPr>
          <p:nvPr/>
        </p:nvSpPr>
        <p:spPr bwMode="auto">
          <a:xfrm>
            <a:off x="4572000" y="4114800"/>
            <a:ext cx="4572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Отсканировав</a:t>
            </a:r>
            <a:r>
              <a:rPr lang="en-US" sz="1600"/>
              <a:t> QR </a:t>
            </a:r>
            <a:r>
              <a:rPr lang="ru-RU" sz="1600"/>
              <a:t>код</a:t>
            </a:r>
            <a:r>
              <a:rPr lang="en-US" sz="1600" i="1"/>
              <a:t>,</a:t>
            </a:r>
            <a:r>
              <a:rPr lang="ru-RU" sz="1600"/>
              <a:t> можно получить дополнительную информацию</a:t>
            </a:r>
          </a:p>
          <a:p>
            <a:r>
              <a:rPr lang="ru-RU" sz="1600"/>
              <a:t>по обслуживанию сайте</a:t>
            </a:r>
          </a:p>
          <a:p>
            <a:r>
              <a:rPr lang="en-US" sz="1600"/>
              <a:t>Mercury</a:t>
            </a:r>
          </a:p>
        </p:txBody>
      </p:sp>
      <p:sp>
        <p:nvSpPr>
          <p:cNvPr id="81923" name="TextBox 21"/>
          <p:cNvSpPr txBox="1">
            <a:spLocks noChangeArrowheads="1"/>
          </p:cNvSpPr>
          <p:nvPr/>
        </p:nvSpPr>
        <p:spPr bwMode="auto">
          <a:xfrm>
            <a:off x="4495800" y="3810000"/>
            <a:ext cx="464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</a:rPr>
              <a:t>Если владельцу нужно больше информации</a:t>
            </a:r>
            <a:r>
              <a:rPr lang="en-US" sz="16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1924" name="Picture 6" descr="mainta.jpg"/>
          <p:cNvPicPr>
            <a:picLocks noChangeAspect="1"/>
          </p:cNvPicPr>
          <p:nvPr/>
        </p:nvPicPr>
        <p:blipFill>
          <a:blip r:embed="rId3"/>
          <a:srcRect l="8333" t="7222" r="14166"/>
          <a:stretch>
            <a:fillRect/>
          </a:stretch>
        </p:blipFill>
        <p:spPr bwMode="auto">
          <a:xfrm>
            <a:off x="5410200" y="1295400"/>
            <a:ext cx="31702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Box 1"/>
          <p:cNvSpPr txBox="1">
            <a:spLocks noChangeArrowheads="1"/>
          </p:cNvSpPr>
          <p:nvPr/>
        </p:nvSpPr>
        <p:spPr bwMode="auto">
          <a:xfrm>
            <a:off x="838200" y="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Лучший в своем классе по простоте обслуживания</a:t>
            </a:r>
            <a:r>
              <a:rPr lang="en-US" sz="3200"/>
              <a:t>!</a:t>
            </a:r>
          </a:p>
        </p:txBody>
      </p:sp>
      <p:grpSp>
        <p:nvGrpSpPr>
          <p:cNvPr id="81926" name="Group 15"/>
          <p:cNvGrpSpPr>
            <a:grpSpLocks/>
          </p:cNvGrpSpPr>
          <p:nvPr/>
        </p:nvGrpSpPr>
        <p:grpSpPr bwMode="auto">
          <a:xfrm>
            <a:off x="228600" y="1674813"/>
            <a:ext cx="3276600" cy="4040187"/>
            <a:chOff x="228600" y="1674813"/>
            <a:chExt cx="3276600" cy="4040187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228600" y="1674813"/>
              <a:ext cx="3276600" cy="4040187"/>
            </a:xfrm>
            <a:prstGeom prst="wedgeRoundRectCallout">
              <a:avLst>
                <a:gd name="adj1" fmla="val 130603"/>
                <a:gd name="adj2" fmla="val -37202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1931" name="Picture 5"/>
            <p:cNvPicPr>
              <a:picLocks noChangeAspect="1" noChangeArrowheads="1"/>
            </p:cNvPicPr>
            <p:nvPr/>
          </p:nvPicPr>
          <p:blipFill>
            <a:blip r:embed="rId4"/>
            <a:srcRect l="23750" t="14343" r="21875"/>
            <a:stretch>
              <a:fillRect/>
            </a:stretch>
          </p:blipFill>
          <p:spPr bwMode="auto">
            <a:xfrm>
              <a:off x="400050" y="1928813"/>
              <a:ext cx="2971800" cy="357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27" name="Rectangle 5"/>
          <p:cNvSpPr>
            <a:spLocks noChangeArrowheads="1"/>
          </p:cNvSpPr>
          <p:nvPr/>
        </p:nvSpPr>
        <p:spPr bwMode="auto">
          <a:xfrm>
            <a:off x="0" y="1233488"/>
            <a:ext cx="579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Инструкция по обслуживанию прямо на моторе</a:t>
            </a:r>
            <a:endParaRPr lang="en-US"/>
          </a:p>
        </p:txBody>
      </p:sp>
      <p:sp>
        <p:nvSpPr>
          <p:cNvPr id="81928" name="Rectangle 15"/>
          <p:cNvSpPr>
            <a:spLocks noChangeArrowheads="1"/>
          </p:cNvSpPr>
          <p:nvPr/>
        </p:nvSpPr>
        <p:spPr bwMode="auto">
          <a:xfrm rot="-351320">
            <a:off x="1004888" y="5900738"/>
            <a:ext cx="5624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Сервисная информация всегда доступна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  <a:endParaRPr lang="en-US" sz="2000" b="1">
              <a:solidFill>
                <a:srgbClr val="000099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048000" y="3429000"/>
            <a:ext cx="762000" cy="4572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1"/>
          <p:cNvSpPr txBox="1">
            <a:spLocks noChangeArrowheads="1"/>
          </p:cNvSpPr>
          <p:nvPr/>
        </p:nvSpPr>
        <p:spPr bwMode="auto">
          <a:xfrm>
            <a:off x="1143000" y="7620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Лучший в своем классе по простоте обслуживания</a:t>
            </a:r>
            <a:r>
              <a:rPr lang="en-US" sz="3200"/>
              <a:t>!</a:t>
            </a:r>
          </a:p>
        </p:txBody>
      </p:sp>
      <p:pic>
        <p:nvPicPr>
          <p:cNvPr id="82946" name="Picture 4" descr="oil-filter-with-hose.jpg"/>
          <p:cNvPicPr>
            <a:picLocks noChangeAspect="1"/>
          </p:cNvPicPr>
          <p:nvPr/>
        </p:nvPicPr>
        <p:blipFill>
          <a:blip r:embed="rId2"/>
          <a:srcRect l="10036" r="15701"/>
          <a:stretch>
            <a:fillRect/>
          </a:stretch>
        </p:blipFill>
        <p:spPr bwMode="auto">
          <a:xfrm>
            <a:off x="381000" y="38100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8" descr="oil-drain-match.jpg"/>
          <p:cNvPicPr>
            <a:picLocks noChangeAspect="1"/>
          </p:cNvPicPr>
          <p:nvPr/>
        </p:nvPicPr>
        <p:blipFill>
          <a:blip r:embed="rId3"/>
          <a:srcRect l="4143" r="27522" b="3081"/>
          <a:stretch>
            <a:fillRect/>
          </a:stretch>
        </p:blipFill>
        <p:spPr bwMode="auto">
          <a:xfrm>
            <a:off x="457200" y="1219200"/>
            <a:ext cx="25955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4343400" y="12954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Легкая замена масла</a:t>
            </a:r>
            <a:endParaRPr lang="en-US"/>
          </a:p>
        </p:txBody>
      </p:sp>
      <p:sp>
        <p:nvSpPr>
          <p:cNvPr id="82949" name="Rectangle 4"/>
          <p:cNvSpPr>
            <a:spLocks noChangeArrowheads="1"/>
          </p:cNvSpPr>
          <p:nvPr/>
        </p:nvSpPr>
        <p:spPr bwMode="auto">
          <a:xfrm>
            <a:off x="3124200" y="1676400"/>
            <a:ext cx="624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</a:pPr>
            <a:r>
              <a:rPr lang="en-US" sz="1600">
                <a:solidFill>
                  <a:srgbClr val="FF0000"/>
                </a:solidFill>
              </a:rPr>
              <a:t>1.</a:t>
            </a:r>
            <a:r>
              <a:rPr lang="en-US">
                <a:solidFill>
                  <a:srgbClr val="FF0000"/>
                </a:solidFill>
              </a:rPr>
              <a:t>  </a:t>
            </a:r>
            <a:r>
              <a:rPr lang="ru-RU" sz="1700">
                <a:solidFill>
                  <a:srgbClr val="FF0000"/>
                </a:solidFill>
              </a:rPr>
              <a:t>Удобная процедура слива масла через шланг</a:t>
            </a:r>
            <a:endParaRPr lang="en-US" sz="1600">
              <a:solidFill>
                <a:srgbClr val="FF0000"/>
              </a:solidFill>
            </a:endParaRPr>
          </a:p>
          <a:p>
            <a:pPr marL="342900" indent="-342900">
              <a:buClr>
                <a:srgbClr val="FF0000"/>
              </a:buClr>
            </a:pPr>
            <a:r>
              <a:rPr lang="en-US" sz="1600">
                <a:solidFill>
                  <a:srgbClr val="FF0000"/>
                </a:solidFill>
              </a:rPr>
              <a:t>   (</a:t>
            </a:r>
            <a:r>
              <a:rPr lang="ru-RU" sz="1600">
                <a:solidFill>
                  <a:srgbClr val="FF0000"/>
                </a:solidFill>
              </a:rPr>
              <a:t>Для слива масла достаточно полоборота пробки</a:t>
            </a:r>
            <a:r>
              <a:rPr lang="en-US" sz="1600" i="1">
                <a:solidFill>
                  <a:srgbClr val="FF0000"/>
                </a:solidFill>
              </a:rPr>
              <a:t>)</a:t>
            </a:r>
            <a:r>
              <a:rPr lang="en-US" sz="1600" i="1"/>
              <a:t> </a:t>
            </a:r>
            <a:r>
              <a:rPr lang="ru-RU" sz="1400" b="1" i="1"/>
              <a:t>Незатруднительно</a:t>
            </a:r>
            <a:endParaRPr lang="en-US" sz="1600" b="1" i="1"/>
          </a:p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endParaRPr lang="en-US" sz="800">
              <a:solidFill>
                <a:srgbClr val="FF0000"/>
              </a:solidFill>
            </a:endParaRPr>
          </a:p>
          <a:p>
            <a:pPr marL="342900" indent="-342900"/>
            <a:r>
              <a:rPr lang="en-US" sz="1600">
                <a:solidFill>
                  <a:srgbClr val="FF0000"/>
                </a:solidFill>
              </a:rPr>
              <a:t>2. </a:t>
            </a:r>
            <a:r>
              <a:rPr lang="ru-RU" sz="1600">
                <a:solidFill>
                  <a:srgbClr val="FF0000"/>
                </a:solidFill>
              </a:rPr>
              <a:t>  </a:t>
            </a:r>
            <a:r>
              <a:rPr lang="ru-RU" sz="1700">
                <a:solidFill>
                  <a:srgbClr val="FF0000"/>
                </a:solidFill>
              </a:rPr>
              <a:t>При замене масляного фильтра вытекающее масло попадает в специальную емкость</a:t>
            </a:r>
            <a:r>
              <a:rPr lang="en-US" sz="1700">
                <a:solidFill>
                  <a:srgbClr val="FF0000"/>
                </a:solidFill>
              </a:rPr>
              <a:t>. </a:t>
            </a:r>
            <a:r>
              <a:rPr lang="ru-RU" sz="1400" b="1" i="1"/>
              <a:t>Нет подтеков масла</a:t>
            </a:r>
            <a:endParaRPr lang="en-US" sz="1700" b="1" i="1"/>
          </a:p>
          <a:p>
            <a:pPr marL="342900" indent="-342900"/>
            <a:endParaRPr lang="en-US" sz="80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 startAt="3"/>
            </a:pPr>
            <a:r>
              <a:rPr lang="ru-RU" sz="1700">
                <a:solidFill>
                  <a:srgbClr val="FF0000"/>
                </a:solidFill>
              </a:rPr>
              <a:t>Удобный доступ к заливной горловине</a:t>
            </a:r>
            <a:r>
              <a:rPr lang="en-US" sz="1700">
                <a:solidFill>
                  <a:srgbClr val="FF0000"/>
                </a:solidFill>
              </a:rPr>
              <a:t>. </a:t>
            </a:r>
            <a:r>
              <a:rPr lang="ru-RU" sz="1400" b="1" i="1"/>
              <a:t>Не требуется воронка</a:t>
            </a:r>
            <a:endParaRPr lang="en-US" sz="1700" b="1" i="1"/>
          </a:p>
          <a:p>
            <a:pPr marL="342900" indent="-342900">
              <a:buFontTx/>
              <a:buAutoNum type="arabicPeriod" startAt="3"/>
            </a:pPr>
            <a:endParaRPr lang="en-US" sz="80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 startAt="3"/>
            </a:pPr>
            <a:r>
              <a:rPr lang="ru-RU" sz="1700">
                <a:solidFill>
                  <a:srgbClr val="FF0000"/>
                </a:solidFill>
              </a:rPr>
              <a:t>Щуп для проверки уровня масла</a:t>
            </a:r>
            <a:r>
              <a:rPr lang="en-US" sz="1700">
                <a:solidFill>
                  <a:srgbClr val="FF0000"/>
                </a:solidFill>
              </a:rPr>
              <a:t>.</a:t>
            </a:r>
            <a:r>
              <a:rPr lang="ru-RU" sz="1400" b="1" i="1"/>
              <a:t>Удобно в использовании</a:t>
            </a:r>
            <a:r>
              <a:rPr lang="ru-RU" sz="1400"/>
              <a:t> </a:t>
            </a:r>
            <a:endParaRPr lang="en-US" sz="1400"/>
          </a:p>
        </p:txBody>
      </p:sp>
      <p:sp>
        <p:nvSpPr>
          <p:cNvPr id="82950" name="TextBox 10"/>
          <p:cNvSpPr txBox="1">
            <a:spLocks noChangeArrowheads="1"/>
          </p:cNvSpPr>
          <p:nvPr/>
        </p:nvSpPr>
        <p:spPr bwMode="auto">
          <a:xfrm>
            <a:off x="3505200" y="4191000"/>
            <a:ext cx="3048000" cy="1069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Все важные сервисные узлы окрашены в желтый цвет для упрощения обслуживания</a:t>
            </a:r>
            <a:endParaRPr lang="en-US" sz="1600" b="1"/>
          </a:p>
        </p:txBody>
      </p:sp>
      <p:sp>
        <p:nvSpPr>
          <p:cNvPr id="82951" name="Rectangle 15"/>
          <p:cNvSpPr>
            <a:spLocks noChangeArrowheads="1"/>
          </p:cNvSpPr>
          <p:nvPr/>
        </p:nvSpPr>
        <p:spPr bwMode="auto">
          <a:xfrm rot="-351320">
            <a:off x="3276600" y="5486400"/>
            <a:ext cx="38306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Удобно</a:t>
            </a:r>
            <a:r>
              <a:rPr lang="en-US" sz="2000" b="1" i="1">
                <a:solidFill>
                  <a:srgbClr val="000099"/>
                </a:solidFill>
              </a:rPr>
              <a:t>, </a:t>
            </a:r>
            <a:r>
              <a:rPr lang="ru-RU" sz="2000" b="1" i="1">
                <a:solidFill>
                  <a:srgbClr val="000099"/>
                </a:solidFill>
              </a:rPr>
              <a:t>Просто в обслуживании</a:t>
            </a:r>
            <a:r>
              <a:rPr lang="en-US" sz="2000" b="1" i="1">
                <a:solidFill>
                  <a:srgbClr val="000099"/>
                </a:solidFill>
              </a:rPr>
              <a:t>, </a:t>
            </a:r>
            <a:r>
              <a:rPr lang="ru-RU" sz="2000" b="1" i="1">
                <a:solidFill>
                  <a:srgbClr val="000099"/>
                </a:solidFill>
              </a:rPr>
              <a:t> Не требует много времени</a:t>
            </a:r>
            <a:endParaRPr lang="en-US" sz="2000" b="1">
              <a:solidFill>
                <a:srgbClr val="000099"/>
              </a:solidFill>
            </a:endParaRPr>
          </a:p>
        </p:txBody>
      </p:sp>
      <p:pic>
        <p:nvPicPr>
          <p:cNvPr id="82952" name="Picture 7" descr="Oil-drain-2.jpg"/>
          <p:cNvPicPr>
            <a:picLocks noChangeAspect="1"/>
          </p:cNvPicPr>
          <p:nvPr/>
        </p:nvPicPr>
        <p:blipFill>
          <a:blip r:embed="rId4"/>
          <a:srcRect l="3703" r="27881" b="4938"/>
          <a:stretch>
            <a:fillRect/>
          </a:stretch>
        </p:blipFill>
        <p:spPr bwMode="auto">
          <a:xfrm>
            <a:off x="457200" y="1219200"/>
            <a:ext cx="26670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6" descr="filler.jpg"/>
          <p:cNvPicPr>
            <a:picLocks noChangeAspect="1"/>
          </p:cNvPicPr>
          <p:nvPr/>
        </p:nvPicPr>
        <p:blipFill>
          <a:blip r:embed="rId5"/>
          <a:srcRect l="22501" t="5965" r="27499" b="16318"/>
          <a:stretch>
            <a:fillRect/>
          </a:stretch>
        </p:blipFill>
        <p:spPr bwMode="auto">
          <a:xfrm>
            <a:off x="6705600" y="4191000"/>
            <a:ext cx="223043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8392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/>
              <a:t>Появление универсального подвесного мотора мощностью 150 л.с. способно привлечь внимание большего числа потребителей к марке </a:t>
            </a:r>
            <a:r>
              <a:rPr lang="en-US" sz="2000" smtClean="0"/>
              <a:t>Mercury</a:t>
            </a:r>
            <a:r>
              <a:rPr lang="ru-RU" sz="2000" smtClean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ru-RU" sz="2000" smtClean="0"/>
              <a:t>Целевой сектор рынка – катера широкого применения размером от 5.5 до 7.6 метров под подвесной мотор мощностью 150л.с. </a:t>
            </a:r>
            <a:endParaRPr lang="en-US" sz="22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ru-RU" sz="2000" smtClean="0"/>
              <a:t>Устранение причин, препятствующих переходу на 4-х тактные моторы</a:t>
            </a:r>
            <a:r>
              <a:rPr lang="en-US" sz="2000" smtClean="0"/>
              <a:t>:</a:t>
            </a:r>
          </a:p>
          <a:p>
            <a:pPr lvl="2">
              <a:lnSpc>
                <a:spcPct val="90000"/>
              </a:lnSpc>
            </a:pPr>
            <a:r>
              <a:rPr lang="ru-RU" smtClean="0"/>
              <a:t>Размеры и вес</a:t>
            </a:r>
            <a:endParaRPr lang="en-US" smtClean="0"/>
          </a:p>
          <a:p>
            <a:pPr lvl="2">
              <a:lnSpc>
                <a:spcPct val="90000"/>
              </a:lnSpc>
            </a:pPr>
            <a:r>
              <a:rPr lang="ru-RU" smtClean="0"/>
              <a:t>Трудоемкость обслуживания </a:t>
            </a:r>
            <a:endParaRPr lang="en-US" smtClean="0"/>
          </a:p>
          <a:p>
            <a:pPr lvl="2">
              <a:lnSpc>
                <a:spcPct val="90000"/>
              </a:lnSpc>
            </a:pPr>
            <a:r>
              <a:rPr lang="ru-RU" smtClean="0"/>
              <a:t>Эксплуатационные показатели</a:t>
            </a:r>
            <a:endParaRPr lang="en-US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ru-RU" sz="2000" smtClean="0"/>
              <a:t>Создание основы для соответствия экологическим              стандартам будущего.</a:t>
            </a: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ru-RU" sz="2000" smtClean="0"/>
              <a:t>Обеспечение более высокой надежности по сравнению с конкурентными 4-х тактными моторами.</a:t>
            </a:r>
            <a:endParaRPr lang="en-US" sz="2000" smtClean="0"/>
          </a:p>
        </p:txBody>
      </p:sp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152400" y="1524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85000"/>
              </a:lnSpc>
            </a:pPr>
            <a:r>
              <a:rPr lang="ru-RU" sz="3200"/>
              <a:t>Цель разработки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"/>
          <p:cNvSpPr txBox="1">
            <a:spLocks noChangeArrowheads="1"/>
          </p:cNvSpPr>
          <p:nvPr/>
        </p:nvSpPr>
        <p:spPr bwMode="auto">
          <a:xfrm>
            <a:off x="990600" y="0"/>
            <a:ext cx="640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Лучший в своем классе по простоте</a:t>
            </a:r>
            <a:r>
              <a:rPr lang="ru-RU" sz="3200" b="1" i="1"/>
              <a:t> </a:t>
            </a:r>
            <a:r>
              <a:rPr lang="ru-RU" sz="3200"/>
              <a:t>обслуживания</a:t>
            </a:r>
            <a:r>
              <a:rPr lang="en-US" sz="3200"/>
              <a:t>!</a:t>
            </a:r>
          </a:p>
        </p:txBody>
      </p:sp>
      <p:pic>
        <p:nvPicPr>
          <p:cNvPr id="83970" name="Picture 3" descr="fuel-filtr.jpg"/>
          <p:cNvPicPr>
            <a:picLocks noChangeAspect="1"/>
          </p:cNvPicPr>
          <p:nvPr/>
        </p:nvPicPr>
        <p:blipFill>
          <a:blip r:embed="rId2"/>
          <a:srcRect r="11656"/>
          <a:stretch>
            <a:fillRect/>
          </a:stretch>
        </p:blipFill>
        <p:spPr bwMode="auto">
          <a:xfrm>
            <a:off x="381000" y="2590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228600" y="1295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Замена топливного фильтра </a:t>
            </a:r>
            <a:endParaRPr lang="en-US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152400" y="1600200"/>
            <a:ext cx="38862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r>
              <a:rPr lang="ru-RU" sz="1700">
                <a:solidFill>
                  <a:srgbClr val="FF0000"/>
                </a:solidFill>
              </a:rPr>
              <a:t>Открутить и вытащить фильтр</a:t>
            </a:r>
            <a:r>
              <a:rPr lang="en-US" sz="170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r>
              <a:rPr lang="ru-RU" sz="1700">
                <a:solidFill>
                  <a:srgbClr val="FF0000"/>
                </a:solidFill>
              </a:rPr>
              <a:t>Отсоединить топливные шланги</a:t>
            </a:r>
            <a:endParaRPr lang="en-US" sz="1700">
              <a:solidFill>
                <a:srgbClr val="FF0000"/>
              </a:solidFill>
            </a:endParaRPr>
          </a:p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r>
              <a:rPr lang="ru-RU" sz="1700">
                <a:solidFill>
                  <a:srgbClr val="FF0000"/>
                </a:solidFill>
              </a:rPr>
              <a:t>Заменить и установить</a:t>
            </a:r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83973" name="Picture 2" descr="Flywhell.jpg"/>
          <p:cNvPicPr>
            <a:picLocks noChangeAspect="1"/>
          </p:cNvPicPr>
          <p:nvPr/>
        </p:nvPicPr>
        <p:blipFill>
          <a:blip r:embed="rId3"/>
          <a:srcRect l="21198" r="-267" b="16129"/>
          <a:stretch>
            <a:fillRect/>
          </a:stretch>
        </p:blipFill>
        <p:spPr bwMode="auto">
          <a:xfrm>
            <a:off x="5867400" y="2667000"/>
            <a:ext cx="2819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Rectangle 5"/>
          <p:cNvSpPr>
            <a:spLocks noChangeArrowheads="1"/>
          </p:cNvSpPr>
          <p:nvPr/>
        </p:nvSpPr>
        <p:spPr bwMode="auto">
          <a:xfrm>
            <a:off x="5562600" y="11430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Замена ремня</a:t>
            </a:r>
            <a:endParaRPr lang="en-US"/>
          </a:p>
        </p:txBody>
      </p:sp>
      <p:sp>
        <p:nvSpPr>
          <p:cNvPr id="83975" name="Rectangle 4"/>
          <p:cNvSpPr>
            <a:spLocks noChangeArrowheads="1"/>
          </p:cNvSpPr>
          <p:nvPr/>
        </p:nvSpPr>
        <p:spPr bwMode="auto">
          <a:xfrm>
            <a:off x="5867400" y="1447800"/>
            <a:ext cx="28956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r>
              <a:rPr lang="ru-RU" sz="1700">
                <a:solidFill>
                  <a:srgbClr val="FF0000"/>
                </a:solidFill>
              </a:rPr>
              <a:t>Открутить болты</a:t>
            </a:r>
            <a:endParaRPr lang="en-US" sz="1700">
              <a:solidFill>
                <a:srgbClr val="FF0000"/>
              </a:solidFill>
            </a:endParaRPr>
          </a:p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r>
              <a:rPr lang="ru-RU" sz="1700">
                <a:solidFill>
                  <a:srgbClr val="FF0000"/>
                </a:solidFill>
              </a:rPr>
              <a:t>Заменить ремень</a:t>
            </a:r>
            <a:endParaRPr lang="en-US" sz="1700">
              <a:solidFill>
                <a:srgbClr val="FF0000"/>
              </a:solidFill>
            </a:endParaRPr>
          </a:p>
          <a:p>
            <a:pPr marL="342900" indent="-342900">
              <a:buClr>
                <a:srgbClr val="FF0000"/>
              </a:buClr>
              <a:buFont typeface="Arial" charset="0"/>
              <a:buAutoNum type="arabicPeriod"/>
            </a:pPr>
            <a:r>
              <a:rPr lang="ru-RU" sz="1700">
                <a:solidFill>
                  <a:srgbClr val="FF0000"/>
                </a:solidFill>
              </a:rPr>
              <a:t>Отрегулировать натяжение и затянуть болты</a:t>
            </a:r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83976" name="Picture 5"/>
          <p:cNvPicPr>
            <a:picLocks noChangeAspect="1" noChangeArrowheads="1"/>
          </p:cNvPicPr>
          <p:nvPr/>
        </p:nvPicPr>
        <p:blipFill>
          <a:blip r:embed="rId4"/>
          <a:srcRect l="5022" t="10345" r="64854" b="14656"/>
          <a:stretch>
            <a:fillRect/>
          </a:stretch>
        </p:blipFill>
        <p:spPr bwMode="auto">
          <a:xfrm>
            <a:off x="4191000" y="2895600"/>
            <a:ext cx="1371600" cy="2209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77" name="Picture 4"/>
          <p:cNvPicPr>
            <a:picLocks noChangeAspect="1" noChangeArrowheads="1"/>
          </p:cNvPicPr>
          <p:nvPr/>
        </p:nvPicPr>
        <p:blipFill>
          <a:blip r:embed="rId4"/>
          <a:srcRect l="66946" t="57834"/>
          <a:stretch>
            <a:fillRect/>
          </a:stretch>
        </p:blipFill>
        <p:spPr bwMode="auto">
          <a:xfrm>
            <a:off x="4191000" y="3981450"/>
            <a:ext cx="1565275" cy="1292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8" name="Picture 2" descr="J:\Logos\Mercury\SmartCraft\JPG\Color on White\SmartCraft Integrated Marine Technology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6019800"/>
            <a:ext cx="647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9" name="Rectangle 5"/>
          <p:cNvSpPr>
            <a:spLocks noChangeArrowheads="1"/>
          </p:cNvSpPr>
          <p:nvPr/>
        </p:nvSpPr>
        <p:spPr bwMode="auto">
          <a:xfrm>
            <a:off x="3657600" y="1905000"/>
            <a:ext cx="2438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Приборы </a:t>
            </a:r>
            <a:r>
              <a:rPr lang="en-US" b="1"/>
              <a:t>SmartCraft</a:t>
            </a:r>
            <a:r>
              <a:rPr lang="ru-RU" b="1"/>
              <a:t> нового поколения</a:t>
            </a:r>
            <a:endParaRPr lang="en-US" b="1"/>
          </a:p>
        </p:txBody>
      </p:sp>
      <p:sp>
        <p:nvSpPr>
          <p:cNvPr id="83980" name="TextBox 16"/>
          <p:cNvSpPr txBox="1">
            <a:spLocks noChangeArrowheads="1"/>
          </p:cNvSpPr>
          <p:nvPr/>
        </p:nvSpPr>
        <p:spPr bwMode="auto">
          <a:xfrm>
            <a:off x="152400" y="51816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 графическом дисплее системы </a:t>
            </a:r>
            <a:r>
              <a:rPr lang="en-US"/>
              <a:t>SmartCraft </a:t>
            </a:r>
            <a:r>
              <a:rPr lang="ru-RU"/>
              <a:t>появится напоминание о необходимости проведения регламентных работ.</a:t>
            </a:r>
            <a:endParaRPr lang="en-US"/>
          </a:p>
        </p:txBody>
      </p:sp>
      <p:sp>
        <p:nvSpPr>
          <p:cNvPr id="83981" name="Rectangle 15"/>
          <p:cNvSpPr>
            <a:spLocks noChangeArrowheads="1"/>
          </p:cNvSpPr>
          <p:nvPr/>
        </p:nvSpPr>
        <p:spPr bwMode="auto">
          <a:xfrm rot="-256182">
            <a:off x="1981200" y="6096000"/>
            <a:ext cx="4235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000099"/>
                </a:solidFill>
              </a:rPr>
              <a:t>Самый легкий в обслуживании</a:t>
            </a:r>
            <a:r>
              <a:rPr lang="en-US" sz="2000" b="1" i="1">
                <a:solidFill>
                  <a:srgbClr val="000099"/>
                </a:solidFill>
              </a:rPr>
              <a:t>.</a:t>
            </a:r>
            <a:endParaRPr lang="en-US" sz="20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362200" y="3429000"/>
            <a:ext cx="67818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304800" y="7620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 </a:t>
            </a:r>
            <a:r>
              <a:rPr lang="ru-RU" sz="3200"/>
              <a:t>Первоклассная коррозионная защита от </a:t>
            </a:r>
            <a:r>
              <a:rPr lang="en-US" sz="3200"/>
              <a:t>Mercury!  </a:t>
            </a:r>
          </a:p>
        </p:txBody>
      </p:sp>
      <p:pic>
        <p:nvPicPr>
          <p:cNvPr id="84995" name="Picture 2" descr="150_S_8444_Fina.jpg"/>
          <p:cNvPicPr>
            <a:picLocks noChangeAspect="1"/>
          </p:cNvPicPr>
          <p:nvPr/>
        </p:nvPicPr>
        <p:blipFill>
          <a:blip r:embed="rId2"/>
          <a:srcRect l="15495" t="10417" r="18633" b="4167"/>
          <a:stretch>
            <a:fillRect/>
          </a:stretch>
        </p:blipFill>
        <p:spPr bwMode="auto">
          <a:xfrm>
            <a:off x="0" y="1371600"/>
            <a:ext cx="19907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Rectangle 15"/>
          <p:cNvSpPr>
            <a:spLocks noChangeArrowheads="1"/>
          </p:cNvSpPr>
          <p:nvPr/>
        </p:nvSpPr>
        <p:spPr bwMode="auto">
          <a:xfrm>
            <a:off x="2057400" y="1143000"/>
            <a:ext cx="5562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Защита от коррозии начинается с материала</a:t>
            </a:r>
            <a:endParaRPr lang="en-US"/>
          </a:p>
          <a:p>
            <a:r>
              <a:rPr lang="en-US" sz="400"/>
              <a:t> </a:t>
            </a:r>
          </a:p>
          <a:p>
            <a:pPr>
              <a:buClr>
                <a:srgbClr val="FF0000"/>
              </a:buClr>
            </a:pPr>
            <a:r>
              <a:rPr lang="en-US" sz="1600"/>
              <a:t>Mercury </a:t>
            </a:r>
            <a:r>
              <a:rPr lang="ru-RU" sz="1600"/>
              <a:t>производит и использует собственный алюминиево-кремниевый сплав, более стойкий к коррозии, чем сплавы, содержащие медь</a:t>
            </a:r>
            <a:r>
              <a:rPr lang="en-US" sz="1600"/>
              <a:t>.</a:t>
            </a:r>
          </a:p>
        </p:txBody>
      </p:sp>
      <p:pic>
        <p:nvPicPr>
          <p:cNvPr id="84997" name="Picture 10" descr="img_4087[2]"/>
          <p:cNvPicPr>
            <a:picLocks noChangeAspect="1" noChangeArrowheads="1"/>
          </p:cNvPicPr>
          <p:nvPr/>
        </p:nvPicPr>
        <p:blipFill>
          <a:blip r:embed="rId3"/>
          <a:srcRect l="2563" r="5128"/>
          <a:stretch>
            <a:fillRect/>
          </a:stretch>
        </p:blipFill>
        <p:spPr bwMode="auto">
          <a:xfrm>
            <a:off x="7239000" y="1524000"/>
            <a:ext cx="14478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2743200"/>
            <a:ext cx="6176963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1"/>
          <p:cNvSpPr txBox="1">
            <a:spLocks noChangeArrowheads="1"/>
          </p:cNvSpPr>
          <p:nvPr/>
        </p:nvSpPr>
        <p:spPr bwMode="auto">
          <a:xfrm>
            <a:off x="152400" y="7620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 </a:t>
            </a:r>
            <a:r>
              <a:rPr lang="ru-RU" sz="3200"/>
              <a:t>Первоклассная коррозионная защита от </a:t>
            </a:r>
            <a:r>
              <a:rPr lang="en-US" sz="3200"/>
              <a:t>Mercury!  </a:t>
            </a:r>
          </a:p>
        </p:txBody>
      </p:sp>
      <p:pic>
        <p:nvPicPr>
          <p:cNvPr id="86018" name="Picture 2" descr="150_S_8444_Fina.jpg"/>
          <p:cNvPicPr>
            <a:picLocks noChangeAspect="1"/>
          </p:cNvPicPr>
          <p:nvPr/>
        </p:nvPicPr>
        <p:blipFill>
          <a:blip r:embed="rId2"/>
          <a:srcRect l="15495" t="10417" r="18633" b="4167"/>
          <a:stretch>
            <a:fillRect/>
          </a:stretch>
        </p:blipFill>
        <p:spPr bwMode="auto">
          <a:xfrm>
            <a:off x="3581400" y="1676400"/>
            <a:ext cx="15240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1371600"/>
            <a:ext cx="41148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b="1"/>
              <a:t>18-</a:t>
            </a:r>
            <a:r>
              <a:rPr lang="ru-RU" sz="1500" b="1"/>
              <a:t>ступенчатый процесс обработки и покраски</a:t>
            </a:r>
            <a:endParaRPr lang="en-US" sz="1500" b="1"/>
          </a:p>
          <a:p>
            <a:endParaRPr lang="en-US" sz="100" b="1">
              <a:solidFill>
                <a:srgbClr val="0033CC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rgbClr val="FF0000"/>
                </a:solidFill>
              </a:rPr>
              <a:t>Хромирование </a:t>
            </a:r>
            <a:endParaRPr lang="en-US" sz="4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>
                <a:solidFill>
                  <a:srgbClr val="FF0000"/>
                </a:solidFill>
              </a:rPr>
              <a:t>Грунтовка методом электроосаждения</a:t>
            </a:r>
            <a:endParaRPr lang="en-US" sz="14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US" sz="3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400">
                <a:solidFill>
                  <a:srgbClr val="FF0000"/>
                </a:solidFill>
              </a:rPr>
              <a:t>Окраска поверхности специальной </a:t>
            </a:r>
            <a:endParaRPr lang="en-US" sz="14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en-US" sz="1400">
                <a:solidFill>
                  <a:srgbClr val="FF0000"/>
                </a:solidFill>
              </a:rPr>
              <a:t>   </a:t>
            </a:r>
            <a:r>
              <a:rPr lang="ru-RU" sz="1400">
                <a:solidFill>
                  <a:srgbClr val="FF0000"/>
                </a:solidFill>
              </a:rPr>
              <a:t>порошковой краской </a:t>
            </a:r>
            <a:r>
              <a:rPr lang="en-US" sz="1400">
                <a:solidFill>
                  <a:srgbClr val="FF0000"/>
                </a:solidFill>
              </a:rPr>
              <a:t>Mercury</a:t>
            </a:r>
          </a:p>
        </p:txBody>
      </p:sp>
      <p:sp>
        <p:nvSpPr>
          <p:cNvPr id="86020" name="TextBox 7"/>
          <p:cNvSpPr txBox="1">
            <a:spLocks noChangeArrowheads="1"/>
          </p:cNvSpPr>
          <p:nvPr/>
        </p:nvSpPr>
        <p:spPr bwMode="auto">
          <a:xfrm>
            <a:off x="4953000" y="1371600"/>
            <a:ext cx="3886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Алюминиево-кремниевый сплав </a:t>
            </a:r>
            <a:r>
              <a:rPr lang="en-US" sz="1500" b="1"/>
              <a:t>A-356</a:t>
            </a: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Головка блока цилиндров</a:t>
            </a:r>
            <a:r>
              <a:rPr lang="en-US" sz="140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Менее </a:t>
            </a:r>
            <a:r>
              <a:rPr lang="en-US" sz="1400">
                <a:solidFill>
                  <a:srgbClr val="FF0000"/>
                </a:solidFill>
              </a:rPr>
              <a:t> 0.15% </a:t>
            </a:r>
            <a:r>
              <a:rPr lang="ru-RU" sz="1400">
                <a:solidFill>
                  <a:srgbClr val="FF0000"/>
                </a:solidFill>
              </a:rPr>
              <a:t>содержания меди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Литье в полупостоянные формы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1500" b="1"/>
          </a:p>
        </p:txBody>
      </p:sp>
      <p:sp>
        <p:nvSpPr>
          <p:cNvPr id="24584" name="Rectangle 19"/>
          <p:cNvSpPr>
            <a:spLocks noChangeArrowheads="1"/>
          </p:cNvSpPr>
          <p:nvPr/>
        </p:nvSpPr>
        <p:spPr bwMode="auto">
          <a:xfrm>
            <a:off x="5029200" y="2438400"/>
            <a:ext cx="41148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Алюминиево-кремниевый сплав</a:t>
            </a:r>
            <a:r>
              <a:rPr lang="ru-RU" sz="1500"/>
              <a:t> </a:t>
            </a:r>
            <a:r>
              <a:rPr lang="en-US" sz="1500" b="1"/>
              <a:t>XK</a:t>
            </a:r>
            <a:r>
              <a:rPr lang="ru-RU" sz="1500" b="1"/>
              <a:t> 3</a:t>
            </a:r>
            <a:r>
              <a:rPr lang="en-US" sz="1500" b="1"/>
              <a:t>60.</a:t>
            </a: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Блок цилиндров, дейдвуд, редуктор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Корпус генератора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(твердое анодирование</a:t>
            </a:r>
            <a:r>
              <a:rPr lang="en-US" sz="140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 </a:t>
            </a:r>
            <a:r>
              <a:rPr lang="ru-RU" sz="1400">
                <a:solidFill>
                  <a:srgbClr val="FF0000"/>
                </a:solidFill>
              </a:rPr>
              <a:t>Литье под давлением</a:t>
            </a:r>
            <a:r>
              <a:rPr lang="en-US" sz="1400">
                <a:solidFill>
                  <a:srgbClr val="FF0000"/>
                </a:solidFill>
              </a:rPr>
              <a:t>  (</a:t>
            </a:r>
            <a:r>
              <a:rPr lang="ru-RU" sz="1400">
                <a:solidFill>
                  <a:srgbClr val="FF0000"/>
                </a:solidFill>
              </a:rPr>
              <a:t>Менее</a:t>
            </a:r>
            <a:r>
              <a:rPr lang="en-US" sz="1400">
                <a:solidFill>
                  <a:srgbClr val="FF0000"/>
                </a:solidFill>
              </a:rPr>
              <a:t> 0.20% </a:t>
            </a:r>
            <a:r>
              <a:rPr lang="ru-RU" sz="1400">
                <a:solidFill>
                  <a:srgbClr val="FF0000"/>
                </a:solidFill>
              </a:rPr>
              <a:t>содержания меди</a:t>
            </a:r>
            <a:r>
              <a:rPr lang="en-US" sz="1400">
                <a:solidFill>
                  <a:srgbClr val="FF0000"/>
                </a:solidFill>
              </a:rPr>
              <a:t>).</a:t>
            </a:r>
            <a:endParaRPr lang="en-US" sz="1400"/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304800" y="4800600"/>
            <a:ext cx="4267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Водонепроницаемый верхний обтекатель</a:t>
            </a:r>
            <a:endParaRPr lang="en-US" sz="1500" b="1"/>
          </a:p>
          <a:p>
            <a:endParaRPr lang="en-US" sz="2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Система водоразделяющих перегородок</a:t>
            </a:r>
            <a:endParaRPr lang="en-US" sz="1500" b="1"/>
          </a:p>
        </p:txBody>
      </p:sp>
      <p:sp>
        <p:nvSpPr>
          <p:cNvPr id="86023" name="Rectangle 18"/>
          <p:cNvSpPr>
            <a:spLocks noChangeArrowheads="1"/>
          </p:cNvSpPr>
          <p:nvPr/>
        </p:nvSpPr>
        <p:spPr bwMode="auto">
          <a:xfrm>
            <a:off x="228600" y="3200400"/>
            <a:ext cx="35814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Детали из нержавеющей стали</a:t>
            </a:r>
            <a:endParaRPr lang="en-US" sz="1500" b="1"/>
          </a:p>
          <a:p>
            <a:endParaRPr lang="en-US" sz="2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Винт, валы, откидная рама и ось, рулевая поворотная ось и нижняя опора, корпус водяного насоса</a:t>
            </a:r>
            <a:r>
              <a:rPr lang="en-US" sz="1400">
                <a:solidFill>
                  <a:srgbClr val="FF0000"/>
                </a:solidFill>
              </a:rPr>
              <a:t>.</a:t>
            </a:r>
          </a:p>
          <a:p>
            <a:endParaRPr lang="en-US" sz="3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Рулевая поворотная ось и нижняя опора также загрунтованы и окрашены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86024" name="TextBox 7"/>
          <p:cNvSpPr txBox="1">
            <a:spLocks noChangeArrowheads="1"/>
          </p:cNvSpPr>
          <p:nvPr/>
        </p:nvSpPr>
        <p:spPr bwMode="auto">
          <a:xfrm>
            <a:off x="4876800" y="381000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Окрашенный стартер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rgbClr val="FF0000"/>
                </a:solidFill>
              </a:rPr>
              <a:t>Акрило-меламиновое покрытие морского типа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24587" name="TextBox 7"/>
          <p:cNvSpPr txBox="1">
            <a:spLocks noChangeArrowheads="1"/>
          </p:cNvSpPr>
          <p:nvPr/>
        </p:nvSpPr>
        <p:spPr bwMode="auto">
          <a:xfrm>
            <a:off x="4419600" y="4419600"/>
            <a:ext cx="37338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Защитные аноды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 </a:t>
            </a:r>
            <a:r>
              <a:rPr lang="ru-RU" sz="1400">
                <a:solidFill>
                  <a:srgbClr val="FF0000"/>
                </a:solidFill>
              </a:rPr>
              <a:t>Индиево-алюминиевые</a:t>
            </a:r>
            <a:endParaRPr lang="en-US" sz="14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 </a:t>
            </a:r>
            <a:r>
              <a:rPr lang="ru-RU" sz="1400">
                <a:solidFill>
                  <a:srgbClr val="FF0000"/>
                </a:solidFill>
              </a:rPr>
              <a:t>Размещены в необходимых </a:t>
            </a:r>
          </a:p>
          <a:p>
            <a:pPr>
              <a:buFont typeface="Wingdings" pitchFamily="2" charset="2"/>
              <a:buNone/>
            </a:pPr>
            <a:r>
              <a:rPr lang="ru-RU" sz="1400">
                <a:solidFill>
                  <a:srgbClr val="FF0000"/>
                </a:solidFill>
              </a:rPr>
              <a:t>     местах</a:t>
            </a:r>
            <a:r>
              <a:rPr lang="en-US" sz="14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6026" name="TextBox 7"/>
          <p:cNvSpPr txBox="1">
            <a:spLocks noChangeArrowheads="1"/>
          </p:cNvSpPr>
          <p:nvPr/>
        </p:nvSpPr>
        <p:spPr bwMode="auto">
          <a:xfrm>
            <a:off x="304800" y="5334000"/>
            <a:ext cx="342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Герметичные электрические соединения</a:t>
            </a:r>
            <a:endParaRPr lang="en-US" sz="1500" b="1"/>
          </a:p>
          <a:p>
            <a:pPr>
              <a:buFont typeface="Wingdings" pitchFamily="2" charset="2"/>
              <a:buChar char="ü"/>
            </a:pP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Водонепроницаемые контакты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86027" name="TextBox 7"/>
          <p:cNvSpPr txBox="1">
            <a:spLocks noChangeArrowheads="1"/>
          </p:cNvSpPr>
          <p:nvPr/>
        </p:nvSpPr>
        <p:spPr bwMode="auto">
          <a:xfrm>
            <a:off x="3276600" y="5334000"/>
            <a:ext cx="33528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/>
              <a:t>Заземляющие перемычки</a:t>
            </a:r>
            <a:endParaRPr lang="en-US" sz="14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rgbClr val="FF0000"/>
                </a:solidFill>
              </a:rPr>
              <a:t>Заземление для коррозионной стойкости</a:t>
            </a:r>
            <a:r>
              <a:rPr lang="en-US" sz="1400">
                <a:solidFill>
                  <a:srgbClr val="FF0000"/>
                </a:solidFill>
              </a:rPr>
              <a:t>.  </a:t>
            </a:r>
          </a:p>
        </p:txBody>
      </p:sp>
      <p:sp>
        <p:nvSpPr>
          <p:cNvPr id="86028" name="Rectangle 18"/>
          <p:cNvSpPr>
            <a:spLocks noChangeArrowheads="1"/>
          </p:cNvSpPr>
          <p:nvPr/>
        </p:nvSpPr>
        <p:spPr bwMode="auto">
          <a:xfrm rot="-266044">
            <a:off x="1371600" y="5943600"/>
            <a:ext cx="604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 </a:t>
            </a:r>
            <a:r>
              <a:rPr lang="ru-RU" b="1">
                <a:solidFill>
                  <a:srgbClr val="000099"/>
                </a:solidFill>
              </a:rPr>
              <a:t>Самый надежный и коррозионно стойкий подвесной мотор мощностью 150л.с.</a:t>
            </a:r>
            <a:endParaRPr lang="en-US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4" grpId="0"/>
      <p:bldP spid="24580" grpId="0"/>
      <p:bldP spid="245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1"/>
          <p:cNvSpPr txBox="1">
            <a:spLocks noChangeArrowheads="1"/>
          </p:cNvSpPr>
          <p:nvPr/>
        </p:nvSpPr>
        <p:spPr bwMode="auto">
          <a:xfrm>
            <a:off x="228600" y="0"/>
            <a:ext cx="7315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 </a:t>
            </a:r>
            <a:r>
              <a:rPr lang="ru-RU" sz="3200"/>
              <a:t>Первоклассная коррозионная защита от </a:t>
            </a:r>
            <a:r>
              <a:rPr lang="en-US" sz="3200"/>
              <a:t>Mercury!</a:t>
            </a:r>
            <a:r>
              <a:rPr lang="en-US" sz="2800"/>
              <a:t> </a:t>
            </a:r>
            <a:endParaRPr lang="en-US" sz="3600"/>
          </a:p>
        </p:txBody>
      </p:sp>
      <p:sp>
        <p:nvSpPr>
          <p:cNvPr id="87042" name="TextBox 7"/>
          <p:cNvSpPr txBox="1">
            <a:spLocks noChangeArrowheads="1"/>
          </p:cNvSpPr>
          <p:nvPr/>
        </p:nvSpPr>
        <p:spPr bwMode="auto">
          <a:xfrm>
            <a:off x="533400" y="10668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Система водоразделяющих перегородок в верхней крышке</a:t>
            </a:r>
            <a:endParaRPr lang="en-US" sz="400" b="1"/>
          </a:p>
        </p:txBody>
      </p:sp>
      <p:pic>
        <p:nvPicPr>
          <p:cNvPr id="87043" name="Picture 11" descr="inside-cowl.jpg"/>
          <p:cNvPicPr>
            <a:picLocks noChangeAspect="1"/>
          </p:cNvPicPr>
          <p:nvPr/>
        </p:nvPicPr>
        <p:blipFill>
          <a:blip r:embed="rId2"/>
          <a:srcRect l="12500" r="9167"/>
          <a:stretch>
            <a:fillRect/>
          </a:stretch>
        </p:blipFill>
        <p:spPr bwMode="auto">
          <a:xfrm>
            <a:off x="6054725" y="1600200"/>
            <a:ext cx="279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Box 12"/>
          <p:cNvSpPr txBox="1">
            <a:spLocks noChangeArrowheads="1"/>
          </p:cNvSpPr>
          <p:nvPr/>
        </p:nvSpPr>
        <p:spPr bwMode="auto">
          <a:xfrm>
            <a:off x="6858000" y="16002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Вид изнутри</a:t>
            </a:r>
            <a:endParaRPr lang="en-US" sz="1600" b="1"/>
          </a:p>
        </p:txBody>
      </p:sp>
      <p:sp>
        <p:nvSpPr>
          <p:cNvPr id="87045" name="TextBox 16"/>
          <p:cNvSpPr txBox="1">
            <a:spLocks noChangeArrowheads="1"/>
          </p:cNvSpPr>
          <p:nvPr/>
        </p:nvSpPr>
        <p:spPr bwMode="auto">
          <a:xfrm>
            <a:off x="7086600" y="2778125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</a:rPr>
              <a:t>Воздушная перегородка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8" name="Striped Right Arrow 17"/>
          <p:cNvSpPr>
            <a:spLocks noChangeArrowheads="1"/>
          </p:cNvSpPr>
          <p:nvPr/>
        </p:nvSpPr>
        <p:spPr bwMode="auto">
          <a:xfrm rot="-6231019">
            <a:off x="8039100" y="2628900"/>
            <a:ext cx="304800" cy="228600"/>
          </a:xfrm>
          <a:custGeom>
            <a:avLst/>
            <a:gdLst>
              <a:gd name="T0" fmla="*/ 190500 w 304800"/>
              <a:gd name="T1" fmla="*/ 0 h 228600"/>
              <a:gd name="T2" fmla="*/ 0 w 304800"/>
              <a:gd name="T3" fmla="*/ 114300 h 228600"/>
              <a:gd name="T4" fmla="*/ 190500 w 304800"/>
              <a:gd name="T5" fmla="*/ 228600 h 228600"/>
              <a:gd name="T6" fmla="*/ 304800 w 304800"/>
              <a:gd name="T7" fmla="*/ 114300 h 228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5719 w 304800"/>
              <a:gd name="T13" fmla="*/ 57150 h 228600"/>
              <a:gd name="T14" fmla="*/ 247650 w 304800"/>
              <a:gd name="T15" fmla="*/ 171450 h 228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800" h="228600">
                <a:moveTo>
                  <a:pt x="0" y="57150"/>
                </a:moveTo>
                <a:lnTo>
                  <a:pt x="7144" y="57150"/>
                </a:lnTo>
                <a:lnTo>
                  <a:pt x="7144" y="171450"/>
                </a:lnTo>
                <a:lnTo>
                  <a:pt x="0" y="171450"/>
                </a:lnTo>
                <a:close/>
                <a:moveTo>
                  <a:pt x="14288" y="57150"/>
                </a:moveTo>
                <a:lnTo>
                  <a:pt x="28575" y="57150"/>
                </a:lnTo>
                <a:lnTo>
                  <a:pt x="28575" y="171450"/>
                </a:lnTo>
                <a:lnTo>
                  <a:pt x="14288" y="171450"/>
                </a:lnTo>
                <a:close/>
                <a:moveTo>
                  <a:pt x="35719" y="57150"/>
                </a:moveTo>
                <a:lnTo>
                  <a:pt x="190500" y="57150"/>
                </a:lnTo>
                <a:lnTo>
                  <a:pt x="190500" y="0"/>
                </a:lnTo>
                <a:lnTo>
                  <a:pt x="304800" y="114300"/>
                </a:lnTo>
                <a:lnTo>
                  <a:pt x="190500" y="228600"/>
                </a:lnTo>
                <a:lnTo>
                  <a:pt x="190500" y="171450"/>
                </a:lnTo>
                <a:lnTo>
                  <a:pt x="35719" y="171450"/>
                </a:lnTo>
                <a:close/>
              </a:path>
            </a:pathLst>
          </a:cu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Striped Right Arrow 18"/>
          <p:cNvSpPr>
            <a:spLocks noChangeArrowheads="1"/>
          </p:cNvSpPr>
          <p:nvPr/>
        </p:nvSpPr>
        <p:spPr bwMode="auto">
          <a:xfrm rot="-3211305">
            <a:off x="6740525" y="2525713"/>
            <a:ext cx="304800" cy="228600"/>
          </a:xfrm>
          <a:custGeom>
            <a:avLst/>
            <a:gdLst>
              <a:gd name="T0" fmla="*/ 190500 w 304800"/>
              <a:gd name="T1" fmla="*/ 0 h 228600"/>
              <a:gd name="T2" fmla="*/ 0 w 304800"/>
              <a:gd name="T3" fmla="*/ 114300 h 228600"/>
              <a:gd name="T4" fmla="*/ 190500 w 304800"/>
              <a:gd name="T5" fmla="*/ 228600 h 228600"/>
              <a:gd name="T6" fmla="*/ 304800 w 304800"/>
              <a:gd name="T7" fmla="*/ 114300 h 228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5719 w 304800"/>
              <a:gd name="T13" fmla="*/ 57150 h 228600"/>
              <a:gd name="T14" fmla="*/ 247650 w 304800"/>
              <a:gd name="T15" fmla="*/ 171450 h 228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800" h="228600">
                <a:moveTo>
                  <a:pt x="0" y="57150"/>
                </a:moveTo>
                <a:lnTo>
                  <a:pt x="7144" y="57150"/>
                </a:lnTo>
                <a:lnTo>
                  <a:pt x="7144" y="171450"/>
                </a:lnTo>
                <a:lnTo>
                  <a:pt x="0" y="171450"/>
                </a:lnTo>
                <a:close/>
                <a:moveTo>
                  <a:pt x="14288" y="57150"/>
                </a:moveTo>
                <a:lnTo>
                  <a:pt x="28575" y="57150"/>
                </a:lnTo>
                <a:lnTo>
                  <a:pt x="28575" y="171450"/>
                </a:lnTo>
                <a:lnTo>
                  <a:pt x="14288" y="171450"/>
                </a:lnTo>
                <a:close/>
                <a:moveTo>
                  <a:pt x="35719" y="57150"/>
                </a:moveTo>
                <a:lnTo>
                  <a:pt x="190500" y="57150"/>
                </a:lnTo>
                <a:lnTo>
                  <a:pt x="190500" y="0"/>
                </a:lnTo>
                <a:lnTo>
                  <a:pt x="304800" y="114300"/>
                </a:lnTo>
                <a:lnTo>
                  <a:pt x="190500" y="228600"/>
                </a:lnTo>
                <a:lnTo>
                  <a:pt x="190500" y="171450"/>
                </a:lnTo>
                <a:lnTo>
                  <a:pt x="35719" y="171450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553200" y="2478088"/>
            <a:ext cx="814388" cy="1033462"/>
          </a:xfrm>
          <a:custGeom>
            <a:avLst/>
            <a:gdLst>
              <a:gd name="connsiteX0" fmla="*/ 673261 w 673261"/>
              <a:gd name="connsiteY0" fmla="*/ 0 h 652041"/>
              <a:gd name="connsiteX1" fmla="*/ 349170 w 673261"/>
              <a:gd name="connsiteY1" fmla="*/ 590309 h 652041"/>
              <a:gd name="connsiteX2" fmla="*/ 36653 w 673261"/>
              <a:gd name="connsiteY2" fmla="*/ 370390 h 652041"/>
              <a:gd name="connsiteX3" fmla="*/ 129251 w 673261"/>
              <a:gd name="connsiteY3" fmla="*/ 150471 h 652041"/>
              <a:gd name="connsiteX4" fmla="*/ 163975 w 673261"/>
              <a:gd name="connsiteY4" fmla="*/ 115747 h 652041"/>
              <a:gd name="connsiteX0" fmla="*/ 673261 w 673261"/>
              <a:gd name="connsiteY0" fmla="*/ 80058 h 732099"/>
              <a:gd name="connsiteX1" fmla="*/ 349170 w 673261"/>
              <a:gd name="connsiteY1" fmla="*/ 670367 h 732099"/>
              <a:gd name="connsiteX2" fmla="*/ 36653 w 673261"/>
              <a:gd name="connsiteY2" fmla="*/ 450448 h 732099"/>
              <a:gd name="connsiteX3" fmla="*/ 129251 w 673261"/>
              <a:gd name="connsiteY3" fmla="*/ 230529 h 732099"/>
              <a:gd name="connsiteX4" fmla="*/ 304800 w 673261"/>
              <a:gd name="connsiteY4" fmla="*/ 3858 h 732099"/>
              <a:gd name="connsiteX0" fmla="*/ 762000 w 762000"/>
              <a:gd name="connsiteY0" fmla="*/ 80058 h 732099"/>
              <a:gd name="connsiteX1" fmla="*/ 349170 w 762000"/>
              <a:gd name="connsiteY1" fmla="*/ 670367 h 732099"/>
              <a:gd name="connsiteX2" fmla="*/ 36653 w 762000"/>
              <a:gd name="connsiteY2" fmla="*/ 450448 h 732099"/>
              <a:gd name="connsiteX3" fmla="*/ 129251 w 762000"/>
              <a:gd name="connsiteY3" fmla="*/ 230529 h 732099"/>
              <a:gd name="connsiteX4" fmla="*/ 304800 w 762000"/>
              <a:gd name="connsiteY4" fmla="*/ 3858 h 732099"/>
              <a:gd name="connsiteX0" fmla="*/ 914399 w 914399"/>
              <a:gd name="connsiteY0" fmla="*/ 0 h 829841"/>
              <a:gd name="connsiteX1" fmla="*/ 349170 w 914399"/>
              <a:gd name="connsiteY1" fmla="*/ 742709 h 829841"/>
              <a:gd name="connsiteX2" fmla="*/ 36653 w 914399"/>
              <a:gd name="connsiteY2" fmla="*/ 522790 h 829841"/>
              <a:gd name="connsiteX3" fmla="*/ 129251 w 914399"/>
              <a:gd name="connsiteY3" fmla="*/ 302871 h 829841"/>
              <a:gd name="connsiteX4" fmla="*/ 304800 w 914399"/>
              <a:gd name="connsiteY4" fmla="*/ 76200 h 829841"/>
              <a:gd name="connsiteX0" fmla="*/ 914399 w 914399"/>
              <a:gd name="connsiteY0" fmla="*/ 0 h 918741"/>
              <a:gd name="connsiteX1" fmla="*/ 349170 w 914399"/>
              <a:gd name="connsiteY1" fmla="*/ 818909 h 918741"/>
              <a:gd name="connsiteX2" fmla="*/ 36653 w 914399"/>
              <a:gd name="connsiteY2" fmla="*/ 598990 h 918741"/>
              <a:gd name="connsiteX3" fmla="*/ 129251 w 914399"/>
              <a:gd name="connsiteY3" fmla="*/ 379071 h 918741"/>
              <a:gd name="connsiteX4" fmla="*/ 304800 w 914399"/>
              <a:gd name="connsiteY4" fmla="*/ 152400 h 918741"/>
              <a:gd name="connsiteX0" fmla="*/ 914399 w 914399"/>
              <a:gd name="connsiteY0" fmla="*/ 0 h 918741"/>
              <a:gd name="connsiteX1" fmla="*/ 349170 w 914399"/>
              <a:gd name="connsiteY1" fmla="*/ 818909 h 918741"/>
              <a:gd name="connsiteX2" fmla="*/ 36653 w 914399"/>
              <a:gd name="connsiteY2" fmla="*/ 598990 h 918741"/>
              <a:gd name="connsiteX3" fmla="*/ 129251 w 914399"/>
              <a:gd name="connsiteY3" fmla="*/ 379071 h 918741"/>
              <a:gd name="connsiteX4" fmla="*/ 304800 w 914399"/>
              <a:gd name="connsiteY4" fmla="*/ 152400 h 918741"/>
              <a:gd name="connsiteX0" fmla="*/ 810548 w 810548"/>
              <a:gd name="connsiteY0" fmla="*/ 0 h 920509"/>
              <a:gd name="connsiteX1" fmla="*/ 245319 w 810548"/>
              <a:gd name="connsiteY1" fmla="*/ 818909 h 920509"/>
              <a:gd name="connsiteX2" fmla="*/ 48549 w 810548"/>
              <a:gd name="connsiteY2" fmla="*/ 609600 h 920509"/>
              <a:gd name="connsiteX3" fmla="*/ 25400 w 810548"/>
              <a:gd name="connsiteY3" fmla="*/ 379071 h 920509"/>
              <a:gd name="connsiteX4" fmla="*/ 200949 w 810548"/>
              <a:gd name="connsiteY4" fmla="*/ 152400 h 920509"/>
              <a:gd name="connsiteX0" fmla="*/ 782094 w 782094"/>
              <a:gd name="connsiteY0" fmla="*/ 0 h 920509"/>
              <a:gd name="connsiteX1" fmla="*/ 216865 w 782094"/>
              <a:gd name="connsiteY1" fmla="*/ 818909 h 920509"/>
              <a:gd name="connsiteX2" fmla="*/ 20095 w 782094"/>
              <a:gd name="connsiteY2" fmla="*/ 609600 h 920509"/>
              <a:gd name="connsiteX3" fmla="*/ 96294 w 782094"/>
              <a:gd name="connsiteY3" fmla="*/ 381000 h 920509"/>
              <a:gd name="connsiteX4" fmla="*/ 172495 w 782094"/>
              <a:gd name="connsiteY4" fmla="*/ 152400 h 920509"/>
              <a:gd name="connsiteX0" fmla="*/ 782094 w 782094"/>
              <a:gd name="connsiteY0" fmla="*/ 0 h 920509"/>
              <a:gd name="connsiteX1" fmla="*/ 216865 w 782094"/>
              <a:gd name="connsiteY1" fmla="*/ 818909 h 920509"/>
              <a:gd name="connsiteX2" fmla="*/ 20095 w 782094"/>
              <a:gd name="connsiteY2" fmla="*/ 609600 h 920509"/>
              <a:gd name="connsiteX3" fmla="*/ 96294 w 782094"/>
              <a:gd name="connsiteY3" fmla="*/ 381000 h 920509"/>
              <a:gd name="connsiteX4" fmla="*/ 248694 w 782094"/>
              <a:gd name="connsiteY4" fmla="*/ 152400 h 920509"/>
              <a:gd name="connsiteX0" fmla="*/ 782094 w 782094"/>
              <a:gd name="connsiteY0" fmla="*/ 136485 h 1056994"/>
              <a:gd name="connsiteX1" fmla="*/ 685800 w 782094"/>
              <a:gd name="connsiteY1" fmla="*/ 136485 h 1056994"/>
              <a:gd name="connsiteX2" fmla="*/ 216865 w 782094"/>
              <a:gd name="connsiteY2" fmla="*/ 955394 h 1056994"/>
              <a:gd name="connsiteX3" fmla="*/ 20095 w 782094"/>
              <a:gd name="connsiteY3" fmla="*/ 746085 h 1056994"/>
              <a:gd name="connsiteX4" fmla="*/ 96294 w 782094"/>
              <a:gd name="connsiteY4" fmla="*/ 517485 h 1056994"/>
              <a:gd name="connsiteX5" fmla="*/ 248694 w 782094"/>
              <a:gd name="connsiteY5" fmla="*/ 288885 h 1056994"/>
              <a:gd name="connsiteX0" fmla="*/ 782094 w 814729"/>
              <a:gd name="connsiteY0" fmla="*/ 113336 h 1033845"/>
              <a:gd name="connsiteX1" fmla="*/ 685800 w 814729"/>
              <a:gd name="connsiteY1" fmla="*/ 113336 h 1033845"/>
              <a:gd name="connsiteX2" fmla="*/ 216865 w 814729"/>
              <a:gd name="connsiteY2" fmla="*/ 932245 h 1033845"/>
              <a:gd name="connsiteX3" fmla="*/ 20095 w 814729"/>
              <a:gd name="connsiteY3" fmla="*/ 722936 h 1033845"/>
              <a:gd name="connsiteX4" fmla="*/ 96294 w 814729"/>
              <a:gd name="connsiteY4" fmla="*/ 494336 h 1033845"/>
              <a:gd name="connsiteX5" fmla="*/ 248694 w 814729"/>
              <a:gd name="connsiteY5" fmla="*/ 265736 h 103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729" h="1033845">
                <a:moveTo>
                  <a:pt x="782094" y="113336"/>
                </a:moveTo>
                <a:cubicBezTo>
                  <a:pt x="778745" y="118802"/>
                  <a:pt x="814729" y="0"/>
                  <a:pt x="685800" y="113336"/>
                </a:cubicBezTo>
                <a:cubicBezTo>
                  <a:pt x="591595" y="249821"/>
                  <a:pt x="327816" y="830645"/>
                  <a:pt x="216865" y="932245"/>
                </a:cubicBezTo>
                <a:cubicBezTo>
                  <a:pt x="105914" y="1033845"/>
                  <a:pt x="40190" y="795921"/>
                  <a:pt x="20095" y="722936"/>
                </a:cubicBezTo>
                <a:cubicBezTo>
                  <a:pt x="0" y="649951"/>
                  <a:pt x="58194" y="570536"/>
                  <a:pt x="96294" y="494336"/>
                </a:cubicBezTo>
                <a:cubicBezTo>
                  <a:pt x="134394" y="418136"/>
                  <a:pt x="241942" y="261878"/>
                  <a:pt x="248694" y="265736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Striped Right Arrow 23"/>
          <p:cNvSpPr>
            <a:spLocks noChangeArrowheads="1"/>
          </p:cNvSpPr>
          <p:nvPr/>
        </p:nvSpPr>
        <p:spPr bwMode="auto">
          <a:xfrm rot="-10172011">
            <a:off x="5961063" y="3016250"/>
            <a:ext cx="512762" cy="234950"/>
          </a:xfrm>
          <a:custGeom>
            <a:avLst/>
            <a:gdLst>
              <a:gd name="T0" fmla="*/ 395287 w 512762"/>
              <a:gd name="T1" fmla="*/ 0 h 234950"/>
              <a:gd name="T2" fmla="*/ 0 w 512762"/>
              <a:gd name="T3" fmla="*/ 117475 h 234950"/>
              <a:gd name="T4" fmla="*/ 395287 w 512762"/>
              <a:gd name="T5" fmla="*/ 234950 h 234950"/>
              <a:gd name="T6" fmla="*/ 512762 w 512762"/>
              <a:gd name="T7" fmla="*/ 117475 h 23495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6711 w 512762"/>
              <a:gd name="T13" fmla="*/ 58738 h 234950"/>
              <a:gd name="T14" fmla="*/ 454025 w 512762"/>
              <a:gd name="T15" fmla="*/ 176213 h 2349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2762" h="234950">
                <a:moveTo>
                  <a:pt x="0" y="58738"/>
                </a:moveTo>
                <a:lnTo>
                  <a:pt x="7342" y="58738"/>
                </a:lnTo>
                <a:lnTo>
                  <a:pt x="7342" y="176213"/>
                </a:lnTo>
                <a:lnTo>
                  <a:pt x="0" y="176213"/>
                </a:lnTo>
                <a:close/>
                <a:moveTo>
                  <a:pt x="14684" y="58738"/>
                </a:moveTo>
                <a:lnTo>
                  <a:pt x="29369" y="58738"/>
                </a:lnTo>
                <a:lnTo>
                  <a:pt x="29369" y="176213"/>
                </a:lnTo>
                <a:lnTo>
                  <a:pt x="14684" y="176213"/>
                </a:lnTo>
                <a:close/>
                <a:moveTo>
                  <a:pt x="36711" y="58738"/>
                </a:moveTo>
                <a:lnTo>
                  <a:pt x="395287" y="58738"/>
                </a:lnTo>
                <a:lnTo>
                  <a:pt x="395287" y="0"/>
                </a:lnTo>
                <a:lnTo>
                  <a:pt x="512762" y="117475"/>
                </a:lnTo>
                <a:lnTo>
                  <a:pt x="395287" y="234950"/>
                </a:lnTo>
                <a:lnTo>
                  <a:pt x="395287" y="176213"/>
                </a:lnTo>
                <a:lnTo>
                  <a:pt x="36711" y="176213"/>
                </a:lnTo>
                <a:close/>
              </a:path>
            </a:pathLst>
          </a:cu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7050" name="TextBox 24"/>
          <p:cNvSpPr txBox="1">
            <a:spLocks noChangeArrowheads="1"/>
          </p:cNvSpPr>
          <p:nvPr/>
        </p:nvSpPr>
        <p:spPr bwMode="auto">
          <a:xfrm>
            <a:off x="5710238" y="3282950"/>
            <a:ext cx="835025" cy="5175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FF00"/>
                </a:solidFill>
              </a:rPr>
              <a:t>Слив воды</a:t>
            </a:r>
            <a:endParaRPr lang="en-US" sz="1400" b="1">
              <a:solidFill>
                <a:srgbClr val="FFFF00"/>
              </a:solidFill>
            </a:endParaRPr>
          </a:p>
        </p:txBody>
      </p:sp>
      <p:pic>
        <p:nvPicPr>
          <p:cNvPr id="87051" name="Picture 4" descr="drain-in-cowl.jpg"/>
          <p:cNvPicPr>
            <a:picLocks noChangeAspect="1"/>
          </p:cNvPicPr>
          <p:nvPr/>
        </p:nvPicPr>
        <p:blipFill>
          <a:blip r:embed="rId3"/>
          <a:srcRect t="6667"/>
          <a:stretch>
            <a:fillRect/>
          </a:stretch>
        </p:blipFill>
        <p:spPr bwMode="auto">
          <a:xfrm>
            <a:off x="609600" y="3352800"/>
            <a:ext cx="22717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2" name="TextBox 6"/>
          <p:cNvSpPr txBox="1">
            <a:spLocks noChangeArrowheads="1"/>
          </p:cNvSpPr>
          <p:nvPr/>
        </p:nvSpPr>
        <p:spPr bwMode="auto">
          <a:xfrm>
            <a:off x="685800" y="4038600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Задний воздухозаборник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20549822">
            <a:off x="1031875" y="3783013"/>
            <a:ext cx="685800" cy="5334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896405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7054" name="TextBox 9"/>
          <p:cNvSpPr txBox="1">
            <a:spLocks noChangeArrowheads="1"/>
          </p:cNvSpPr>
          <p:nvPr/>
        </p:nvSpPr>
        <p:spPr bwMode="auto">
          <a:xfrm>
            <a:off x="1295400" y="5257800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</a:rPr>
              <a:t>Сливное отверстие</a:t>
            </a: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62200" y="5638800"/>
            <a:ext cx="4572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56" name="Rectangle 25"/>
          <p:cNvSpPr>
            <a:spLocks noChangeArrowheads="1"/>
          </p:cNvSpPr>
          <p:nvPr/>
        </p:nvSpPr>
        <p:spPr bwMode="auto">
          <a:xfrm>
            <a:off x="457200" y="1689100"/>
            <a:ext cx="5562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Система разделения воды и воздуха заднего воздухозаборника. Предусмотрен слив воды через дренажные отверстия.</a:t>
            </a:r>
            <a:r>
              <a:rPr lang="en-US" sz="1600"/>
              <a:t> </a:t>
            </a:r>
          </a:p>
        </p:txBody>
      </p:sp>
      <p:sp>
        <p:nvSpPr>
          <p:cNvPr id="26642" name="Rectangle 26"/>
          <p:cNvSpPr>
            <a:spLocks noChangeArrowheads="1"/>
          </p:cNvSpPr>
          <p:nvPr/>
        </p:nvSpPr>
        <p:spPr bwMode="auto">
          <a:xfrm>
            <a:off x="457200" y="2514600"/>
            <a:ext cx="5410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Это практически полностью исключает попадание забортной воды в подкапотное пространство и ее контакт с двигателем</a:t>
            </a:r>
            <a:r>
              <a:rPr lang="en-US" sz="1600"/>
              <a:t>. 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895600" y="4114800"/>
            <a:ext cx="45720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Внешняя поверхность капота подвергается многоступенчатому процессу уританового покрытия, содержащего пластификаторы,</a:t>
            </a:r>
            <a:r>
              <a:rPr lang="en-US" sz="1600"/>
              <a:t> </a:t>
            </a:r>
            <a:r>
              <a:rPr lang="ru-RU" sz="1600"/>
              <a:t>что увеличивает долговечность и устойчивость к выгоранию.</a:t>
            </a:r>
            <a:endParaRPr lang="en-US" sz="1600"/>
          </a:p>
          <a:p>
            <a:endParaRPr lang="en-US" sz="1600"/>
          </a:p>
          <a:p>
            <a:r>
              <a:rPr lang="ru-RU" sz="1600"/>
              <a:t>Последним слоем наносится черное фирменное лакокрасочное покрытие </a:t>
            </a:r>
            <a:r>
              <a:rPr lang="en-US" sz="1600"/>
              <a:t>Mercury</a:t>
            </a:r>
            <a:r>
              <a:rPr lang="ru-RU" sz="1600"/>
              <a:t> </a:t>
            </a:r>
            <a:r>
              <a:rPr lang="en-US" sz="1600"/>
              <a:t>Phantom Black.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2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1"/>
          <p:cNvSpPr txBox="1">
            <a:spLocks noChangeArrowheads="1"/>
          </p:cNvSpPr>
          <p:nvPr/>
        </p:nvSpPr>
        <p:spPr bwMode="auto">
          <a:xfrm>
            <a:off x="228600" y="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Первоклассная коррозионная защита от </a:t>
            </a:r>
            <a:r>
              <a:rPr lang="en-US" sz="3200"/>
              <a:t>Mercury!</a:t>
            </a:r>
          </a:p>
        </p:txBody>
      </p:sp>
      <p:pic>
        <p:nvPicPr>
          <p:cNvPr id="88066" name="Picture 2" descr="waterproof.jpg"/>
          <p:cNvPicPr>
            <a:picLocks noChangeAspect="1"/>
          </p:cNvPicPr>
          <p:nvPr/>
        </p:nvPicPr>
        <p:blipFill>
          <a:blip r:embed="rId2"/>
          <a:srcRect l="60789" t="19804" r="5833" b="47484"/>
          <a:stretch>
            <a:fillRect/>
          </a:stretch>
        </p:blipFill>
        <p:spPr bwMode="auto">
          <a:xfrm>
            <a:off x="762000" y="1323975"/>
            <a:ext cx="2895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Box 7"/>
          <p:cNvSpPr txBox="1">
            <a:spLocks noChangeArrowheads="1"/>
          </p:cNvSpPr>
          <p:nvPr/>
        </p:nvSpPr>
        <p:spPr bwMode="auto">
          <a:xfrm>
            <a:off x="533400" y="3284538"/>
            <a:ext cx="3886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Герметичные электрические соединения</a:t>
            </a:r>
            <a:endParaRPr lang="en-US" sz="1600" b="1"/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Водонепроницаемые контакты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>
                <a:solidFill>
                  <a:srgbClr val="FF0000"/>
                </a:solidFill>
              </a:rPr>
              <a:t> Устойчивые к аргессивным средам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Выдерживают температуру до</a:t>
            </a:r>
            <a:r>
              <a:rPr lang="en-US" sz="1600">
                <a:solidFill>
                  <a:srgbClr val="FF0000"/>
                </a:solidFill>
              </a:rPr>
              <a:t> 80</a:t>
            </a:r>
            <a:r>
              <a:rPr lang="en-US" sz="1600">
                <a:solidFill>
                  <a:srgbClr val="FF0000"/>
                </a:solidFill>
                <a:latin typeface="Calibri" pitchFamily="34" charset="0"/>
              </a:rPr>
              <a:t>° </a:t>
            </a:r>
            <a:r>
              <a:rPr lang="ru-RU" sz="1600">
                <a:solidFill>
                  <a:srgbClr val="FF0000"/>
                </a:solidFill>
                <a:latin typeface="Calibri" pitchFamily="34" charset="0"/>
              </a:rPr>
              <a:t>С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2773" name="Picture 4" descr="bonding.jpg"/>
          <p:cNvPicPr>
            <a:picLocks noChangeAspect="1"/>
          </p:cNvPicPr>
          <p:nvPr/>
        </p:nvPicPr>
        <p:blipFill>
          <a:blip r:embed="rId3"/>
          <a:srcRect b="9412"/>
          <a:stretch>
            <a:fillRect/>
          </a:stretch>
        </p:blipFill>
        <p:spPr bwMode="auto">
          <a:xfrm>
            <a:off x="5100638" y="1295400"/>
            <a:ext cx="31242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5029200" y="3200400"/>
            <a:ext cx="3962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Заземляющие перемычки</a:t>
            </a:r>
            <a:endParaRPr lang="en-US" sz="16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Нержавеющая сталь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Надежное соединение и заземление всех изолированных компонентов</a:t>
            </a:r>
            <a:r>
              <a:rPr lang="en-US" sz="1600">
                <a:solidFill>
                  <a:srgbClr val="FF0000"/>
                </a:solidFill>
              </a:rPr>
              <a:t>.  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3400" y="4572000"/>
            <a:ext cx="6556375" cy="1819275"/>
            <a:chOff x="533400" y="4572000"/>
            <a:chExt cx="6556375" cy="1819275"/>
          </a:xfrm>
        </p:grpSpPr>
        <p:pic>
          <p:nvPicPr>
            <p:cNvPr id="88071" name="Picture 6" descr="flush.jpg"/>
            <p:cNvPicPr>
              <a:picLocks noChangeAspect="1"/>
            </p:cNvPicPr>
            <p:nvPr/>
          </p:nvPicPr>
          <p:blipFill>
            <a:blip r:embed="rId4"/>
            <a:srcRect l="8324"/>
            <a:stretch>
              <a:fillRect/>
            </a:stretch>
          </p:blipFill>
          <p:spPr bwMode="auto">
            <a:xfrm>
              <a:off x="4572000" y="4572000"/>
              <a:ext cx="2517775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72" name="Rectangle 7"/>
            <p:cNvSpPr>
              <a:spLocks noChangeArrowheads="1"/>
            </p:cNvSpPr>
            <p:nvPr/>
          </p:nvSpPr>
          <p:spPr bwMode="auto">
            <a:xfrm>
              <a:off x="533400" y="4648200"/>
              <a:ext cx="381000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/>
                <a:t>Промывка системы охлаждения</a:t>
              </a:r>
            </a:p>
            <a:p>
              <a:pPr>
                <a:buFont typeface="Wingdings" pitchFamily="2" charset="2"/>
                <a:buChar char="ü"/>
              </a:pPr>
              <a:r>
                <a:rPr lang="ru-RU" sz="1600">
                  <a:solidFill>
                    <a:srgbClr val="FF0000"/>
                  </a:solidFill>
                </a:rPr>
                <a:t>Система может быть промыта в</a:t>
              </a:r>
            </a:p>
            <a:p>
              <a:pPr>
                <a:buFont typeface="Wingdings" pitchFamily="2" charset="2"/>
                <a:buNone/>
              </a:pPr>
              <a:r>
                <a:rPr lang="ru-RU" sz="1600">
                  <a:solidFill>
                    <a:srgbClr val="FF0000"/>
                  </a:solidFill>
                </a:rPr>
                <a:t>любом положении мотора, как на работающем, так и при заглушенном двигателе</a:t>
              </a:r>
              <a:endParaRPr lang="en-US" sz="16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1"/>
          <p:cNvSpPr txBox="1">
            <a:spLocks noChangeArrowheads="1"/>
          </p:cNvSpPr>
          <p:nvPr/>
        </p:nvSpPr>
        <p:spPr bwMode="auto">
          <a:xfrm>
            <a:off x="609600" y="30480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 </a:t>
            </a:r>
            <a:r>
              <a:rPr lang="ru-RU" sz="3200"/>
              <a:t>Технология покраски </a:t>
            </a:r>
            <a:r>
              <a:rPr lang="en-US" sz="3200"/>
              <a:t>MercFusion</a:t>
            </a:r>
          </a:p>
        </p:txBody>
      </p:sp>
      <p:sp>
        <p:nvSpPr>
          <p:cNvPr id="89090" name="Rectangle 5"/>
          <p:cNvSpPr>
            <a:spLocks noChangeArrowheads="1"/>
          </p:cNvSpPr>
          <p:nvPr/>
        </p:nvSpPr>
        <p:spPr bwMode="auto">
          <a:xfrm>
            <a:off x="485775" y="1177925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Хромирование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2001838"/>
            <a:ext cx="57912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 </a:t>
            </a:r>
            <a:endParaRPr lang="en-US" sz="1000"/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Основные алюминиевые детали зачищаются и дважды промываются в щелочном растворе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r>
              <a:rPr lang="en-US" sz="1000">
                <a:solidFill>
                  <a:srgbClr val="FF0000"/>
                </a:solidFill>
              </a:rPr>
              <a:t>  </a:t>
            </a: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Затем эти детали погружаются в восстановитель, чтобы предотвратить окисление поверхности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endParaRPr lang="en-US" sz="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Детали промываются вновь, после чего погружаются в специальную емкость, где происходит хромирование металла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r>
              <a:rPr lang="en-US" sz="800">
                <a:solidFill>
                  <a:srgbClr val="FF0000"/>
                </a:solidFill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После этого детали снова промываются и затем подвергаются деионизации</a:t>
            </a:r>
            <a:r>
              <a:rPr lang="en-US" sz="1600">
                <a:solidFill>
                  <a:srgbClr val="FF0000"/>
                </a:solidFill>
              </a:rPr>
              <a:t>. </a:t>
            </a:r>
          </a:p>
          <a:p>
            <a:r>
              <a:rPr lang="en-US" sz="80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Процесс хромирования завершен, и отливка перемещается через осушитель и охладитель на следующую стадию - грунтовка электроосаждением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9092" name="Rectangle 7"/>
          <p:cNvSpPr>
            <a:spLocks noChangeArrowheads="1"/>
          </p:cNvSpPr>
          <p:nvPr/>
        </p:nvSpPr>
        <p:spPr bwMode="auto">
          <a:xfrm>
            <a:off x="6019800" y="1524000"/>
            <a:ext cx="31242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0000"/>
                </a:solidFill>
              </a:rPr>
              <a:t>Основные детали</a:t>
            </a:r>
            <a:r>
              <a:rPr lang="en-US" sz="1400" b="1">
                <a:solidFill>
                  <a:srgbClr val="000000"/>
                </a:solidFill>
              </a:rPr>
              <a:t>: </a:t>
            </a:r>
          </a:p>
          <a:p>
            <a:r>
              <a:rPr lang="ru-RU" sz="1600">
                <a:solidFill>
                  <a:srgbClr val="000000"/>
                </a:solidFill>
              </a:rPr>
              <a:t>Блок цилиндров</a:t>
            </a:r>
            <a:r>
              <a:rPr lang="en-US" sz="1600">
                <a:solidFill>
                  <a:srgbClr val="000000"/>
                </a:solidFill>
              </a:rPr>
              <a:t>, </a:t>
            </a:r>
            <a:r>
              <a:rPr lang="ru-RU" sz="1600">
                <a:solidFill>
                  <a:srgbClr val="000000"/>
                </a:solidFill>
              </a:rPr>
              <a:t>корпус приводного вала и корпус редуктора</a:t>
            </a:r>
            <a:r>
              <a:rPr lang="en-US" sz="1600">
                <a:solidFill>
                  <a:srgbClr val="000000"/>
                </a:solidFill>
              </a:rPr>
              <a:t>. </a:t>
            </a:r>
            <a:endParaRPr lang="en-US" sz="2400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323975" y="2895600"/>
            <a:ext cx="6981825" cy="3806825"/>
            <a:chOff x="1324513" y="2895600"/>
            <a:chExt cx="6981287" cy="3806708"/>
          </a:xfrm>
        </p:grpSpPr>
        <p:pic>
          <p:nvPicPr>
            <p:cNvPr id="89095" name="Picture 10" descr="3 Year Corrosion Warrant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81800" y="2895600"/>
              <a:ext cx="1524000" cy="112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096" name="Rectangle 15"/>
            <p:cNvSpPr>
              <a:spLocks noChangeArrowheads="1"/>
            </p:cNvSpPr>
            <p:nvPr/>
          </p:nvSpPr>
          <p:spPr bwMode="auto">
            <a:xfrm rot="-329659">
              <a:off x="1324513" y="5786348"/>
              <a:ext cx="6324113" cy="91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00099"/>
                  </a:solidFill>
                </a:rPr>
                <a:t>Качественная очистка и покраска обеспечивает долгосрочную коррозионную стойкость алюминиевых отливок</a:t>
              </a:r>
              <a:r>
                <a:rPr lang="en-US" b="1">
                  <a:solidFill>
                    <a:srgbClr val="000099"/>
                  </a:solidFill>
                </a:rPr>
                <a:t>. </a:t>
              </a:r>
            </a:p>
          </p:txBody>
        </p:sp>
      </p:grpSp>
      <p:sp>
        <p:nvSpPr>
          <p:cNvPr id="89094" name="Rectangle 16"/>
          <p:cNvSpPr>
            <a:spLocks noChangeArrowheads="1"/>
          </p:cNvSpPr>
          <p:nvPr/>
        </p:nvSpPr>
        <p:spPr bwMode="auto">
          <a:xfrm>
            <a:off x="485775" y="1468438"/>
            <a:ext cx="5181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00"/>
                </a:solidFill>
              </a:rPr>
              <a:t>Обеспечивает высочайшую коррозионную стойкость в морской среде и создает превосходную основу для процесса покраски</a:t>
            </a:r>
            <a:r>
              <a:rPr lang="en-US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4"/>
          <p:cNvSpPr>
            <a:spLocks noChangeArrowheads="1"/>
          </p:cNvSpPr>
          <p:nvPr/>
        </p:nvSpPr>
        <p:spPr bwMode="auto">
          <a:xfrm>
            <a:off x="685800" y="12954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i="1">
                <a:solidFill>
                  <a:srgbClr val="FF0000"/>
                </a:solidFill>
              </a:rPr>
              <a:t>EDP</a:t>
            </a:r>
            <a:r>
              <a:rPr lang="en-US">
                <a:solidFill>
                  <a:srgbClr val="FF0000"/>
                </a:solidFill>
              </a:rPr>
              <a:t>  (</a:t>
            </a:r>
            <a:r>
              <a:rPr lang="ru-RU">
                <a:solidFill>
                  <a:srgbClr val="FF0000"/>
                </a:solidFill>
              </a:rPr>
              <a:t>Грунтовка электроосаждением)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0114" name="TextBox 8"/>
          <p:cNvSpPr txBox="1">
            <a:spLocks noChangeArrowheads="1"/>
          </p:cNvSpPr>
          <p:nvPr/>
        </p:nvSpPr>
        <p:spPr bwMode="auto">
          <a:xfrm>
            <a:off x="685800" y="304800"/>
            <a:ext cx="662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Технология покраски </a:t>
            </a:r>
            <a:r>
              <a:rPr lang="en-US" sz="3200"/>
              <a:t>MercFusion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5800" y="3200400"/>
            <a:ext cx="5562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Процесс </a:t>
            </a:r>
            <a:r>
              <a:rPr lang="en-US" sz="1600">
                <a:solidFill>
                  <a:srgbClr val="FF0000"/>
                </a:solidFill>
              </a:rPr>
              <a:t>EDP </a:t>
            </a:r>
            <a:r>
              <a:rPr lang="ru-RU" sz="1600">
                <a:solidFill>
                  <a:srgbClr val="FF0000"/>
                </a:solidFill>
              </a:rPr>
              <a:t>состоит из пяти этапов, каждый из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которых начинается с промывки детали в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деионизаторе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r>
              <a:rPr lang="en-US" sz="500">
                <a:solidFill>
                  <a:srgbClr val="FF0000"/>
                </a:solidFill>
              </a:rPr>
              <a:t> 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Затем производится процесс грунтовки детали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500">
                <a:solidFill>
                  <a:srgbClr val="FF0000"/>
                </a:solidFill>
              </a:rPr>
              <a:t> 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По завершении процесса деталь тщательно 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промывают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US" sz="50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Деталь перемещается в термопечь, где краска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высыхает перед охлаждением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0116" name="Rectangle 11"/>
          <p:cNvSpPr>
            <a:spLocks noChangeArrowheads="1"/>
          </p:cNvSpPr>
          <p:nvPr/>
        </p:nvSpPr>
        <p:spPr bwMode="auto">
          <a:xfrm>
            <a:off x="5715000" y="1295400"/>
            <a:ext cx="3429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b="1">
                <a:solidFill>
                  <a:srgbClr val="000000"/>
                </a:solidFill>
              </a:rPr>
              <a:t>Основные детали</a:t>
            </a:r>
            <a:r>
              <a:rPr lang="en-US" sz="1400" b="1">
                <a:solidFill>
                  <a:srgbClr val="000000"/>
                </a:solidFill>
              </a:rPr>
              <a:t>: </a:t>
            </a:r>
          </a:p>
          <a:p>
            <a:pPr>
              <a:buClr>
                <a:srgbClr val="FF0000"/>
              </a:buClr>
            </a:pPr>
            <a:r>
              <a:rPr lang="ru-RU" sz="1600"/>
              <a:t>Блок цилиндров</a:t>
            </a:r>
            <a:r>
              <a:rPr lang="en-US" sz="1600"/>
              <a:t>, </a:t>
            </a:r>
            <a:r>
              <a:rPr lang="ru-RU" sz="1600"/>
              <a:t>корпус приводного вала</a:t>
            </a:r>
            <a:r>
              <a:rPr lang="en-US" sz="1600"/>
              <a:t>, </a:t>
            </a:r>
            <a:r>
              <a:rPr lang="ru-RU" sz="1600"/>
              <a:t>фиксирующие кронштейны</a:t>
            </a:r>
            <a:r>
              <a:rPr lang="en-US" sz="1600"/>
              <a:t>, </a:t>
            </a:r>
            <a:r>
              <a:rPr lang="ru-RU" sz="1600"/>
              <a:t>поворотные кронштейны и корпус редуктора</a:t>
            </a:r>
            <a:r>
              <a:rPr lang="en-US" sz="1600"/>
              <a:t>.</a:t>
            </a:r>
          </a:p>
        </p:txBody>
      </p:sp>
      <p:sp>
        <p:nvSpPr>
          <p:cNvPr id="90117" name="Rectangle 12"/>
          <p:cNvSpPr>
            <a:spLocks noChangeArrowheads="1"/>
          </p:cNvSpPr>
          <p:nvPr/>
        </p:nvSpPr>
        <p:spPr bwMode="auto">
          <a:xfrm>
            <a:off x="609600" y="1704975"/>
            <a:ext cx="5029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Особый процесс, основанный на свойстве притяжения заряженных частиц</a:t>
            </a:r>
            <a:r>
              <a:rPr lang="en-US"/>
              <a:t>. </a:t>
            </a:r>
            <a:r>
              <a:rPr lang="ru-RU"/>
              <a:t>Частицы краски имеют противоположный металлу заряд</a:t>
            </a:r>
            <a:r>
              <a:rPr lang="en-US"/>
              <a:t>.</a:t>
            </a:r>
            <a:r>
              <a:rPr lang="ru-RU"/>
              <a:t> </a:t>
            </a:r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2819400"/>
            <a:ext cx="7310438" cy="3773488"/>
            <a:chOff x="995621" y="2895600"/>
            <a:chExt cx="7310179" cy="3773920"/>
          </a:xfrm>
        </p:grpSpPr>
        <p:pic>
          <p:nvPicPr>
            <p:cNvPr id="90119" name="Picture 10" descr="3 Year Corrosion Warrant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81800" y="2895600"/>
              <a:ext cx="1524000" cy="112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0" name="Rectangle 13"/>
            <p:cNvSpPr>
              <a:spLocks noChangeArrowheads="1"/>
            </p:cNvSpPr>
            <p:nvPr/>
          </p:nvSpPr>
          <p:spPr bwMode="auto">
            <a:xfrm rot="-266044">
              <a:off x="995621" y="5753428"/>
              <a:ext cx="6114834" cy="916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00099"/>
                  </a:solidFill>
                </a:rPr>
                <a:t> </a:t>
              </a:r>
              <a:r>
                <a:rPr lang="ru-RU" b="1">
                  <a:solidFill>
                    <a:srgbClr val="000099"/>
                  </a:solidFill>
                </a:rPr>
                <a:t>Окрашиваются все незащищенные внутренние поверхности деталей, включая каналы рубашки охлаждения и т.д</a:t>
              </a:r>
              <a:r>
                <a:rPr lang="en-US" b="1">
                  <a:solidFill>
                    <a:srgbClr val="000099"/>
                  </a:solidFill>
                </a:rPr>
                <a:t>. 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6"/>
          <p:cNvSpPr>
            <a:spLocks noChangeArrowheads="1"/>
          </p:cNvSpPr>
          <p:nvPr/>
        </p:nvSpPr>
        <p:spPr bwMode="auto">
          <a:xfrm>
            <a:off x="457200" y="1219200"/>
            <a:ext cx="510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ru-RU" b="1" i="1">
                <a:solidFill>
                  <a:srgbClr val="FF0000"/>
                </a:solidFill>
              </a:rPr>
              <a:t>Нанесение совершенно новой порошковой краски </a:t>
            </a:r>
            <a:r>
              <a:rPr lang="en-US" b="1" i="1">
                <a:solidFill>
                  <a:srgbClr val="FF0000"/>
                </a:solidFill>
              </a:rPr>
              <a:t>Mercury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1138" name="TextBox 8"/>
          <p:cNvSpPr txBox="1">
            <a:spLocks noChangeArrowheads="1"/>
          </p:cNvSpPr>
          <p:nvPr/>
        </p:nvSpPr>
        <p:spPr bwMode="auto">
          <a:xfrm>
            <a:off x="457200" y="304800"/>
            <a:ext cx="678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Технология покраски </a:t>
            </a:r>
            <a:r>
              <a:rPr lang="en-US" sz="3200"/>
              <a:t>MercFusion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1828800"/>
            <a:ext cx="52578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Краска распыляется и затем высыхает в печи,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образуя более толстый защитный слой</a:t>
            </a:r>
            <a:endParaRPr lang="en-US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5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Он содежит пластификаторы, что гарантирует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долгосрочное покрытие, даже если на деталь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оказывается физическое воздействие</a:t>
            </a:r>
            <a:r>
              <a:rPr lang="en-US" sz="1600">
                <a:solidFill>
                  <a:srgbClr val="FF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US" sz="5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Эта формула также позволяет в значительной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мере уменьшить выгорание краски, что позволяет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двигателю долгое время сохранять отличный 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внешний вид</a:t>
            </a:r>
            <a:r>
              <a:rPr lang="en-US" sz="1600">
                <a:solidFill>
                  <a:srgbClr val="FF0000"/>
                </a:solidFill>
              </a:rPr>
              <a:t>. </a:t>
            </a:r>
          </a:p>
          <a:p>
            <a:pPr>
              <a:buFont typeface="Wingdings" pitchFamily="2" charset="2"/>
              <a:buNone/>
            </a:pPr>
            <a:endParaRPr lang="en-US" sz="5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Процесс окраски является экологически чистым</a:t>
            </a:r>
            <a:r>
              <a:rPr lang="en-US" sz="1600">
                <a:solidFill>
                  <a:srgbClr val="FF0000"/>
                </a:solidFill>
              </a:rPr>
              <a:t>.</a:t>
            </a:r>
            <a:endParaRPr lang="ru-RU" sz="160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Загрязнение воздуха во время окраски</a:t>
            </a:r>
          </a:p>
          <a:p>
            <a:pPr>
              <a:buFont typeface="Wingdings" pitchFamily="2" charset="2"/>
              <a:buNone/>
            </a:pPr>
            <a:r>
              <a:rPr lang="ru-RU" sz="1600">
                <a:solidFill>
                  <a:srgbClr val="FF0000"/>
                </a:solidFill>
              </a:rPr>
              <a:t>    практически равно нулю.</a:t>
            </a:r>
            <a:endParaRPr lang="en-US" sz="160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76400" y="3276600"/>
            <a:ext cx="6764338" cy="3124200"/>
            <a:chOff x="1541264" y="2895600"/>
            <a:chExt cx="6764536" cy="3122895"/>
          </a:xfrm>
        </p:grpSpPr>
        <p:pic>
          <p:nvPicPr>
            <p:cNvPr id="91142" name="Picture 10" descr="3 Year Corrosion Warrant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81800" y="2895600"/>
              <a:ext cx="1524000" cy="112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3" name="Rectangle 14"/>
            <p:cNvSpPr>
              <a:spLocks noChangeArrowheads="1"/>
            </p:cNvSpPr>
            <p:nvPr/>
          </p:nvSpPr>
          <p:spPr bwMode="auto">
            <a:xfrm rot="-266044">
              <a:off x="1541264" y="5377413"/>
              <a:ext cx="5092849" cy="64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00099"/>
                  </a:solidFill>
                </a:rPr>
                <a:t>Порошковая краска – долговечное, прочное, коррозионностойкое покрытие </a:t>
              </a:r>
              <a:endParaRPr lang="en-US" b="1">
                <a:solidFill>
                  <a:srgbClr val="000099"/>
                </a:solidFill>
              </a:endParaRPr>
            </a:p>
          </p:txBody>
        </p:sp>
      </p:grpSp>
      <p:sp>
        <p:nvSpPr>
          <p:cNvPr id="91141" name="Rectangle 11"/>
          <p:cNvSpPr>
            <a:spLocks noChangeArrowheads="1"/>
          </p:cNvSpPr>
          <p:nvPr/>
        </p:nvSpPr>
        <p:spPr bwMode="auto">
          <a:xfrm>
            <a:off x="5715000" y="1295400"/>
            <a:ext cx="3429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b="1">
                <a:solidFill>
                  <a:srgbClr val="000000"/>
                </a:solidFill>
              </a:rPr>
              <a:t>Основные детали</a:t>
            </a:r>
            <a:r>
              <a:rPr lang="en-US" sz="1400" b="1">
                <a:solidFill>
                  <a:srgbClr val="000000"/>
                </a:solidFill>
              </a:rPr>
              <a:t>: </a:t>
            </a:r>
          </a:p>
          <a:p>
            <a:pPr>
              <a:buClr>
                <a:srgbClr val="FF0000"/>
              </a:buClr>
            </a:pPr>
            <a:r>
              <a:rPr lang="ru-RU" sz="1600"/>
              <a:t>Блок цилиндров</a:t>
            </a:r>
            <a:r>
              <a:rPr lang="en-US" sz="1600"/>
              <a:t>, </a:t>
            </a:r>
            <a:r>
              <a:rPr lang="ru-RU" sz="1600"/>
              <a:t>корпус приводного вала</a:t>
            </a:r>
            <a:r>
              <a:rPr lang="en-US" sz="1600"/>
              <a:t>, </a:t>
            </a:r>
            <a:r>
              <a:rPr lang="ru-RU" sz="1600"/>
              <a:t>фиксирующие кронштейны</a:t>
            </a:r>
            <a:r>
              <a:rPr lang="en-US" sz="1600"/>
              <a:t>, </a:t>
            </a:r>
            <a:r>
              <a:rPr lang="ru-RU" sz="1600"/>
              <a:t>поворотные кронштейны и корпус редуктора</a:t>
            </a:r>
            <a:r>
              <a:rPr lang="en-US" sz="160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9"/>
          <p:cNvSpPr>
            <a:spLocks noChangeArrowheads="1"/>
          </p:cNvSpPr>
          <p:nvPr/>
        </p:nvSpPr>
        <p:spPr bwMode="auto">
          <a:xfrm>
            <a:off x="685800" y="304800"/>
            <a:ext cx="640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Гребные винты </a:t>
            </a:r>
            <a:r>
              <a:rPr lang="en-US" sz="3200"/>
              <a:t>Mercury</a:t>
            </a:r>
          </a:p>
        </p:txBody>
      </p:sp>
      <p:sp>
        <p:nvSpPr>
          <p:cNvPr id="92162" name="Rectangle 3"/>
          <p:cNvSpPr txBox="1">
            <a:spLocks noChangeArrowheads="1"/>
          </p:cNvSpPr>
          <p:nvPr/>
        </p:nvSpPr>
        <p:spPr bwMode="auto">
          <a:xfrm>
            <a:off x="381000" y="1066800"/>
            <a:ext cx="655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038" rIns="46038" bIns="46038"/>
          <a:lstStyle/>
          <a:p>
            <a:pPr marL="173038" indent="-173038">
              <a:spcAft>
                <a:spcPct val="30000"/>
              </a:spcAft>
              <a:buFont typeface="Wingdings" pitchFamily="2" charset="2"/>
              <a:buChar char="ü"/>
            </a:pPr>
            <a:r>
              <a:rPr lang="ru-RU" sz="1600">
                <a:solidFill>
                  <a:srgbClr val="000000"/>
                </a:solidFill>
              </a:rPr>
              <a:t>1</a:t>
            </a:r>
            <a:r>
              <a:rPr lang="en-US" sz="1600">
                <a:solidFill>
                  <a:srgbClr val="000000"/>
                </a:solidFill>
              </a:rPr>
              <a:t>50 FourStroke </a:t>
            </a:r>
            <a:r>
              <a:rPr lang="ru-RU" sz="1600">
                <a:solidFill>
                  <a:srgbClr val="000000"/>
                </a:solidFill>
              </a:rPr>
              <a:t>будет работать с тем же шагом винта, что и </a:t>
            </a:r>
            <a:r>
              <a:rPr lang="en-US" sz="1600">
                <a:solidFill>
                  <a:srgbClr val="000000"/>
                </a:solidFill>
              </a:rPr>
              <a:t>OptiMax 150 </a:t>
            </a:r>
            <a:r>
              <a:rPr lang="ru-RU" sz="1600">
                <a:solidFill>
                  <a:srgbClr val="000000"/>
                </a:solidFill>
              </a:rPr>
              <a:t>или</a:t>
            </a:r>
            <a:r>
              <a:rPr lang="en-US" sz="1600">
                <a:solidFill>
                  <a:srgbClr val="000000"/>
                </a:solidFill>
              </a:rPr>
              <a:t> Verado L4SC 150</a:t>
            </a:r>
            <a:endParaRPr lang="en-US" sz="800">
              <a:solidFill>
                <a:srgbClr val="000000"/>
              </a:solidFill>
            </a:endParaRPr>
          </a:p>
          <a:p>
            <a:pPr marL="173038" indent="-173038">
              <a:spcAft>
                <a:spcPct val="30000"/>
              </a:spcAft>
              <a:buFont typeface="Wingdings" pitchFamily="2" charset="2"/>
              <a:buChar char="ü"/>
            </a:pP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Винт, хорошо работающий на разгон и максимальную скорость на моторах</a:t>
            </a:r>
            <a:r>
              <a:rPr lang="en-US" sz="1600">
                <a:solidFill>
                  <a:srgbClr val="000000"/>
                </a:solidFill>
              </a:rPr>
              <a:t> OptiMax </a:t>
            </a:r>
            <a:r>
              <a:rPr lang="ru-RU" sz="1600">
                <a:solidFill>
                  <a:srgbClr val="000000"/>
                </a:solidFill>
              </a:rPr>
              <a:t>и </a:t>
            </a:r>
            <a:r>
              <a:rPr lang="en-US" sz="1600">
                <a:solidFill>
                  <a:srgbClr val="000000"/>
                </a:solidFill>
              </a:rPr>
              <a:t>Verado L4SC</a:t>
            </a:r>
            <a:r>
              <a:rPr lang="ru-RU" sz="1600">
                <a:solidFill>
                  <a:srgbClr val="000000"/>
                </a:solidFill>
              </a:rPr>
              <a:t>,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также покажет хорошие характеристики и на </a:t>
            </a:r>
            <a:r>
              <a:rPr lang="en-US" sz="1600">
                <a:solidFill>
                  <a:srgbClr val="000000"/>
                </a:solidFill>
              </a:rPr>
              <a:t>150 FourStroke</a:t>
            </a:r>
            <a:endParaRPr lang="en-US" sz="800">
              <a:solidFill>
                <a:srgbClr val="000000"/>
              </a:solidFill>
            </a:endParaRPr>
          </a:p>
          <a:p>
            <a:pPr marL="173038" indent="-173038">
              <a:spcAft>
                <a:spcPct val="30000"/>
              </a:spcAft>
              <a:buFont typeface="Wingdings" pitchFamily="2" charset="2"/>
              <a:buChar char="ü"/>
            </a:pPr>
            <a:r>
              <a:rPr lang="en-US" sz="1600">
                <a:solidFill>
                  <a:srgbClr val="000000"/>
                </a:solidFill>
              </a:rPr>
              <a:t> 150 FourStroke</a:t>
            </a:r>
            <a:r>
              <a:rPr lang="en-US"/>
              <a:t> </a:t>
            </a:r>
            <a:r>
              <a:rPr lang="ru-RU" sz="1600">
                <a:solidFill>
                  <a:srgbClr val="000000"/>
                </a:solidFill>
              </a:rPr>
              <a:t>обеспечит наилучшее ускорение с заглушенными отверстиями системы </a:t>
            </a:r>
            <a:r>
              <a:rPr lang="en-US" sz="1600">
                <a:solidFill>
                  <a:srgbClr val="000000"/>
                </a:solidFill>
              </a:rPr>
              <a:t>PVS </a:t>
            </a:r>
            <a:r>
              <a:rPr lang="ru-RU" sz="1600">
                <a:solidFill>
                  <a:srgbClr val="000000"/>
                </a:solidFill>
              </a:rPr>
              <a:t>на всех корпусах, включая рыболовные лодки</a:t>
            </a:r>
            <a:r>
              <a:rPr lang="en-US" sz="1600">
                <a:solidFill>
                  <a:srgbClr val="000000"/>
                </a:solidFill>
              </a:rPr>
              <a:t>.</a:t>
            </a:r>
          </a:p>
          <a:p>
            <a:pPr marL="692150" lvl="1" indent="-287338">
              <a:spcAft>
                <a:spcPct val="30000"/>
              </a:spcAft>
              <a:buFontTx/>
              <a:buChar char="–"/>
            </a:pPr>
            <a:r>
              <a:rPr lang="ru-RU" sz="1600">
                <a:solidFill>
                  <a:srgbClr val="FF0000"/>
                </a:solidFill>
              </a:rPr>
              <a:t>Пробки с отверстием </a:t>
            </a:r>
            <a:r>
              <a:rPr lang="en-US" sz="1600">
                <a:solidFill>
                  <a:srgbClr val="FF0000"/>
                </a:solidFill>
              </a:rPr>
              <a:t>12</a:t>
            </a:r>
            <a:r>
              <a:rPr lang="ru-RU" sz="1600">
                <a:solidFill>
                  <a:srgbClr val="FF0000"/>
                </a:solidFill>
              </a:rPr>
              <a:t>мм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FF0000"/>
                </a:solidFill>
              </a:rPr>
              <a:t>могут быть заменены глухими пробками</a:t>
            </a:r>
            <a:r>
              <a:rPr lang="en-US" sz="1600">
                <a:solidFill>
                  <a:srgbClr val="FF0000"/>
                </a:solidFill>
              </a:rPr>
              <a:t> (19-889725) </a:t>
            </a:r>
            <a:r>
              <a:rPr lang="ru-RU" sz="1600">
                <a:solidFill>
                  <a:srgbClr val="FF0000"/>
                </a:solidFill>
              </a:rPr>
              <a:t>для винтов</a:t>
            </a:r>
            <a:r>
              <a:rPr lang="en-US" sz="1600">
                <a:solidFill>
                  <a:srgbClr val="FF0000"/>
                </a:solidFill>
              </a:rPr>
              <a:t> Tempest </a:t>
            </a:r>
            <a:r>
              <a:rPr lang="ru-RU" sz="1600">
                <a:solidFill>
                  <a:srgbClr val="FF0000"/>
                </a:solidFill>
              </a:rPr>
              <a:t>и </a:t>
            </a:r>
            <a:r>
              <a:rPr lang="en-US" sz="1600">
                <a:solidFill>
                  <a:srgbClr val="FF0000"/>
                </a:solidFill>
              </a:rPr>
              <a:t>Trophy</a:t>
            </a:r>
            <a:r>
              <a:rPr lang="ru-RU" sz="1600">
                <a:solidFill>
                  <a:srgbClr val="FF0000"/>
                </a:solidFill>
              </a:rPr>
              <a:t>.</a:t>
            </a:r>
            <a:endParaRPr lang="en-US" sz="1600">
              <a:solidFill>
                <a:srgbClr val="FF0000"/>
              </a:solidFill>
            </a:endParaRPr>
          </a:p>
          <a:p>
            <a:pPr marL="692150" lvl="1" indent="-287338">
              <a:spcAft>
                <a:spcPct val="30000"/>
              </a:spcAft>
              <a:buFontTx/>
              <a:buChar char="–"/>
            </a:pPr>
            <a:r>
              <a:rPr lang="ru-RU" sz="1600">
                <a:solidFill>
                  <a:srgbClr val="FF0000"/>
                </a:solidFill>
              </a:rPr>
              <a:t>Винт </a:t>
            </a:r>
            <a:r>
              <a:rPr lang="en-US" sz="1600">
                <a:solidFill>
                  <a:srgbClr val="FF0000"/>
                </a:solidFill>
              </a:rPr>
              <a:t>Trophy </a:t>
            </a:r>
            <a:r>
              <a:rPr lang="ru-RU" sz="1600">
                <a:solidFill>
                  <a:srgbClr val="FF0000"/>
                </a:solidFill>
              </a:rPr>
              <a:t>может работать с блокирующим выхлопным кольцом</a:t>
            </a:r>
            <a:r>
              <a:rPr lang="en-US" sz="1600">
                <a:solidFill>
                  <a:srgbClr val="FF0000"/>
                </a:solidFill>
              </a:rPr>
              <a:t> (878421)</a:t>
            </a:r>
            <a:endParaRPr lang="en-US" sz="800">
              <a:solidFill>
                <a:srgbClr val="000000"/>
              </a:solidFill>
            </a:endParaRPr>
          </a:p>
          <a:p>
            <a:pPr marL="173038" indent="-173038">
              <a:spcAft>
                <a:spcPct val="30000"/>
              </a:spcAft>
              <a:buFont typeface="Wingdings" pitchFamily="2" charset="2"/>
              <a:buChar char="ü"/>
            </a:pP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Сравнение винтов</a:t>
            </a:r>
            <a:r>
              <a:rPr lang="en-US" sz="160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92163" name="AutoShape 6"/>
          <p:cNvSpPr>
            <a:spLocks noChangeAspect="1" noChangeArrowheads="1" noTextEdit="1"/>
          </p:cNvSpPr>
          <p:nvPr/>
        </p:nvSpPr>
        <p:spPr bwMode="auto">
          <a:xfrm>
            <a:off x="838200" y="5029200"/>
            <a:ext cx="53340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4" name="Rectangle 8"/>
          <p:cNvSpPr>
            <a:spLocks noChangeArrowheads="1"/>
          </p:cNvSpPr>
          <p:nvPr/>
        </p:nvSpPr>
        <p:spPr bwMode="auto">
          <a:xfrm>
            <a:off x="441325" y="5013325"/>
            <a:ext cx="8604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</a:rPr>
              <a:t>Двигатель</a:t>
            </a:r>
            <a:endParaRPr lang="en-US"/>
          </a:p>
        </p:txBody>
      </p:sp>
      <p:sp>
        <p:nvSpPr>
          <p:cNvPr id="92165" name="Rectangle 10"/>
          <p:cNvSpPr>
            <a:spLocks noChangeArrowheads="1"/>
          </p:cNvSpPr>
          <p:nvPr/>
        </p:nvSpPr>
        <p:spPr bwMode="auto">
          <a:xfrm>
            <a:off x="1752600" y="5029200"/>
            <a:ext cx="7572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</a:rPr>
              <a:t>Обороты</a:t>
            </a:r>
            <a:endParaRPr lang="en-US"/>
          </a:p>
        </p:txBody>
      </p:sp>
      <p:sp>
        <p:nvSpPr>
          <p:cNvPr id="92166" name="Rectangle 12"/>
          <p:cNvSpPr>
            <a:spLocks noChangeArrowheads="1"/>
          </p:cNvSpPr>
          <p:nvPr/>
        </p:nvSpPr>
        <p:spPr bwMode="auto">
          <a:xfrm>
            <a:off x="3048000" y="5029200"/>
            <a:ext cx="17145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</a:rPr>
              <a:t>Передаточное число</a:t>
            </a:r>
            <a:endParaRPr lang="en-US"/>
          </a:p>
        </p:txBody>
      </p:sp>
      <p:sp>
        <p:nvSpPr>
          <p:cNvPr id="92167" name="Rectangle 14"/>
          <p:cNvSpPr>
            <a:spLocks noChangeArrowheads="1"/>
          </p:cNvSpPr>
          <p:nvPr/>
        </p:nvSpPr>
        <p:spPr bwMode="auto">
          <a:xfrm>
            <a:off x="4876800" y="5029200"/>
            <a:ext cx="7810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</a:rPr>
              <a:t>Скорость</a:t>
            </a:r>
            <a:endParaRPr lang="en-US"/>
          </a:p>
        </p:txBody>
      </p:sp>
      <p:sp>
        <p:nvSpPr>
          <p:cNvPr id="92168" name="Rectangle 16"/>
          <p:cNvSpPr>
            <a:spLocks noChangeArrowheads="1"/>
          </p:cNvSpPr>
          <p:nvPr/>
        </p:nvSpPr>
        <p:spPr bwMode="auto">
          <a:xfrm>
            <a:off x="5791200" y="5029200"/>
            <a:ext cx="12493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</a:rPr>
              <a:t>Расчетный шаг</a:t>
            </a:r>
            <a:endParaRPr lang="en-US"/>
          </a:p>
        </p:txBody>
      </p:sp>
      <p:sp>
        <p:nvSpPr>
          <p:cNvPr id="92169" name="Rectangle 18"/>
          <p:cNvSpPr>
            <a:spLocks noChangeArrowheads="1"/>
          </p:cNvSpPr>
          <p:nvPr/>
        </p:nvSpPr>
        <p:spPr bwMode="auto">
          <a:xfrm>
            <a:off x="304800" y="5216525"/>
            <a:ext cx="9382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OptiMax 150</a:t>
            </a:r>
            <a:endParaRPr lang="en-US"/>
          </a:p>
        </p:txBody>
      </p:sp>
      <p:sp>
        <p:nvSpPr>
          <p:cNvPr id="92170" name="Rectangle 19"/>
          <p:cNvSpPr>
            <a:spLocks noChangeArrowheads="1"/>
          </p:cNvSpPr>
          <p:nvPr/>
        </p:nvSpPr>
        <p:spPr bwMode="auto">
          <a:xfrm>
            <a:off x="1533525" y="5249863"/>
            <a:ext cx="12525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5700 (5750 max)</a:t>
            </a:r>
            <a:endParaRPr lang="en-US"/>
          </a:p>
        </p:txBody>
      </p:sp>
      <p:sp>
        <p:nvSpPr>
          <p:cNvPr id="92171" name="Rectangle 20"/>
          <p:cNvSpPr>
            <a:spLocks noChangeArrowheads="1"/>
          </p:cNvSpPr>
          <p:nvPr/>
        </p:nvSpPr>
        <p:spPr bwMode="auto">
          <a:xfrm>
            <a:off x="3460750" y="5249863"/>
            <a:ext cx="322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1.87</a:t>
            </a:r>
            <a:endParaRPr lang="en-US"/>
          </a:p>
        </p:txBody>
      </p:sp>
      <p:sp>
        <p:nvSpPr>
          <p:cNvPr id="92172" name="Rectangle 21"/>
          <p:cNvSpPr>
            <a:spLocks noChangeArrowheads="1"/>
          </p:cNvSpPr>
          <p:nvPr/>
        </p:nvSpPr>
        <p:spPr bwMode="auto">
          <a:xfrm>
            <a:off x="5045075" y="5232400"/>
            <a:ext cx="184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50</a:t>
            </a:r>
            <a:endParaRPr lang="en-US"/>
          </a:p>
        </p:txBody>
      </p:sp>
      <p:sp>
        <p:nvSpPr>
          <p:cNvPr id="92173" name="Rectangle 22"/>
          <p:cNvSpPr>
            <a:spLocks noChangeArrowheads="1"/>
          </p:cNvSpPr>
          <p:nvPr/>
        </p:nvSpPr>
        <p:spPr bwMode="auto">
          <a:xfrm>
            <a:off x="6026150" y="5232400"/>
            <a:ext cx="322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19.2</a:t>
            </a:r>
            <a:endParaRPr lang="en-US"/>
          </a:p>
        </p:txBody>
      </p:sp>
      <p:sp>
        <p:nvSpPr>
          <p:cNvPr id="92174" name="Rectangle 23"/>
          <p:cNvSpPr>
            <a:spLocks noChangeArrowheads="1"/>
          </p:cNvSpPr>
          <p:nvPr/>
        </p:nvSpPr>
        <p:spPr bwMode="auto">
          <a:xfrm>
            <a:off x="304800" y="5435600"/>
            <a:ext cx="7350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L4SC 150</a:t>
            </a:r>
            <a:endParaRPr lang="en-US"/>
          </a:p>
        </p:txBody>
      </p:sp>
      <p:sp>
        <p:nvSpPr>
          <p:cNvPr id="92175" name="Rectangle 24"/>
          <p:cNvSpPr>
            <a:spLocks noChangeArrowheads="1"/>
          </p:cNvSpPr>
          <p:nvPr/>
        </p:nvSpPr>
        <p:spPr bwMode="auto">
          <a:xfrm>
            <a:off x="1533525" y="5468938"/>
            <a:ext cx="12525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6300 (6400 max)</a:t>
            </a:r>
            <a:endParaRPr lang="en-US"/>
          </a:p>
        </p:txBody>
      </p:sp>
      <p:sp>
        <p:nvSpPr>
          <p:cNvPr id="92176" name="Rectangle 25"/>
          <p:cNvSpPr>
            <a:spLocks noChangeArrowheads="1"/>
          </p:cNvSpPr>
          <p:nvPr/>
        </p:nvSpPr>
        <p:spPr bwMode="auto">
          <a:xfrm>
            <a:off x="3460750" y="5468938"/>
            <a:ext cx="322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2.08</a:t>
            </a:r>
            <a:endParaRPr lang="en-US"/>
          </a:p>
        </p:txBody>
      </p:sp>
      <p:sp>
        <p:nvSpPr>
          <p:cNvPr id="92177" name="Rectangle 26"/>
          <p:cNvSpPr>
            <a:spLocks noChangeArrowheads="1"/>
          </p:cNvSpPr>
          <p:nvPr/>
        </p:nvSpPr>
        <p:spPr bwMode="auto">
          <a:xfrm>
            <a:off x="5045075" y="5451475"/>
            <a:ext cx="184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50</a:t>
            </a:r>
            <a:endParaRPr lang="en-US"/>
          </a:p>
        </p:txBody>
      </p:sp>
      <p:sp>
        <p:nvSpPr>
          <p:cNvPr id="92178" name="Rectangle 27"/>
          <p:cNvSpPr>
            <a:spLocks noChangeArrowheads="1"/>
          </p:cNvSpPr>
          <p:nvPr/>
        </p:nvSpPr>
        <p:spPr bwMode="auto">
          <a:xfrm>
            <a:off x="6026150" y="5451475"/>
            <a:ext cx="322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19.3</a:t>
            </a:r>
            <a:endParaRPr lang="en-US"/>
          </a:p>
        </p:txBody>
      </p:sp>
      <p:sp>
        <p:nvSpPr>
          <p:cNvPr id="92179" name="Rectangle 28"/>
          <p:cNvSpPr>
            <a:spLocks noChangeArrowheads="1"/>
          </p:cNvSpPr>
          <p:nvPr/>
        </p:nvSpPr>
        <p:spPr bwMode="auto">
          <a:xfrm>
            <a:off x="304800" y="5638800"/>
            <a:ext cx="11414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150 FourStroke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2180" name="Rectangle 29"/>
          <p:cNvSpPr>
            <a:spLocks noChangeArrowheads="1"/>
          </p:cNvSpPr>
          <p:nvPr/>
        </p:nvSpPr>
        <p:spPr bwMode="auto">
          <a:xfrm>
            <a:off x="1987550" y="5672138"/>
            <a:ext cx="3683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5800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2181" name="Rectangle 30"/>
          <p:cNvSpPr>
            <a:spLocks noChangeArrowheads="1"/>
          </p:cNvSpPr>
          <p:nvPr/>
        </p:nvSpPr>
        <p:spPr bwMode="auto">
          <a:xfrm>
            <a:off x="3460750" y="5672138"/>
            <a:ext cx="322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1.92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2182" name="Rectangle 31"/>
          <p:cNvSpPr>
            <a:spLocks noChangeArrowheads="1"/>
          </p:cNvSpPr>
          <p:nvPr/>
        </p:nvSpPr>
        <p:spPr bwMode="auto">
          <a:xfrm>
            <a:off x="5045075" y="5654675"/>
            <a:ext cx="18573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50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2183" name="Rectangle 32"/>
          <p:cNvSpPr>
            <a:spLocks noChangeArrowheads="1"/>
          </p:cNvSpPr>
          <p:nvPr/>
        </p:nvSpPr>
        <p:spPr bwMode="auto">
          <a:xfrm>
            <a:off x="6026150" y="5654675"/>
            <a:ext cx="322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19.4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92184" name="Picture 2" descr="150_S_8330_Fin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08" t="73119" r="20367" b="2988"/>
          <a:stretch>
            <a:fillRect/>
          </a:stretch>
        </p:blipFill>
        <p:spPr bwMode="auto">
          <a:xfrm>
            <a:off x="6400800" y="1219200"/>
            <a:ext cx="24352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5" name="Picture 34" descr="TempestPlus 825864A4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895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6" name="Picture 2"/>
          <p:cNvPicPr>
            <a:picLocks noChangeAspect="1" noChangeArrowheads="1"/>
          </p:cNvPicPr>
          <p:nvPr/>
        </p:nvPicPr>
        <p:blipFill>
          <a:blip r:embed="rId4"/>
          <a:srcRect t="7999" r="73235" b="4005"/>
          <a:stretch>
            <a:fillRect/>
          </a:stretch>
        </p:blipFill>
        <p:spPr bwMode="auto">
          <a:xfrm>
            <a:off x="6629400" y="2667000"/>
            <a:ext cx="623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7" name="Rectangle 18"/>
          <p:cNvSpPr>
            <a:spLocks noChangeArrowheads="1"/>
          </p:cNvSpPr>
          <p:nvPr/>
        </p:nvSpPr>
        <p:spPr bwMode="auto">
          <a:xfrm rot="-266044">
            <a:off x="3276600" y="6019800"/>
            <a:ext cx="4186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99"/>
                </a:solidFill>
              </a:rPr>
              <a:t> </a:t>
            </a:r>
            <a:r>
              <a:rPr lang="ru-RU" b="1">
                <a:solidFill>
                  <a:srgbClr val="000099"/>
                </a:solidFill>
              </a:rPr>
              <a:t>Гарантия наилучших ходовых показателей</a:t>
            </a:r>
            <a:r>
              <a:rPr lang="en-US" b="1">
                <a:solidFill>
                  <a:srgbClr val="000099"/>
                </a:solidFill>
              </a:rPr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3886200" y="1219200"/>
            <a:ext cx="510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Двухмоторные установки </a:t>
            </a:r>
            <a:r>
              <a:rPr lang="en-US"/>
              <a:t>150 FourStroke</a:t>
            </a:r>
            <a:r>
              <a:rPr lang="ru-RU"/>
              <a:t> совместимы с фирменным электрогидравлическим усилителем руля </a:t>
            </a:r>
            <a:r>
              <a:rPr lang="en-US"/>
              <a:t>Mercury</a:t>
            </a:r>
          </a:p>
        </p:txBody>
      </p:sp>
      <p:sp>
        <p:nvSpPr>
          <p:cNvPr id="93186" name="TextBox 3"/>
          <p:cNvSpPr txBox="1">
            <a:spLocks noChangeArrowheads="1"/>
          </p:cNvSpPr>
          <p:nvPr/>
        </p:nvSpPr>
        <p:spPr bwMode="auto">
          <a:xfrm>
            <a:off x="0" y="76200"/>
            <a:ext cx="784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Электрогидравлический усилитель руля </a:t>
            </a:r>
            <a:r>
              <a:rPr lang="en-US" sz="3200"/>
              <a:t>Mercury</a:t>
            </a:r>
          </a:p>
        </p:txBody>
      </p:sp>
      <p:pic>
        <p:nvPicPr>
          <p:cNvPr id="93187" name="Picture 4" descr="Offshore.jpg"/>
          <p:cNvPicPr>
            <a:picLocks noChangeAspect="1"/>
          </p:cNvPicPr>
          <p:nvPr/>
        </p:nvPicPr>
        <p:blipFill>
          <a:blip r:embed="rId2"/>
          <a:srcRect l="9435" t="3773" b="8888"/>
          <a:stretch>
            <a:fillRect/>
          </a:stretch>
        </p:blipFill>
        <p:spPr bwMode="auto">
          <a:xfrm>
            <a:off x="0" y="1219200"/>
            <a:ext cx="36576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sosceles Triangle 6"/>
          <p:cNvSpPr/>
          <p:nvPr/>
        </p:nvSpPr>
        <p:spPr>
          <a:xfrm rot="8416437">
            <a:off x="1887538" y="5368925"/>
            <a:ext cx="3016250" cy="148113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 rot="-376681">
            <a:off x="2500313" y="5519738"/>
            <a:ext cx="4819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0099"/>
                </a:solidFill>
              </a:rPr>
              <a:t>Подобное автомобильному, точное, отзывчивое рулевое управление с минимальным усилием на штурвале</a:t>
            </a:r>
            <a:r>
              <a:rPr lang="en-US" b="1" i="1">
                <a:solidFill>
                  <a:srgbClr val="000099"/>
                </a:solidFill>
              </a:rPr>
              <a:t>. </a:t>
            </a:r>
          </a:p>
        </p:txBody>
      </p:sp>
      <p:sp>
        <p:nvSpPr>
          <p:cNvPr id="93190" name="Rectangle 7"/>
          <p:cNvSpPr>
            <a:spLocks noChangeArrowheads="1"/>
          </p:cNvSpPr>
          <p:nvPr/>
        </p:nvSpPr>
        <p:spPr bwMode="auto">
          <a:xfrm>
            <a:off x="3962400" y="4370388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Демпферный шланг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3191" name="Rectangle 8"/>
          <p:cNvSpPr>
            <a:spLocks noChangeArrowheads="1"/>
          </p:cNvSpPr>
          <p:nvPr/>
        </p:nvSpPr>
        <p:spPr bwMode="auto">
          <a:xfrm>
            <a:off x="6400800" y="3886200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Насос</a:t>
            </a:r>
            <a:r>
              <a:rPr lang="en-US" sz="1600" b="1">
                <a:solidFill>
                  <a:srgbClr val="FF0000"/>
                </a:solidFill>
              </a:rPr>
              <a:t>/ </a:t>
            </a:r>
            <a:r>
              <a:rPr lang="ru-RU" sz="1600" b="1">
                <a:solidFill>
                  <a:srgbClr val="FF0000"/>
                </a:solidFill>
              </a:rPr>
              <a:t>Масляный бачок</a:t>
            </a:r>
            <a:endParaRPr lang="en-US" sz="1600" b="1">
              <a:solidFill>
                <a:srgbClr val="FF0000"/>
              </a:solidFill>
            </a:endParaRPr>
          </a:p>
        </p:txBody>
      </p:sp>
      <p:pic>
        <p:nvPicPr>
          <p:cNvPr id="93192" name="Picture 2" descr="Power Steering System.png"/>
          <p:cNvPicPr>
            <a:picLocks noChangeAspect="1"/>
          </p:cNvPicPr>
          <p:nvPr/>
        </p:nvPicPr>
        <p:blipFill>
          <a:blip r:embed="rId3"/>
          <a:srcRect r="6000"/>
          <a:stretch>
            <a:fillRect/>
          </a:stretch>
        </p:blipFill>
        <p:spPr bwMode="auto">
          <a:xfrm>
            <a:off x="4038600" y="2133600"/>
            <a:ext cx="35814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3" name="Rectangle 11"/>
          <p:cNvSpPr>
            <a:spLocks noChangeArrowheads="1"/>
          </p:cNvSpPr>
          <p:nvPr/>
        </p:nvSpPr>
        <p:spPr bwMode="auto">
          <a:xfrm>
            <a:off x="4953000" y="2286000"/>
            <a:ext cx="121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Штурвал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3194" name="Rectangle 12"/>
          <p:cNvSpPr>
            <a:spLocks noChangeArrowheads="1"/>
          </p:cNvSpPr>
          <p:nvPr/>
        </p:nvSpPr>
        <p:spPr bwMode="auto">
          <a:xfrm>
            <a:off x="6934200" y="2819400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Гидроцилиндр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3195" name="Rectangle 13"/>
          <p:cNvSpPr>
            <a:spLocks noChangeArrowheads="1"/>
          </p:cNvSpPr>
          <p:nvPr/>
        </p:nvSpPr>
        <p:spPr bwMode="auto">
          <a:xfrm>
            <a:off x="6934200" y="20574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Опция</a:t>
            </a:r>
            <a:endParaRPr lang="en-US" sz="1400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534400" cy="1143000"/>
          </a:xfrm>
        </p:spPr>
        <p:txBody>
          <a:bodyPr/>
          <a:lstStyle/>
          <a:p>
            <a:r>
              <a:rPr lang="en-US" smtClean="0"/>
              <a:t>150 FourStroke </a:t>
            </a:r>
            <a:r>
              <a:rPr lang="ru-RU" smtClean="0"/>
              <a:t>Преимущества</a:t>
            </a:r>
            <a:r>
              <a:rPr lang="en-US" smtClean="0"/>
              <a:t/>
            </a:r>
            <a:br>
              <a:rPr lang="en-US" smtClean="0"/>
            </a:br>
            <a:r>
              <a:rPr lang="ru-RU" sz="2000" i="1" smtClean="0"/>
              <a:t>Позиционирование.</a:t>
            </a:r>
            <a:endParaRPr lang="en-US" sz="2000" i="1" smtClean="0"/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44600"/>
            <a:ext cx="8718550" cy="53848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ru-RU" sz="2600" smtClean="0"/>
              <a:t>Ориентирован на широкий круг потребителей. </a:t>
            </a:r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ru-RU" sz="2600" smtClean="0"/>
              <a:t>В сравнении с конкурентами, новый мотор </a:t>
            </a:r>
            <a:r>
              <a:rPr lang="en-US" sz="2600" smtClean="0"/>
              <a:t>Mercury </a:t>
            </a:r>
            <a:r>
              <a:rPr lang="ru-RU" sz="2600" smtClean="0"/>
              <a:t>обладает следующими преимуществами</a:t>
            </a:r>
            <a:r>
              <a:rPr lang="en-US" sz="2600" smtClean="0"/>
              <a:t>:</a:t>
            </a:r>
            <a:r>
              <a:rPr lang="ru-RU" sz="2600" smtClean="0"/>
              <a:t> </a:t>
            </a:r>
            <a:endParaRPr lang="en-US" sz="260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Wingdings" pitchFamily="2" charset="2"/>
              <a:buAutoNum type="arabicPeriod"/>
            </a:pPr>
            <a:r>
              <a:rPr lang="ru-RU" i="1" smtClean="0">
                <a:solidFill>
                  <a:srgbClr val="C00000"/>
                </a:solidFill>
              </a:rPr>
              <a:t>Самый компактный</a:t>
            </a:r>
            <a:r>
              <a:rPr lang="en-US" i="1" smtClean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Times"/>
              <a:buAutoNum type="arabicPeriod"/>
            </a:pPr>
            <a:r>
              <a:rPr lang="ru-RU" i="1" smtClean="0">
                <a:solidFill>
                  <a:srgbClr val="C00000"/>
                </a:solidFill>
              </a:rPr>
              <a:t>Самый легкий</a:t>
            </a:r>
            <a:r>
              <a:rPr lang="en-US" i="1" smtClean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Times"/>
              <a:buAutoNum type="arabicPeriod"/>
            </a:pPr>
            <a:r>
              <a:rPr lang="ru-RU" i="1" smtClean="0">
                <a:solidFill>
                  <a:srgbClr val="C00000"/>
                </a:solidFill>
              </a:rPr>
              <a:t>Самый простой в обслуживании</a:t>
            </a:r>
            <a:endParaRPr lang="en-US" i="1" smtClean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Times"/>
              <a:buAutoNum type="arabicPeriod"/>
            </a:pPr>
            <a:r>
              <a:rPr lang="ru-RU" i="1" smtClean="0">
                <a:solidFill>
                  <a:srgbClr val="C00000"/>
                </a:solidFill>
              </a:rPr>
              <a:t>Самый универсальный</a:t>
            </a:r>
            <a:endParaRPr lang="en-US" i="1" smtClean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Times"/>
              <a:buAutoNum type="arabicPeriod"/>
            </a:pPr>
            <a:r>
              <a:rPr lang="ru-RU" i="1" smtClean="0">
                <a:solidFill>
                  <a:srgbClr val="C00000"/>
                </a:solidFill>
              </a:rPr>
              <a:t>Самый надежный</a:t>
            </a:r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Times"/>
              <a:buNone/>
            </a:pPr>
            <a:endParaRPr lang="en-US" sz="260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en-US" b="1" i="1" smtClean="0">
                <a:solidFill>
                  <a:srgbClr val="000099"/>
                </a:solidFill>
              </a:rPr>
              <a:t>“</a:t>
            </a:r>
            <a:r>
              <a:rPr lang="ru-RU" b="1" i="1" smtClean="0">
                <a:solidFill>
                  <a:srgbClr val="000099"/>
                </a:solidFill>
              </a:rPr>
              <a:t>Глядя на меня, люди понимают, что я                        делаю ставку на качество, практичность                          и простоту в обслуживании без излишеств.</a:t>
            </a:r>
          </a:p>
          <a:p>
            <a:pPr marL="0" indent="0">
              <a:lnSpc>
                <a:spcPct val="90000"/>
              </a:lnSpc>
              <a:spcBef>
                <a:spcPct val="15000"/>
              </a:spcBef>
              <a:buFontTx/>
              <a:buNone/>
            </a:pPr>
            <a:r>
              <a:rPr lang="en-US" b="1" i="1" smtClean="0">
                <a:solidFill>
                  <a:srgbClr val="000099"/>
                </a:solidFill>
              </a:rPr>
              <a:t>Mercury 150 FourStroke </a:t>
            </a:r>
            <a:r>
              <a:rPr lang="ru-RU" b="1" i="1" smtClean="0">
                <a:solidFill>
                  <a:srgbClr val="000099"/>
                </a:solidFill>
              </a:rPr>
              <a:t>это не больше,                             чем мне нужно, но и не меньше, чем я хочу.</a:t>
            </a:r>
            <a:r>
              <a:rPr lang="en-US" b="1" i="1" smtClean="0">
                <a:solidFill>
                  <a:srgbClr val="000099"/>
                </a:solidFill>
              </a:rPr>
              <a:t>”</a:t>
            </a:r>
          </a:p>
          <a:p>
            <a:pPr marL="0" indent="0">
              <a:lnSpc>
                <a:spcPct val="90000"/>
              </a:lnSpc>
              <a:spcBef>
                <a:spcPct val="15000"/>
              </a:spcBef>
            </a:pPr>
            <a:endParaRPr lang="en-US" b="1" i="1" smtClean="0">
              <a:solidFill>
                <a:srgbClr val="000099"/>
              </a:solidFill>
            </a:endParaRPr>
          </a:p>
          <a:p>
            <a:pPr marL="0" indent="0">
              <a:lnSpc>
                <a:spcPct val="90000"/>
              </a:lnSpc>
              <a:spcBef>
                <a:spcPct val="15000"/>
              </a:spcBef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Trim Rang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r="35938"/>
          <a:stretch>
            <a:fillRect/>
          </a:stretch>
        </p:blipFill>
        <p:spPr bwMode="auto">
          <a:xfrm>
            <a:off x="0" y="914400"/>
            <a:ext cx="289560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TextBox 2"/>
          <p:cNvSpPr txBox="1">
            <a:spLocks noChangeArrowheads="1"/>
          </p:cNvSpPr>
          <p:nvPr/>
        </p:nvSpPr>
        <p:spPr bwMode="auto">
          <a:xfrm>
            <a:off x="533400" y="2286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Управление тримом</a:t>
            </a:r>
            <a:r>
              <a:rPr lang="en-US" sz="3200"/>
              <a:t> </a:t>
            </a:r>
          </a:p>
        </p:txBody>
      </p:sp>
      <p:pic>
        <p:nvPicPr>
          <p:cNvPr id="94211" name="Picture 5" descr="73-trim.jpg"/>
          <p:cNvPicPr>
            <a:picLocks noChangeAspect="1"/>
          </p:cNvPicPr>
          <p:nvPr/>
        </p:nvPicPr>
        <p:blipFill>
          <a:blip r:embed="rId3"/>
          <a:srcRect l="12500" t="7500" r="17500" b="8749"/>
          <a:stretch>
            <a:fillRect/>
          </a:stretch>
        </p:blipFill>
        <p:spPr bwMode="auto">
          <a:xfrm>
            <a:off x="5715000" y="1143000"/>
            <a:ext cx="32004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1143000" y="47244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-5°</a:t>
            </a:r>
          </a:p>
        </p:txBody>
      </p:sp>
      <p:sp>
        <p:nvSpPr>
          <p:cNvPr id="94213" name="TextBox 7"/>
          <p:cNvSpPr txBox="1">
            <a:spLocks noChangeArrowheads="1"/>
          </p:cNvSpPr>
          <p:nvPr/>
        </p:nvSpPr>
        <p:spPr bwMode="auto">
          <a:xfrm>
            <a:off x="1981200" y="47244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+15°</a:t>
            </a:r>
          </a:p>
        </p:txBody>
      </p:sp>
      <p:sp>
        <p:nvSpPr>
          <p:cNvPr id="94214" name="TextBox 8"/>
          <p:cNvSpPr txBox="1">
            <a:spLocks noChangeArrowheads="1"/>
          </p:cNvSpPr>
          <p:nvPr/>
        </p:nvSpPr>
        <p:spPr bwMode="auto">
          <a:xfrm>
            <a:off x="2590800" y="1447800"/>
            <a:ext cx="3200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20° </a:t>
            </a:r>
            <a:r>
              <a:rPr lang="ru-RU" b="1"/>
              <a:t>Диапазон трима</a:t>
            </a:r>
            <a:endParaRPr lang="en-US" b="1"/>
          </a:p>
          <a:p>
            <a:endParaRPr lang="en-US" sz="1100" b="1">
              <a:latin typeface="Calibri" pitchFamily="34" charset="0"/>
            </a:endParaRPr>
          </a:p>
          <a:p>
            <a:r>
              <a:rPr lang="en-US" b="1"/>
              <a:t>73</a:t>
            </a:r>
            <a:r>
              <a:rPr lang="en-US" b="1">
                <a:latin typeface="Calibri" pitchFamily="34" charset="0"/>
              </a:rPr>
              <a:t>° </a:t>
            </a:r>
            <a:r>
              <a:rPr lang="ru-RU" b="1"/>
              <a:t>Угол транспортировки</a:t>
            </a:r>
            <a:endParaRPr lang="en-US" b="1"/>
          </a:p>
          <a:p>
            <a:endParaRPr lang="en-US" sz="1100" b="1"/>
          </a:p>
        </p:txBody>
      </p:sp>
      <p:sp>
        <p:nvSpPr>
          <p:cNvPr id="12" name="Isosceles Triangle 11"/>
          <p:cNvSpPr/>
          <p:nvPr/>
        </p:nvSpPr>
        <p:spPr>
          <a:xfrm rot="12976140">
            <a:off x="5318125" y="3278188"/>
            <a:ext cx="1233488" cy="609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2193104">
            <a:off x="5532438" y="3352800"/>
            <a:ext cx="91757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-341588">
            <a:off x="762000" y="5638800"/>
            <a:ext cx="6437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99"/>
                </a:solidFill>
              </a:rPr>
              <a:t>Датчик трима совместим как с цифровыми, так и с аналоговыми приборами</a:t>
            </a:r>
            <a:r>
              <a:rPr lang="en-US" b="1">
                <a:solidFill>
                  <a:srgbClr val="000099"/>
                </a:solidFill>
              </a:rPr>
              <a:t>. 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895600" y="3124200"/>
            <a:ext cx="3200400" cy="2070100"/>
            <a:chOff x="2895600" y="3124200"/>
            <a:chExt cx="3200398" cy="2070100"/>
          </a:xfrm>
        </p:grpSpPr>
        <p:grpSp>
          <p:nvGrpSpPr>
            <p:cNvPr id="94219" name="Group 26"/>
            <p:cNvGrpSpPr>
              <a:grpSpLocks/>
            </p:cNvGrpSpPr>
            <p:nvPr/>
          </p:nvGrpSpPr>
          <p:grpSpPr bwMode="auto">
            <a:xfrm>
              <a:off x="3425375" y="3242884"/>
              <a:ext cx="2670623" cy="1951416"/>
              <a:chOff x="3425375" y="3242884"/>
              <a:chExt cx="2670623" cy="1951416"/>
            </a:xfrm>
          </p:grpSpPr>
          <p:pic>
            <p:nvPicPr>
              <p:cNvPr id="94222" name="Picture 4" descr="Sender.jpg"/>
              <p:cNvPicPr>
                <a:picLocks noChangeAspect="1"/>
              </p:cNvPicPr>
              <p:nvPr/>
            </p:nvPicPr>
            <p:blipFill>
              <a:blip r:embed="rId4"/>
              <a:srcRect l="21053" t="7947"/>
              <a:stretch>
                <a:fillRect/>
              </a:stretch>
            </p:blipFill>
            <p:spPr bwMode="auto">
              <a:xfrm>
                <a:off x="3809998" y="3429000"/>
                <a:ext cx="2286000" cy="176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Isosceles Triangle 17"/>
              <p:cNvSpPr/>
              <p:nvPr/>
            </p:nvSpPr>
            <p:spPr>
              <a:xfrm rot="19113443">
                <a:off x="3425825" y="3243263"/>
                <a:ext cx="1276349" cy="601662"/>
              </a:xfrm>
              <a:prstGeom prst="triangle">
                <a:avLst>
                  <a:gd name="adj" fmla="val 424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>
              <a:off x="3657600" y="3733800"/>
              <a:ext cx="838199" cy="381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21" name="Rectangle 9"/>
            <p:cNvSpPr>
              <a:spLocks noChangeArrowheads="1"/>
            </p:cNvSpPr>
            <p:nvPr/>
          </p:nvSpPr>
          <p:spPr bwMode="auto">
            <a:xfrm>
              <a:off x="2895600" y="3124200"/>
              <a:ext cx="1436687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FF0000"/>
                  </a:solidFill>
                </a:rPr>
                <a:t>Датчик трима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620000" cy="487363"/>
          </a:xfrm>
        </p:spPr>
        <p:txBody>
          <a:bodyPr/>
          <a:lstStyle/>
          <a:p>
            <a:pPr algn="ctr"/>
            <a:r>
              <a:rPr lang="ru-RU" smtClean="0"/>
              <a:t>На 20% деталей меньше,                  чем у </a:t>
            </a:r>
            <a:r>
              <a:rPr lang="en-US" smtClean="0"/>
              <a:t>Yamaha</a:t>
            </a:r>
          </a:p>
        </p:txBody>
      </p:sp>
      <p:graphicFrame>
        <p:nvGraphicFramePr>
          <p:cNvPr id="95364" name="Group 132"/>
          <p:cNvGraphicFramePr>
            <a:graphicFrameLocks noGrp="1"/>
          </p:cNvGraphicFramePr>
          <p:nvPr/>
        </p:nvGraphicFramePr>
        <p:xfrm>
          <a:off x="228600" y="1447800"/>
          <a:ext cx="8763000" cy="5233988"/>
        </p:xfrm>
        <a:graphic>
          <a:graphicData uri="http://schemas.openxmlformats.org/drawingml/2006/table">
            <a:tbl>
              <a:tblPr/>
              <a:tblGrid>
                <a:gridCol w="2362200"/>
                <a:gridCol w="609600"/>
                <a:gridCol w="990600"/>
                <a:gridCol w="990600"/>
                <a:gridCol w="3810000"/>
              </a:tblGrid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Mercury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Кол-во деталей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Yamaha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Кол-во деталей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Основные отличия от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Yamaha F150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 цилиндров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клапана на цилиндр = легче, проще обработка и сборка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Периферия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Невентилируемая топливная система = меньше деталей, проще впускная и топливная системы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Электрооборудование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Компактная система управления = легче, меньше деталей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Средняя часть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Упрощенные системы подвески и выхлопа = меньше деталей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Редуктор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Обтекатели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Компактный верхний обтекатель = легче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Итого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5281" name="Picture 2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3062288"/>
            <a:ext cx="5762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82" name="Picture 2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9850" y="5695950"/>
            <a:ext cx="5762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83" name="Picture 2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3798888"/>
            <a:ext cx="576262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84" name="Picture 2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9850" y="5057775"/>
            <a:ext cx="5762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85" name="Picture 2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75" y="4419600"/>
            <a:ext cx="5762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86" name="Picture 2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19375" y="2333625"/>
            <a:ext cx="5762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315200" cy="792163"/>
          </a:xfrm>
        </p:spPr>
        <p:txBody>
          <a:bodyPr/>
          <a:lstStyle/>
          <a:p>
            <a:r>
              <a:rPr lang="ru-RU" smtClean="0"/>
              <a:t>Периодичность регламентных работ. Сравнение с конкурентами.</a:t>
            </a:r>
            <a:endParaRPr lang="en-US" smtClean="0"/>
          </a:p>
        </p:txBody>
      </p:sp>
      <p:graphicFrame>
        <p:nvGraphicFramePr>
          <p:cNvPr id="98430" name="Group 126"/>
          <p:cNvGraphicFramePr>
            <a:graphicFrameLocks noGrp="1"/>
          </p:cNvGraphicFramePr>
          <p:nvPr/>
        </p:nvGraphicFramePr>
        <p:xfrm>
          <a:off x="76200" y="1143000"/>
          <a:ext cx="4419600" cy="4662488"/>
        </p:xfrm>
        <a:graphic>
          <a:graphicData uri="http://schemas.openxmlformats.org/drawingml/2006/table">
            <a:tbl>
              <a:tblPr/>
              <a:tblGrid>
                <a:gridCol w="979488"/>
                <a:gridCol w="860425"/>
                <a:gridCol w="860425"/>
                <a:gridCol w="858837"/>
                <a:gridCol w="860425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Перечень процедур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Mercury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Honda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135/150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Yamaha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 EFI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Suzuki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150/175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Регулировка верхнего кожуха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1 год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Смазка узлов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1 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6 мес.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       6 мес.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  3 мес.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уровня масла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использованием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 масла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 масляного фильтра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(4)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термостата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PCV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8441" name="Group 137"/>
          <p:cNvGraphicFramePr>
            <a:graphicFrameLocks noGrp="1"/>
          </p:cNvGraphicFramePr>
          <p:nvPr/>
        </p:nvGraphicFramePr>
        <p:xfrm>
          <a:off x="4572000" y="1143000"/>
          <a:ext cx="4419600" cy="5211763"/>
        </p:xfrm>
        <a:graphic>
          <a:graphicData uri="http://schemas.openxmlformats.org/drawingml/2006/table">
            <a:tbl>
              <a:tblPr/>
              <a:tblGrid>
                <a:gridCol w="990600"/>
                <a:gridCol w="857250"/>
                <a:gridCol w="857250"/>
                <a:gridCol w="857250"/>
                <a:gridCol w="857250"/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Перечень процедур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Mercury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Honda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135/150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Yamaha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 EFI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Suzuki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150/175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свечей зажигания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очистка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свечей зажигания в морской среде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Холотой ход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 требуется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топливной смеси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датчик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O2)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топливной системы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использованием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топливного фильтра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низкое давление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792163"/>
          </a:xfrm>
        </p:spPr>
        <p:txBody>
          <a:bodyPr/>
          <a:lstStyle/>
          <a:p>
            <a:r>
              <a:rPr lang="ru-RU" smtClean="0"/>
              <a:t>Периодичность регламентных работ. Сравнение с конкурентами.</a:t>
            </a:r>
            <a:endParaRPr lang="en-US" smtClean="0"/>
          </a:p>
        </p:txBody>
      </p:sp>
      <p:graphicFrame>
        <p:nvGraphicFramePr>
          <p:cNvPr id="99411" name="Group 83"/>
          <p:cNvGraphicFramePr>
            <a:graphicFrameLocks noGrp="1"/>
          </p:cNvGraphicFramePr>
          <p:nvPr/>
        </p:nvGraphicFramePr>
        <p:xfrm>
          <a:off x="76200" y="1143000"/>
          <a:ext cx="4419600" cy="5851525"/>
        </p:xfrm>
        <a:graphic>
          <a:graphicData uri="http://schemas.openxmlformats.org/drawingml/2006/table">
            <a:tbl>
              <a:tblPr/>
              <a:tblGrid>
                <a:gridCol w="990600"/>
                <a:gridCol w="857250"/>
                <a:gridCol w="857250"/>
                <a:gridCol w="857250"/>
                <a:gridCol w="857250"/>
              </a:tblGrid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Перечень процедур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Mercury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Honda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135/150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Yamaha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 EFI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Suzuki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150/175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Внешний осмотр защитного анода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Перед каждым использование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анода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5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лет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Система охлаждения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исп-м.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Соленая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Грязная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исп-м.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Соленая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Грязная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исп-м.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Соленая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Грязная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Осмотр гребного винта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использованием.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использованием.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 трансмиссионного масла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жидкости трима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Осмотр аккумулятора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Перед каждым исп-м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Дроссель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Привод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холостой ход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792163"/>
          </a:xfrm>
        </p:spPr>
        <p:txBody>
          <a:bodyPr/>
          <a:lstStyle/>
          <a:p>
            <a:r>
              <a:rPr lang="ru-RU" smtClean="0"/>
              <a:t>Периодичность регламентных работ. Сравнение с конкурентами.</a:t>
            </a:r>
            <a:endParaRPr lang="en-US" smtClean="0"/>
          </a:p>
        </p:txBody>
      </p:sp>
      <p:graphicFrame>
        <p:nvGraphicFramePr>
          <p:cNvPr id="100479" name="Group 127"/>
          <p:cNvGraphicFramePr>
            <a:graphicFrameLocks noGrp="1"/>
          </p:cNvGraphicFramePr>
          <p:nvPr/>
        </p:nvGraphicFramePr>
        <p:xfrm>
          <a:off x="4572000" y="1143000"/>
          <a:ext cx="4495800" cy="3206750"/>
        </p:xfrm>
        <a:graphic>
          <a:graphicData uri="http://schemas.openxmlformats.org/drawingml/2006/table">
            <a:tbl>
              <a:tblPr/>
              <a:tblGrid>
                <a:gridCol w="1066800"/>
                <a:gridCol w="857250"/>
                <a:gridCol w="857250"/>
                <a:gridCol w="857250"/>
                <a:gridCol w="857250"/>
              </a:tblGrid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Перечень процедур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Mercury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Honda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135/150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Yamaha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 EFI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Suzuki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150/175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 водяного насоса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Крыльчатка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Смазка приводного вала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шлангов вентиляции картера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Крепления транца. Проверка затяжки болтов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Перед каждым использованием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8401" name="Group 97"/>
          <p:cNvGraphicFramePr>
            <a:graphicFrameLocks noGrp="1"/>
          </p:cNvGraphicFramePr>
          <p:nvPr/>
        </p:nvGraphicFramePr>
        <p:xfrm>
          <a:off x="152400" y="1143000"/>
          <a:ext cx="4419600" cy="5600700"/>
        </p:xfrm>
        <a:graphic>
          <a:graphicData uri="http://schemas.openxmlformats.org/drawingml/2006/table">
            <a:tbl>
              <a:tblPr/>
              <a:tblGrid>
                <a:gridCol w="990600"/>
                <a:gridCol w="857250"/>
                <a:gridCol w="819150"/>
                <a:gridCol w="895350"/>
                <a:gridCol w="857250"/>
              </a:tblGrid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Перечень процедур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Mercury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Honda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135/150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Yamaha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 EFI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Suzuki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150/175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Регулировка тросов управления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иил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ремня ГРМ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лет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Противовес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Цепь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 противовеса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лет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 цепи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1600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ремня генератора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Замена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зазора клапанов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2.5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года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(3)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Протяжка болтов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1-ая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50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Проверка водяного насоса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(D)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или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год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620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330" name="TextBox 6"/>
          <p:cNvSpPr txBox="1">
            <a:spLocks noChangeArrowheads="1"/>
          </p:cNvSpPr>
          <p:nvPr/>
        </p:nvSpPr>
        <p:spPr bwMode="auto">
          <a:xfrm>
            <a:off x="762000" y="42672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/>
              <a:t>Names ________________</a:t>
            </a:r>
          </a:p>
          <a:p>
            <a:r>
              <a:rPr lang="en-US" b="1"/>
              <a:t>Titles   __________________</a:t>
            </a:r>
          </a:p>
        </p:txBody>
      </p:sp>
      <p:pic>
        <p:nvPicPr>
          <p:cNvPr id="99331" name="Picture 4" descr="150_PP_Title_Bckgr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143000"/>
            <a:ext cx="6400800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150HP FourStroke </a:t>
            </a:r>
            <a:r>
              <a:rPr lang="en-US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Product Introduction</a:t>
            </a:r>
            <a:endParaRPr lang="en-US" sz="44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9333" name="Picture 6" descr="_O7K0415.jpg"/>
          <p:cNvPicPr>
            <a:picLocks noChangeAspect="1"/>
          </p:cNvPicPr>
          <p:nvPr/>
        </p:nvPicPr>
        <p:blipFill>
          <a:blip r:embed="rId3"/>
          <a:srcRect r="10370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8" descr="m_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152400"/>
            <a:ext cx="1676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WordArt 4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5791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5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cs typeface="Tahoma"/>
              </a:rPr>
              <a:t>Вопросы?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7620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0354" name="TextBox 6"/>
          <p:cNvSpPr txBox="1">
            <a:spLocks noChangeArrowheads="1"/>
          </p:cNvSpPr>
          <p:nvPr/>
        </p:nvSpPr>
        <p:spPr bwMode="auto">
          <a:xfrm>
            <a:off x="762000" y="42672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/>
              <a:t>Names ________________</a:t>
            </a:r>
          </a:p>
          <a:p>
            <a:r>
              <a:rPr lang="en-US" b="1"/>
              <a:t>Titles   __________________</a:t>
            </a:r>
          </a:p>
        </p:txBody>
      </p:sp>
      <p:pic>
        <p:nvPicPr>
          <p:cNvPr id="100355" name="Picture 4" descr="150_PP_Title_Bckgr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8" descr="m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52400"/>
            <a:ext cx="1676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609600" y="2286000"/>
            <a:ext cx="80772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/>
          <a:lstStyle/>
          <a:p>
            <a:pPr algn="ctr">
              <a:tabLst>
                <a:tab pos="7597775" algn="r"/>
              </a:tabLst>
            </a:pPr>
            <a:r>
              <a:rPr lang="ru-RU" sz="6000" b="1">
                <a:solidFill>
                  <a:srgbClr val="FF0000"/>
                </a:solidFill>
              </a:rPr>
              <a:t>Спасибо</a:t>
            </a:r>
            <a:r>
              <a:rPr lang="en-US" sz="6000" b="1">
                <a:solidFill>
                  <a:srgbClr val="FF0000"/>
                </a:solidFill>
              </a:rPr>
              <a:t>                                                                                             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150_S_8440_Fin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21" t="11320" r="14958" b="6667"/>
          <a:stretch>
            <a:fillRect/>
          </a:stretch>
        </p:blipFill>
        <p:spPr bwMode="auto">
          <a:xfrm>
            <a:off x="0" y="1295400"/>
            <a:ext cx="31448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2971800" y="1143000"/>
            <a:ext cx="5105400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Лучший в своем классе. </a:t>
            </a:r>
          </a:p>
          <a:p>
            <a:endParaRPr lang="ru-RU" sz="2400"/>
          </a:p>
          <a:p>
            <a:r>
              <a:rPr lang="ru-RU" sz="2400"/>
              <a:t>Абсолютно новый, универсальный мотор как для новичков, так и для профессионалов. </a:t>
            </a:r>
            <a:endParaRPr lang="en-US" sz="2400"/>
          </a:p>
          <a:p>
            <a:endParaRPr lang="en-US" sz="2400"/>
          </a:p>
          <a:p>
            <a:r>
              <a:rPr lang="en-US" sz="500"/>
              <a:t>  </a:t>
            </a:r>
          </a:p>
          <a:p>
            <a:r>
              <a:rPr lang="en-US" sz="300"/>
              <a:t>20</a:t>
            </a:r>
            <a:endParaRPr lang="en-US" sz="1200"/>
          </a:p>
          <a:p>
            <a:r>
              <a:rPr lang="ru-RU" sz="2400"/>
              <a:t>Малый вес и габариты, надежность и долговечность как на легких, так и на тяжелых корпусах</a:t>
            </a:r>
            <a:r>
              <a:rPr lang="en-US" sz="2400"/>
              <a:t>. </a:t>
            </a:r>
          </a:p>
          <a:p>
            <a:endParaRPr lang="en-US" sz="2400"/>
          </a:p>
          <a:p>
            <a:endParaRPr lang="en-US" sz="600"/>
          </a:p>
          <a:p>
            <a:r>
              <a:rPr lang="ru-RU" sz="2400"/>
              <a:t>Простота регламентного обслуживания.</a:t>
            </a:r>
            <a:endParaRPr lang="en-US" sz="2400"/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1905000" y="304800"/>
            <a:ext cx="601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>Конечный результат</a:t>
            </a:r>
            <a:endParaRPr lang="en-US" sz="3200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Почему самый надежный</a:t>
            </a:r>
            <a:endParaRPr lang="en-US" smtClean="0"/>
          </a:p>
        </p:txBody>
      </p:sp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381000" y="5715000"/>
            <a:ext cx="67167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</a:rPr>
              <a:t>Для обоснования того, что новый мотор самый надежный и выносливый.</a:t>
            </a:r>
            <a:endParaRPr lang="en-US" sz="2400" b="1" i="1">
              <a:solidFill>
                <a:srgbClr val="000099"/>
              </a:solidFill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14300" y="1143000"/>
            <a:ext cx="8915400" cy="1676400"/>
          </a:xfrm>
        </p:spPr>
        <p:txBody>
          <a:bodyPr/>
          <a:lstStyle/>
          <a:p>
            <a:pPr marL="381000" indent="-3810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sz="2400" smtClean="0"/>
              <a:t>Протестировано пять 4-тактных моторов </a:t>
            </a:r>
            <a:r>
              <a:rPr lang="en-US" sz="2400" smtClean="0"/>
              <a:t>Yamaha </a:t>
            </a:r>
            <a:r>
              <a:rPr lang="ru-RU" sz="2400" smtClean="0"/>
              <a:t>150л.с</a:t>
            </a:r>
            <a:endParaRPr lang="en-US" sz="2400" smtClean="0"/>
          </a:p>
          <a:p>
            <a:pPr marL="800100" lvl="1" indent="-342900">
              <a:lnSpc>
                <a:spcPct val="125000"/>
              </a:lnSpc>
              <a:spcBef>
                <a:spcPct val="0"/>
              </a:spcBef>
              <a:buFontTx/>
              <a:buChar char="•"/>
            </a:pPr>
            <a:r>
              <a:rPr lang="en-US" smtClean="0"/>
              <a:t>2</a:t>
            </a:r>
            <a:r>
              <a:rPr lang="ru-RU" smtClean="0"/>
              <a:t> - по 300 часов на максимальных оборотах</a:t>
            </a:r>
            <a:endParaRPr lang="en-US" smtClean="0"/>
          </a:p>
          <a:p>
            <a:pPr marL="800100" lvl="1" indent="-342900">
              <a:lnSpc>
                <a:spcPct val="125000"/>
              </a:lnSpc>
              <a:spcBef>
                <a:spcPct val="0"/>
              </a:spcBef>
              <a:buFontTx/>
              <a:buChar char="•"/>
            </a:pPr>
            <a:r>
              <a:rPr lang="en-US" smtClean="0"/>
              <a:t>1</a:t>
            </a:r>
            <a:r>
              <a:rPr lang="ru-RU" smtClean="0"/>
              <a:t> - 400 часов на переменных режимах</a:t>
            </a:r>
            <a:endParaRPr lang="en-US" smtClean="0"/>
          </a:p>
          <a:p>
            <a:pPr marL="800100" lvl="1" indent="-342900">
              <a:lnSpc>
                <a:spcPct val="125000"/>
              </a:lnSpc>
              <a:spcBef>
                <a:spcPct val="0"/>
              </a:spcBef>
              <a:buFontTx/>
              <a:buChar char="•"/>
            </a:pPr>
            <a:r>
              <a:rPr lang="en-US" smtClean="0"/>
              <a:t>2</a:t>
            </a:r>
            <a:r>
              <a:rPr lang="ru-RU" smtClean="0"/>
              <a:t> – по 500 часов ходовых испытаний на выносливость</a:t>
            </a:r>
            <a:endParaRPr lang="en-US" smtClean="0"/>
          </a:p>
          <a:p>
            <a:pPr marL="381000" indent="-381000">
              <a:lnSpc>
                <a:spcPct val="125000"/>
              </a:lnSpc>
            </a:pPr>
            <a:endParaRPr lang="en-US" sz="1800" smtClean="0"/>
          </a:p>
        </p:txBody>
      </p:sp>
      <p:pic>
        <p:nvPicPr>
          <p:cNvPr id="5939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276600"/>
            <a:ext cx="30480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7"/>
          <p:cNvSpPr>
            <a:spLocks noGrp="1" noChangeArrowheads="1"/>
          </p:cNvSpPr>
          <p:nvPr>
            <p:ph type="title"/>
          </p:nvPr>
        </p:nvSpPr>
        <p:spPr>
          <a:xfrm>
            <a:off x="368300" y="274638"/>
            <a:ext cx="7251700" cy="792162"/>
          </a:xfrm>
        </p:spPr>
        <p:txBody>
          <a:bodyPr/>
          <a:lstStyle/>
          <a:p>
            <a:r>
              <a:rPr lang="ru-RU" smtClean="0"/>
              <a:t>Итог тестирования моторов </a:t>
            </a:r>
            <a:r>
              <a:rPr lang="en-US" smtClean="0"/>
              <a:t>Yamaha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/>
              <a:t>Для сравнения закуплено 6 моторов</a:t>
            </a:r>
            <a:r>
              <a:rPr lang="en-US" smtClean="0"/>
              <a:t>. </a:t>
            </a:r>
          </a:p>
          <a:p>
            <a:pPr lvl="1">
              <a:lnSpc>
                <a:spcPct val="90000"/>
              </a:lnSpc>
            </a:pPr>
            <a:r>
              <a:rPr lang="ru-RU" smtClean="0"/>
              <a:t>Сравнительный анализ после разборки одного из моторов </a:t>
            </a:r>
          </a:p>
          <a:p>
            <a:pPr lvl="1">
              <a:lnSpc>
                <a:spcPct val="90000"/>
              </a:lnSpc>
            </a:pPr>
            <a:r>
              <a:rPr lang="ru-RU" smtClean="0"/>
              <a:t>Анализ состояния компонентов по результатам тяжелых испытаний 5 моторов общей продолжительностью 1655 часов.</a:t>
            </a:r>
            <a:r>
              <a:rPr lang="en-US" smtClean="0"/>
              <a:t> </a:t>
            </a:r>
          </a:p>
          <a:p>
            <a:pPr>
              <a:lnSpc>
                <a:spcPct val="90000"/>
              </a:lnSpc>
            </a:pPr>
            <a:r>
              <a:rPr lang="ru-RU" smtClean="0"/>
              <a:t>Предварительно все двигатели были проверены на динамометрическом стенде.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ru-RU" smtClean="0"/>
              <a:t>Замерены номинальная мощность и уровень выбросов.</a:t>
            </a:r>
            <a:endParaRPr lang="en-US" smtClean="0"/>
          </a:p>
          <a:p>
            <a:pPr>
              <a:lnSpc>
                <a:spcPct val="90000"/>
              </a:lnSpc>
            </a:pPr>
            <a:r>
              <a:rPr lang="ru-RU" smtClean="0"/>
              <a:t>В общей сложности было проведено 68 сравнительных тестов</a:t>
            </a:r>
            <a:r>
              <a:rPr lang="en-US" smtClean="0"/>
              <a:t>.</a:t>
            </a:r>
          </a:p>
          <a:p>
            <a:pPr>
              <a:lnSpc>
                <a:spcPct val="85000"/>
              </a:lnSpc>
            </a:pPr>
            <a:r>
              <a:rPr lang="ru-RU" smtClean="0"/>
              <a:t>3 из 5 моторов прошли необходимые            испытания</a:t>
            </a:r>
            <a:endParaRPr lang="en-US" smtClean="0"/>
          </a:p>
          <a:p>
            <a:pPr>
              <a:lnSpc>
                <a:spcPct val="85000"/>
              </a:lnSpc>
            </a:pPr>
            <a:r>
              <a:rPr lang="en-US" smtClean="0"/>
              <a:t>2 </a:t>
            </a:r>
            <a:r>
              <a:rPr lang="ru-RU" smtClean="0"/>
              <a:t>двигателя вышли из строя и не смогли      завершить тесты</a:t>
            </a: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792163"/>
          </a:xfrm>
        </p:spPr>
        <p:txBody>
          <a:bodyPr/>
          <a:lstStyle/>
          <a:p>
            <a:r>
              <a:rPr lang="ru-RU" smtClean="0"/>
              <a:t>Основные 		        неисправности моторов </a:t>
            </a:r>
            <a:r>
              <a:rPr lang="en-US" smtClean="0"/>
              <a:t>Yamaha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254125"/>
            <a:ext cx="8763000" cy="25384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/>
              <a:t>Общие отказы в системе трима и в подвеске мотора.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ru-RU" sz="1800" smtClean="0"/>
              <a:t>Ослабление верхних опор мотора привело к повреждению системы трима</a:t>
            </a:r>
            <a:endParaRPr lang="en-US" sz="1800" smtClean="0"/>
          </a:p>
          <a:p>
            <a:pPr>
              <a:lnSpc>
                <a:spcPct val="90000"/>
              </a:lnSpc>
            </a:pPr>
            <a:r>
              <a:rPr lang="ru-RU" smtClean="0"/>
              <a:t>Серьезные отказы из-за поломки шестерни балансировочного вала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ru-RU" sz="1800" smtClean="0"/>
              <a:t>Критические неисправности блока цилиндров из-за дисбаланса </a:t>
            </a:r>
            <a:endParaRPr lang="en-US" sz="1800" smtClean="0"/>
          </a:p>
          <a:p>
            <a:pPr>
              <a:lnSpc>
                <a:spcPct val="90000"/>
              </a:lnSpc>
            </a:pPr>
            <a:r>
              <a:rPr lang="ru-RU" smtClean="0"/>
              <a:t>Преждевременный выход из строя редуктора</a:t>
            </a:r>
            <a:r>
              <a:rPr lang="en-US" smtClean="0"/>
              <a:t> </a:t>
            </a:r>
          </a:p>
          <a:p>
            <a:pPr lvl="1">
              <a:lnSpc>
                <a:spcPct val="90000"/>
              </a:lnSpc>
            </a:pPr>
            <a:r>
              <a:rPr lang="ru-RU" sz="1800" smtClean="0"/>
              <a:t>В результате поломки шестерен</a:t>
            </a:r>
            <a:endParaRPr lang="en-US" sz="1800" smtClean="0"/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215900" y="4343400"/>
            <a:ext cx="678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7800" indent="-1778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  Типовые поломки</a:t>
            </a:r>
            <a:r>
              <a:rPr lang="en-US" sz="2800"/>
              <a:t>: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/>
              <a:t>Различные незначительные неисправности</a:t>
            </a:r>
            <a:r>
              <a:rPr lang="en-US" sz="2000"/>
              <a:t>	 </a:t>
            </a:r>
            <a:r>
              <a:rPr lang="en-US" sz="2000" b="1"/>
              <a:t> 5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/>
              <a:t>Обтекатели, тросы и крышки      	         </a:t>
            </a:r>
            <a:r>
              <a:rPr lang="en-US" sz="2000"/>
              <a:t>	 </a:t>
            </a:r>
            <a:r>
              <a:rPr lang="ru-RU" sz="2000"/>
              <a:t>	 </a:t>
            </a:r>
            <a:r>
              <a:rPr lang="en-US" sz="2000"/>
              <a:t> </a:t>
            </a:r>
            <a:r>
              <a:rPr lang="en-US" sz="2000" b="1"/>
              <a:t>9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/>
              <a:t>Протечки масла/снижение уровня масла                </a:t>
            </a:r>
            <a:r>
              <a:rPr lang="en-US" sz="2000"/>
              <a:t>  </a:t>
            </a:r>
            <a:r>
              <a:rPr lang="en-US" sz="2000" b="1"/>
              <a:t>4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/>
              <a:t>Неустойчивая работа/потеря мощности </a:t>
            </a:r>
            <a:r>
              <a:rPr lang="en-US" sz="2000"/>
              <a:t>	 </a:t>
            </a:r>
            <a:r>
              <a:rPr lang="ru-RU" sz="2000"/>
              <a:t>	 </a:t>
            </a:r>
            <a:r>
              <a:rPr lang="en-US" sz="2000"/>
              <a:t> </a:t>
            </a:r>
            <a:r>
              <a:rPr lang="en-US" sz="2000" b="1"/>
              <a:t>3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/>
              <a:t>Трим, транец, подвеска             	         </a:t>
            </a:r>
            <a:r>
              <a:rPr lang="en-US" sz="2000"/>
              <a:t> 	</a:t>
            </a:r>
            <a:r>
              <a:rPr lang="ru-RU" sz="2000"/>
              <a:t>	</a:t>
            </a:r>
            <a:r>
              <a:rPr lang="en-US" sz="2000" b="1"/>
              <a:t>12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/>
              <a:t>Балансировочный вал/редуктор                         </a:t>
            </a:r>
            <a:r>
              <a:rPr lang="en-US" sz="2000"/>
              <a:t>  </a:t>
            </a:r>
            <a:r>
              <a:rPr lang="ru-RU" sz="2000"/>
              <a:t>	  </a:t>
            </a:r>
            <a:r>
              <a:rPr lang="en-US" sz="2000" b="1"/>
              <a:t>3</a:t>
            </a:r>
          </a:p>
          <a:p>
            <a:pPr lvl="1" indent="-165100" eaLnBrk="0" hangingPunct="0">
              <a:lnSpc>
                <a:spcPct val="80000"/>
              </a:lnSpc>
              <a:spcBef>
                <a:spcPct val="20000"/>
              </a:spcBef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Yamaha 150</a:t>
            </a:r>
            <a:r>
              <a:rPr lang="ru-RU" smtClean="0"/>
              <a:t> л.с. Стендовые тесты</a:t>
            </a:r>
            <a:endParaRPr lang="en-US" smtClean="0"/>
          </a:p>
        </p:txBody>
      </p:sp>
      <p:pic>
        <p:nvPicPr>
          <p:cNvPr id="624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341438"/>
            <a:ext cx="41925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93813"/>
            <a:ext cx="365760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0" y="5029200"/>
            <a:ext cx="693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lnSpc>
                <a:spcPct val="85000"/>
              </a:lnSpc>
              <a:spcBef>
                <a:spcPct val="10000"/>
              </a:spcBef>
              <a:buFontTx/>
              <a:buChar char="•"/>
            </a:pPr>
            <a:r>
              <a:rPr lang="ru-RU" sz="2400">
                <a:solidFill>
                  <a:schemeClr val="tx2"/>
                </a:solidFill>
              </a:rPr>
              <a:t>Неисправность редукторов при наработке</a:t>
            </a:r>
            <a:r>
              <a:rPr lang="en-US" sz="2400">
                <a:solidFill>
                  <a:schemeClr val="tx2"/>
                </a:solidFill>
              </a:rPr>
              <a:t> 262</a:t>
            </a:r>
            <a:r>
              <a:rPr lang="ru-RU" sz="2400">
                <a:solidFill>
                  <a:schemeClr val="tx2"/>
                </a:solidFill>
              </a:rPr>
              <a:t> и</a:t>
            </a:r>
            <a:r>
              <a:rPr lang="en-US" sz="2400">
                <a:solidFill>
                  <a:schemeClr val="tx2"/>
                </a:solidFill>
              </a:rPr>
              <a:t> 300 </a:t>
            </a:r>
            <a:r>
              <a:rPr lang="ru-RU" sz="2400">
                <a:solidFill>
                  <a:schemeClr val="tx2"/>
                </a:solidFill>
              </a:rPr>
              <a:t>часов</a:t>
            </a:r>
            <a:r>
              <a:rPr lang="en-US" sz="2400">
                <a:solidFill>
                  <a:schemeClr val="tx2"/>
                </a:solidFill>
              </a:rPr>
              <a:t>.  </a:t>
            </a:r>
          </a:p>
          <a:p>
            <a:pPr marL="233363" indent="-233363">
              <a:lnSpc>
                <a:spcPct val="85000"/>
              </a:lnSpc>
              <a:spcBef>
                <a:spcPct val="10000"/>
              </a:spcBef>
              <a:buFontTx/>
              <a:buChar char="•"/>
            </a:pPr>
            <a:r>
              <a:rPr lang="ru-RU" sz="2400">
                <a:solidFill>
                  <a:schemeClr val="tx2"/>
                </a:solidFill>
              </a:rPr>
              <a:t>При инспекции выявлена поломка шестерни балансировочного вала</a:t>
            </a:r>
            <a:endParaRPr 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15406</TotalTime>
  <Words>3275</Words>
  <Application>Microsoft Office PowerPoint</Application>
  <PresentationFormat>On-screen Show (4:3)</PresentationFormat>
  <Paragraphs>925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MS Reference Sans Serif</vt:lpstr>
      <vt:lpstr>Wingdings</vt:lpstr>
      <vt:lpstr>Times</vt:lpstr>
      <vt:lpstr>Arial Unicode MS</vt:lpstr>
      <vt:lpstr>Times New Roman</vt:lpstr>
      <vt:lpstr>Default Design</vt:lpstr>
      <vt:lpstr>1_Default Design</vt:lpstr>
      <vt:lpstr>2_Default Design</vt:lpstr>
      <vt:lpstr>3_Default Design</vt:lpstr>
      <vt:lpstr>Slide 1</vt:lpstr>
      <vt:lpstr>Slide 2</vt:lpstr>
      <vt:lpstr>Slide 3</vt:lpstr>
      <vt:lpstr>150 FourStroke Преимущества Позиционирование.</vt:lpstr>
      <vt:lpstr>Slide 5</vt:lpstr>
      <vt:lpstr>Почему самый надежный</vt:lpstr>
      <vt:lpstr>Итог тестирования моторов Yamaha</vt:lpstr>
      <vt:lpstr>Основные           неисправности моторов Yamaha</vt:lpstr>
      <vt:lpstr>Yamaha 150 л.с. Стендовые тесты</vt:lpstr>
      <vt:lpstr>Yamaha 150л.с.:  Ходовые испытания</vt:lpstr>
      <vt:lpstr>Основные особенности конструкции нового двигателя Mercury 150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На 20% деталей меньше,                  чем у Yamaha</vt:lpstr>
      <vt:lpstr>Периодичность регламентных работ. Сравнение с конкурентами.</vt:lpstr>
      <vt:lpstr>Периодичность регламентных работ. Сравнение с конкурентами.</vt:lpstr>
      <vt:lpstr>Периодичность регламентных работ. Сравнение с конкурентами.</vt:lpstr>
      <vt:lpstr>Slide 45</vt:lpstr>
      <vt:lpstr>Slide 46</vt:lpstr>
    </vt:vector>
  </TitlesOfParts>
  <Company>Brunswick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mbryson</dc:creator>
  <cp:lastModifiedBy>Peter Isaenkov</cp:lastModifiedBy>
  <cp:revision>592</cp:revision>
  <dcterms:created xsi:type="dcterms:W3CDTF">2011-04-21T18:11:54Z</dcterms:created>
  <dcterms:modified xsi:type="dcterms:W3CDTF">2011-09-26T09:51:01Z</dcterms:modified>
</cp:coreProperties>
</file>