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handoutMasterIdLst>
    <p:handoutMasterId r:id="rId110"/>
  </p:handoutMasterIdLst>
  <p:sldIdLst>
    <p:sldId id="274" r:id="rId2"/>
    <p:sldId id="362" r:id="rId3"/>
    <p:sldId id="332" r:id="rId4"/>
    <p:sldId id="333" r:id="rId5"/>
    <p:sldId id="337" r:id="rId6"/>
    <p:sldId id="284" r:id="rId7"/>
    <p:sldId id="286" r:id="rId8"/>
    <p:sldId id="288" r:id="rId9"/>
    <p:sldId id="290" r:id="rId10"/>
    <p:sldId id="338" r:id="rId11"/>
    <p:sldId id="334" r:id="rId12"/>
    <p:sldId id="292" r:id="rId13"/>
    <p:sldId id="293" r:id="rId14"/>
    <p:sldId id="294" r:id="rId15"/>
    <p:sldId id="295" r:id="rId16"/>
    <p:sldId id="435" r:id="rId17"/>
    <p:sldId id="436" r:id="rId18"/>
    <p:sldId id="296" r:id="rId19"/>
    <p:sldId id="297" r:id="rId20"/>
    <p:sldId id="301" r:id="rId21"/>
    <p:sldId id="305" r:id="rId22"/>
    <p:sldId id="309" r:id="rId23"/>
    <p:sldId id="311" r:id="rId24"/>
    <p:sldId id="312" r:id="rId25"/>
    <p:sldId id="343" r:id="rId26"/>
    <p:sldId id="329" r:id="rId27"/>
    <p:sldId id="330" r:id="rId28"/>
    <p:sldId id="340" r:id="rId29"/>
    <p:sldId id="378" r:id="rId30"/>
    <p:sldId id="335" r:id="rId31"/>
    <p:sldId id="386" r:id="rId32"/>
    <p:sldId id="336" r:id="rId33"/>
    <p:sldId id="316" r:id="rId34"/>
    <p:sldId id="342" r:id="rId35"/>
    <p:sldId id="363" r:id="rId36"/>
    <p:sldId id="364" r:id="rId37"/>
    <p:sldId id="379" r:id="rId38"/>
    <p:sldId id="383" r:id="rId39"/>
    <p:sldId id="344" r:id="rId40"/>
    <p:sldId id="365" r:id="rId41"/>
    <p:sldId id="384" r:id="rId42"/>
    <p:sldId id="366" r:id="rId43"/>
    <p:sldId id="367" r:id="rId44"/>
    <p:sldId id="355" r:id="rId45"/>
    <p:sldId id="380" r:id="rId46"/>
    <p:sldId id="368" r:id="rId47"/>
    <p:sldId id="369" r:id="rId48"/>
    <p:sldId id="370" r:id="rId49"/>
    <p:sldId id="371" r:id="rId50"/>
    <p:sldId id="372" r:id="rId51"/>
    <p:sldId id="381" r:id="rId52"/>
    <p:sldId id="361" r:id="rId53"/>
    <p:sldId id="373" r:id="rId54"/>
    <p:sldId id="374" r:id="rId55"/>
    <p:sldId id="382" r:id="rId56"/>
    <p:sldId id="375" r:id="rId57"/>
    <p:sldId id="376" r:id="rId58"/>
    <p:sldId id="377" r:id="rId59"/>
    <p:sldId id="387" r:id="rId60"/>
    <p:sldId id="388" r:id="rId61"/>
    <p:sldId id="389" r:id="rId62"/>
    <p:sldId id="390" r:id="rId63"/>
    <p:sldId id="391" r:id="rId64"/>
    <p:sldId id="392" r:id="rId65"/>
    <p:sldId id="393" r:id="rId66"/>
    <p:sldId id="394" r:id="rId67"/>
    <p:sldId id="395" r:id="rId68"/>
    <p:sldId id="396" r:id="rId69"/>
    <p:sldId id="397" r:id="rId70"/>
    <p:sldId id="398" r:id="rId71"/>
    <p:sldId id="399" r:id="rId72"/>
    <p:sldId id="400" r:id="rId73"/>
    <p:sldId id="401" r:id="rId74"/>
    <p:sldId id="402" r:id="rId75"/>
    <p:sldId id="403" r:id="rId76"/>
    <p:sldId id="404" r:id="rId77"/>
    <p:sldId id="405" r:id="rId78"/>
    <p:sldId id="406" r:id="rId79"/>
    <p:sldId id="407" r:id="rId80"/>
    <p:sldId id="408" r:id="rId81"/>
    <p:sldId id="409" r:id="rId82"/>
    <p:sldId id="410" r:id="rId83"/>
    <p:sldId id="411" r:id="rId84"/>
    <p:sldId id="412" r:id="rId85"/>
    <p:sldId id="413" r:id="rId86"/>
    <p:sldId id="433" r:id="rId87"/>
    <p:sldId id="434" r:id="rId88"/>
    <p:sldId id="414" r:id="rId89"/>
    <p:sldId id="415" r:id="rId90"/>
    <p:sldId id="416" r:id="rId91"/>
    <p:sldId id="417" r:id="rId92"/>
    <p:sldId id="418" r:id="rId93"/>
    <p:sldId id="419" r:id="rId94"/>
    <p:sldId id="420" r:id="rId95"/>
    <p:sldId id="421" r:id="rId96"/>
    <p:sldId id="422" r:id="rId97"/>
    <p:sldId id="423" r:id="rId98"/>
    <p:sldId id="424" r:id="rId99"/>
    <p:sldId id="425" r:id="rId100"/>
    <p:sldId id="426" r:id="rId101"/>
    <p:sldId id="427" r:id="rId102"/>
    <p:sldId id="428" r:id="rId103"/>
    <p:sldId id="429" r:id="rId104"/>
    <p:sldId id="430" r:id="rId105"/>
    <p:sldId id="431" r:id="rId106"/>
    <p:sldId id="432" r:id="rId107"/>
    <p:sldId id="341" r:id="rId108"/>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cit" initials="b"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23" autoAdjust="0"/>
    <p:restoredTop sz="94628" autoAdjust="0"/>
  </p:normalViewPr>
  <p:slideViewPr>
    <p:cSldViewPr snapToGrid="0" snapToObjects="1">
      <p:cViewPr varScale="1">
        <p:scale>
          <a:sx n="79" d="100"/>
          <a:sy n="79" d="100"/>
        </p:scale>
        <p:origin x="-12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12-19T09:56:21.594" idx="3">
    <p:pos x="10" y="10"/>
    <p:text>Insert corrosion slide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2-12-19T09:56:21.594" idx="4">
    <p:pos x="10" y="10"/>
    <p:text>Insert corrosion slide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2-12-19T09:56:21.594" idx="5">
    <p:pos x="10" y="10"/>
    <p:text>Insert corrosion slide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511195E-3FAD-4BDA-9748-2485037045BE}" type="datetimeFigureOut">
              <a:rPr lang="en-US"/>
              <a:pPr>
                <a:defRPr/>
              </a:pPr>
              <a:t>12/8/2013</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A7063CE-B260-4DA9-8A26-31421EBA26EC}" type="slidenum">
              <a:rPr lang="en-US"/>
              <a:pPr>
                <a:defRPr/>
              </a:pPr>
              <a:t>‹#›</a:t>
            </a:fld>
            <a:endParaRPr lang="en-US"/>
          </a:p>
        </p:txBody>
      </p:sp>
    </p:spTree>
    <p:extLst>
      <p:ext uri="{BB962C8B-B14F-4D97-AF65-F5344CB8AC3E}">
        <p14:creationId xmlns:p14="http://schemas.microsoft.com/office/powerpoint/2010/main" val="18223165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8324999-DCC6-4760-AE37-EF2CAA253158}" type="datetimeFigureOut">
              <a:rPr lang="en-US"/>
              <a:pPr>
                <a:defRPr/>
              </a:pPr>
              <a:t>12/8/2013</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AB103B5-95E0-471E-B185-2994F00AF554}" type="slidenum">
              <a:rPr lang="en-US"/>
              <a:pPr>
                <a:defRPr/>
              </a:pPr>
              <a:t>‹#›</a:t>
            </a:fld>
            <a:endParaRPr lang="en-US"/>
          </a:p>
        </p:txBody>
      </p:sp>
    </p:spTree>
    <p:extLst>
      <p:ext uri="{BB962C8B-B14F-4D97-AF65-F5344CB8AC3E}">
        <p14:creationId xmlns:p14="http://schemas.microsoft.com/office/powerpoint/2010/main" val="217843432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xfrm>
            <a:off x="906463" y="730250"/>
            <a:ext cx="4992687" cy="3746500"/>
          </a:xfrm>
          <a:noFill/>
          <a:ln>
            <a:solidFill>
              <a:srgbClr val="000000"/>
            </a:solidFill>
            <a:miter lim="800000"/>
            <a:headEnd/>
            <a:tailEnd/>
          </a:ln>
        </p:spPr>
      </p:sp>
      <p:sp>
        <p:nvSpPr>
          <p:cNvPr id="23554" name="Rectangle 3"/>
          <p:cNvSpPr>
            <a:spLocks noGrp="1"/>
          </p:cNvSpPr>
          <p:nvPr>
            <p:ph type="body" idx="1"/>
          </p:nvPr>
        </p:nvSpPr>
        <p:spPr bwMode="auto">
          <a:xfrm>
            <a:off x="885825" y="4719638"/>
            <a:ext cx="5027613" cy="4476750"/>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xfrm>
            <a:off x="944563" y="752475"/>
            <a:ext cx="4910137" cy="3683000"/>
          </a:xfrm>
          <a:noFill/>
          <a:ln>
            <a:solidFill>
              <a:srgbClr val="000000"/>
            </a:solidFill>
            <a:miter lim="800000"/>
            <a:headEnd/>
            <a:tailEnd/>
          </a:ln>
        </p:spPr>
      </p:sp>
      <p:sp>
        <p:nvSpPr>
          <p:cNvPr id="61442" name="Rectangle 3"/>
          <p:cNvSpPr>
            <a:spLocks noGrp="1"/>
          </p:cNvSpPr>
          <p:nvPr>
            <p:ph type="body" idx="1"/>
          </p:nvPr>
        </p:nvSpPr>
        <p:spPr bwMode="auto">
          <a:xfrm>
            <a:off x="906463" y="4686300"/>
            <a:ext cx="4984750" cy="4521200"/>
          </a:xfrm>
          <a:noFill/>
        </p:spPr>
        <p:txBody>
          <a:bodyPr wrap="square" numCol="1" anchor="t" anchorCtr="0" compatLnSpc="1">
            <a:prstTxWarp prst="textNoShape">
              <a:avLst/>
            </a:prstTxWarp>
          </a:bodyPr>
          <a:lstStyle/>
          <a:p>
            <a:r>
              <a:rPr lang="en-US" sz="1400" smtClean="0"/>
              <a:t>If this prop had more </a:t>
            </a:r>
            <a:r>
              <a:rPr lang="en-US" sz="1400" smtClean="0">
                <a:latin typeface="Tahoma" pitchFamily="34" charset="0"/>
              </a:rPr>
              <a:t>blade area at the tips</a:t>
            </a:r>
            <a:r>
              <a:rPr lang="en-US" sz="1400" smtClean="0"/>
              <a:t>, it would be a interesting prop.</a:t>
            </a:r>
            <a:endParaRPr lang="en-US" sz="1400" smtClean="0">
              <a:latin typeface="Tahoma" pitchFamily="34" charset="0"/>
            </a:endParaRPr>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xfrm>
            <a:off x="944563" y="752475"/>
            <a:ext cx="4910137" cy="3683000"/>
          </a:xfrm>
          <a:noFill/>
          <a:ln>
            <a:solidFill>
              <a:srgbClr val="000000"/>
            </a:solidFill>
            <a:miter lim="800000"/>
            <a:headEnd/>
            <a:tailEnd/>
          </a:ln>
        </p:spPr>
      </p:sp>
      <p:sp>
        <p:nvSpPr>
          <p:cNvPr id="63490" name="Rectangle 3"/>
          <p:cNvSpPr>
            <a:spLocks noGrp="1"/>
          </p:cNvSpPr>
          <p:nvPr>
            <p:ph type="body" idx="1"/>
          </p:nvPr>
        </p:nvSpPr>
        <p:spPr bwMode="auto">
          <a:xfrm>
            <a:off x="906463" y="4686300"/>
            <a:ext cx="4984750" cy="4521200"/>
          </a:xfrm>
          <a:noFill/>
        </p:spPr>
        <p:txBody>
          <a:bodyPr wrap="square" numCol="1" anchor="t" anchorCtr="0" compatLnSpc="1">
            <a:prstTxWarp prst="textNoShape">
              <a:avLst/>
            </a:prstTxWarp>
          </a:bodyPr>
          <a:lstStyle/>
          <a:p>
            <a:r>
              <a:rPr lang="en-US" smtClean="0"/>
              <a:t>Great for Baja, traditional vee bottom. In some cases they may work on double or multi step outboard hulls (if the CG are forward). The forward CG will require more lift for faster top end speeds. Deep Impact 33 to 36 double step is an example with triple or quad 300 Verado. Bravo I or outboard Pontoon boats would benefit because of the large blade area.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TextEdit="1"/>
          </p:cNvSpPr>
          <p:nvPr>
            <p:ph type="sldImg"/>
          </p:nvPr>
        </p:nvSpPr>
        <p:spPr bwMode="auto">
          <a:xfrm>
            <a:off x="944563" y="752475"/>
            <a:ext cx="4910137" cy="3683000"/>
          </a:xfrm>
          <a:noFill/>
          <a:ln>
            <a:solidFill>
              <a:srgbClr val="000000"/>
            </a:solidFill>
            <a:miter lim="800000"/>
            <a:headEnd/>
            <a:tailEnd/>
          </a:ln>
        </p:spPr>
      </p:sp>
      <p:sp>
        <p:nvSpPr>
          <p:cNvPr id="65538" name="Rectangle 3"/>
          <p:cNvSpPr>
            <a:spLocks noGrp="1"/>
          </p:cNvSpPr>
          <p:nvPr>
            <p:ph type="body" idx="1"/>
          </p:nvPr>
        </p:nvSpPr>
        <p:spPr bwMode="auto">
          <a:xfrm>
            <a:off x="906463" y="4686300"/>
            <a:ext cx="4984750" cy="4521200"/>
          </a:xfrm>
          <a:noFill/>
        </p:spPr>
        <p:txBody>
          <a:bodyPr wrap="square" numCol="1" anchor="t" anchorCtr="0" compatLnSpc="1">
            <a:prstTxWarp prst="textNoShape">
              <a:avLst/>
            </a:prstTxWarp>
          </a:bodyPr>
          <a:lstStyle/>
          <a:p>
            <a:r>
              <a:rPr lang="en-US" smtClean="0"/>
              <a:t>Boats Triton, Ranger, Stratos, Nitro etc… heavy good speed bass boats. I’m working with Scott Ashmoore one of the Gambler reps from Oklahoma area. We made him a couple 29 and we are going back and forth until we get them dailed in for the Gamble with 300XS. Stress the Lab Finishing.</a:t>
            </a:r>
          </a:p>
          <a:p>
            <a:r>
              <a:rPr lang="en-US" smtClean="0"/>
              <a:t>The 28 pitch is for guys hitting the rev limiter with 27 pitch, it’s made from the 27 casting but we’ve added extra cup into the trailing edge.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xfrm>
            <a:off x="944563" y="752475"/>
            <a:ext cx="4910137" cy="3683000"/>
          </a:xfrm>
          <a:noFill/>
          <a:ln>
            <a:solidFill>
              <a:srgbClr val="000000"/>
            </a:solidFill>
            <a:miter lim="800000"/>
            <a:headEnd/>
            <a:tailEnd/>
          </a:ln>
        </p:spPr>
      </p:sp>
      <p:sp>
        <p:nvSpPr>
          <p:cNvPr id="67586" name="Rectangle 3"/>
          <p:cNvSpPr>
            <a:spLocks noGrp="1"/>
          </p:cNvSpPr>
          <p:nvPr>
            <p:ph type="body" idx="1"/>
          </p:nvPr>
        </p:nvSpPr>
        <p:spPr bwMode="auto">
          <a:xfrm>
            <a:off x="906463" y="4686300"/>
            <a:ext cx="4984750" cy="4521200"/>
          </a:xfrm>
          <a:noFill/>
        </p:spPr>
        <p:txBody>
          <a:bodyPr wrap="square" numCol="1" anchor="t" anchorCtr="0" compatLnSpc="1">
            <a:prstTxWarp prst="textNoShape">
              <a:avLst/>
            </a:prstTxWarp>
          </a:bodyPr>
          <a:lstStyle/>
          <a:p>
            <a:r>
              <a:rPr lang="en-US" smtClean="0"/>
              <a:t>Even though the Trophy is 13 ¾ it’s the same blade area as the Tempest, Tempest being 14 5/8. Y</a:t>
            </a:r>
            <a:r>
              <a:rPr lang="en-US" sz="1800" smtClean="0">
                <a:latin typeface="Tahoma" pitchFamily="34" charset="0"/>
              </a:rPr>
              <a:t>ou</a:t>
            </a:r>
            <a:r>
              <a:rPr lang="en-US" sz="1800" smtClean="0"/>
              <a:t>’</a:t>
            </a:r>
            <a:r>
              <a:rPr lang="en-US" sz="1800" smtClean="0">
                <a:latin typeface="Tahoma" pitchFamily="34" charset="0"/>
              </a:rPr>
              <a:t>ll see more blade breakage but it</a:t>
            </a:r>
            <a:r>
              <a:rPr lang="en-US" sz="1800" smtClean="0"/>
              <a:t>’</a:t>
            </a:r>
            <a:r>
              <a:rPr lang="en-US" sz="1800" smtClean="0">
                <a:latin typeface="Tahoma" pitchFamily="34" charset="0"/>
              </a:rPr>
              <a:t>s a fast prop. I had a 15</a:t>
            </a:r>
            <a:r>
              <a:rPr lang="en-US" sz="1800" smtClean="0"/>
              <a:t>”</a:t>
            </a:r>
            <a:r>
              <a:rPr lang="en-US" sz="1800" smtClean="0">
                <a:latin typeface="Tahoma" pitchFamily="34" charset="0"/>
              </a:rPr>
              <a:t> made for Rob Schragie, it worked great on his aluminum deck boat with 115 Fourstroke. Stress the lab finishing.</a:t>
            </a:r>
          </a:p>
          <a:p>
            <a:r>
              <a:rPr lang="en-US" sz="1800" smtClean="0">
                <a:latin typeface="Tahoma" pitchFamily="34" charset="0"/>
              </a:rPr>
              <a:t>Tr20 with 250 Pro XS broke 27 Trophy, I suggested to move back to the Tempest.</a:t>
            </a:r>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xfrm>
            <a:off x="944563" y="752475"/>
            <a:ext cx="4910137" cy="3683000"/>
          </a:xfrm>
          <a:noFill/>
          <a:ln>
            <a:solidFill>
              <a:srgbClr val="000000"/>
            </a:solidFill>
            <a:miter lim="800000"/>
            <a:headEnd/>
            <a:tailEnd/>
          </a:ln>
        </p:spPr>
      </p:sp>
      <p:sp>
        <p:nvSpPr>
          <p:cNvPr id="90115" name="Rectangle 3"/>
          <p:cNvSpPr>
            <a:spLocks noGrp="1"/>
          </p:cNvSpPr>
          <p:nvPr>
            <p:ph type="body" idx="1"/>
          </p:nvPr>
        </p:nvSpPr>
        <p:spPr bwMode="auto">
          <a:xfrm>
            <a:off x="906463" y="4686300"/>
            <a:ext cx="4984750" cy="4521200"/>
          </a:xfrm>
          <a:noFill/>
        </p:spPr>
        <p:txBody>
          <a:bodyPr wrap="square" numCol="1" anchor="t" anchorCtr="0" compatLnSpc="1">
            <a:prstTxWarp prst="textNoShape">
              <a:avLst/>
            </a:prstTxWarp>
          </a:bodyPr>
          <a:lstStyle/>
          <a:p>
            <a:r>
              <a:rPr lang="en-US" smtClean="0"/>
              <a:t>Even though the Trophy is 13 ¾ it’s the same blade area as the Tempest, Tempest being 14 5/8. Y</a:t>
            </a:r>
            <a:r>
              <a:rPr lang="en-US" sz="1800" smtClean="0">
                <a:latin typeface="Tahoma" pitchFamily="34" charset="0"/>
              </a:rPr>
              <a:t>ou</a:t>
            </a:r>
            <a:r>
              <a:rPr lang="en-US" sz="1800" smtClean="0"/>
              <a:t>’</a:t>
            </a:r>
            <a:r>
              <a:rPr lang="en-US" sz="1800" smtClean="0">
                <a:latin typeface="Tahoma" pitchFamily="34" charset="0"/>
              </a:rPr>
              <a:t>ll see more blade breakage but it</a:t>
            </a:r>
            <a:r>
              <a:rPr lang="en-US" sz="1800" smtClean="0"/>
              <a:t>’</a:t>
            </a:r>
            <a:r>
              <a:rPr lang="en-US" sz="1800" smtClean="0">
                <a:latin typeface="Tahoma" pitchFamily="34" charset="0"/>
              </a:rPr>
              <a:t>s a fast prop. I had a 15</a:t>
            </a:r>
            <a:r>
              <a:rPr lang="en-US" sz="1800" smtClean="0"/>
              <a:t>”</a:t>
            </a:r>
            <a:r>
              <a:rPr lang="en-US" sz="1800" smtClean="0">
                <a:latin typeface="Tahoma" pitchFamily="34" charset="0"/>
              </a:rPr>
              <a:t> made for Rob Schragie, it worked great on his aluminum deck boat with 115 Fourstroke. Stress the lab finishing.</a:t>
            </a:r>
          </a:p>
          <a:p>
            <a:r>
              <a:rPr lang="en-US" sz="1800" smtClean="0">
                <a:latin typeface="Tahoma" pitchFamily="34" charset="0"/>
              </a:rPr>
              <a:t>Tr20 with 250 Pro XS broke 27 Trophy, I suggested to move back to the Tempest.</a:t>
            </a:r>
          </a:p>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xfrm>
            <a:off x="944563" y="752475"/>
            <a:ext cx="4910137" cy="3683000"/>
          </a:xfrm>
          <a:noFill/>
          <a:ln>
            <a:solidFill>
              <a:srgbClr val="000000"/>
            </a:solidFill>
            <a:miter lim="800000"/>
            <a:headEnd/>
            <a:tailEnd/>
          </a:ln>
        </p:spPr>
      </p:sp>
      <p:sp>
        <p:nvSpPr>
          <p:cNvPr id="73730" name="Rectangle 3"/>
          <p:cNvSpPr>
            <a:spLocks noGrp="1"/>
          </p:cNvSpPr>
          <p:nvPr>
            <p:ph type="body" idx="1"/>
          </p:nvPr>
        </p:nvSpPr>
        <p:spPr bwMode="auto">
          <a:xfrm>
            <a:off x="906463" y="4686300"/>
            <a:ext cx="4984750" cy="4521200"/>
          </a:xfrm>
          <a:noFill/>
        </p:spPr>
        <p:txBody>
          <a:bodyPr wrap="square" numCol="1" anchor="t" anchorCtr="0" compatLnSpc="1">
            <a:prstTxWarp prst="textNoShape">
              <a:avLst/>
            </a:prstTxWarp>
          </a:bodyPr>
          <a:lstStyle/>
          <a:p>
            <a:r>
              <a:rPr lang="en-US" smtClean="0"/>
              <a:t>Shy away from Alpha drive, to much prop plus pitch is to high for most applications. It’s our number one performance prop that’s way other like Hydromotive have tried to duplicate it.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xfrm>
            <a:off x="944563" y="752475"/>
            <a:ext cx="4910137" cy="3683000"/>
          </a:xfrm>
          <a:noFill/>
          <a:ln>
            <a:solidFill>
              <a:srgbClr val="000000"/>
            </a:solidFill>
            <a:miter lim="800000"/>
            <a:headEnd/>
            <a:tailEnd/>
          </a:ln>
        </p:spPr>
      </p:sp>
      <p:sp>
        <p:nvSpPr>
          <p:cNvPr id="75778" name="Rectangle 3"/>
          <p:cNvSpPr>
            <a:spLocks noGrp="1"/>
          </p:cNvSpPr>
          <p:nvPr>
            <p:ph type="body" idx="1"/>
          </p:nvPr>
        </p:nvSpPr>
        <p:spPr bwMode="auto">
          <a:xfrm>
            <a:off x="906463" y="4686300"/>
            <a:ext cx="4984750" cy="4521200"/>
          </a:xfrm>
          <a:noFill/>
        </p:spPr>
        <p:txBody>
          <a:bodyPr wrap="square" numCol="1" anchor="t" anchorCtr="0" compatLnSpc="1">
            <a:prstTxWarp prst="textNoShape">
              <a:avLst/>
            </a:prstTxWarp>
          </a:bodyPr>
          <a:lstStyle/>
          <a:p>
            <a:r>
              <a:rPr lang="en-US" smtClean="0"/>
              <a:t>As we get through the families of props we will go through some examples comparing for example the Mirage, Enertia and Tempest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xfrm>
            <a:off x="944563" y="752475"/>
            <a:ext cx="4910137" cy="3683000"/>
          </a:xfrm>
          <a:noFill/>
          <a:ln>
            <a:solidFill>
              <a:srgbClr val="000000"/>
            </a:solidFill>
            <a:miter lim="800000"/>
            <a:headEnd/>
            <a:tailEnd/>
          </a:ln>
        </p:spPr>
      </p:sp>
      <p:sp>
        <p:nvSpPr>
          <p:cNvPr id="77826" name="Rectangle 3"/>
          <p:cNvSpPr>
            <a:spLocks noGrp="1"/>
          </p:cNvSpPr>
          <p:nvPr>
            <p:ph type="body" idx="1"/>
          </p:nvPr>
        </p:nvSpPr>
        <p:spPr bwMode="auto">
          <a:xfrm>
            <a:off x="906463" y="4686300"/>
            <a:ext cx="4984750" cy="4521200"/>
          </a:xfrm>
          <a:noFill/>
        </p:spPr>
        <p:txBody>
          <a:bodyPr wrap="square" numCol="1" anchor="t" anchorCtr="0" compatLnSpc="1">
            <a:prstTxWarp prst="textNoShape">
              <a:avLst/>
            </a:prstTxWarp>
          </a:bodyPr>
          <a:lstStyle/>
          <a:p>
            <a:r>
              <a:rPr lang="en-US" smtClean="0"/>
              <a:t>Goal is to beat the Tempest… not easy to do. Phil McGowen and engineers figured out how to get 1.4 MPH more than a comparable pitch Tempest. I haven’t experienced the Fury so I can’t give you any characteristics of it performance. I’d like to know it’s hole shot performance and mid range holding or carrying abilities, heavy and light loads.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xfrm>
            <a:off x="906463" y="730250"/>
            <a:ext cx="4992687" cy="3746500"/>
          </a:xfrm>
          <a:noFill/>
          <a:ln>
            <a:solidFill>
              <a:srgbClr val="000000"/>
            </a:solidFill>
            <a:miter lim="800000"/>
            <a:headEnd/>
            <a:tailEnd/>
          </a:ln>
        </p:spPr>
      </p:sp>
      <p:sp>
        <p:nvSpPr>
          <p:cNvPr id="23554" name="Rectangle 3"/>
          <p:cNvSpPr>
            <a:spLocks noGrp="1"/>
          </p:cNvSpPr>
          <p:nvPr>
            <p:ph type="body" idx="1"/>
          </p:nvPr>
        </p:nvSpPr>
        <p:spPr bwMode="auto">
          <a:xfrm>
            <a:off x="885825" y="4719638"/>
            <a:ext cx="5027613" cy="4476750"/>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TextEdit="1"/>
          </p:cNvSpPr>
          <p:nvPr>
            <p:ph type="sldImg"/>
          </p:nvPr>
        </p:nvSpPr>
        <p:spPr bwMode="auto">
          <a:xfrm>
            <a:off x="944563" y="752475"/>
            <a:ext cx="4910137" cy="3683000"/>
          </a:xfrm>
          <a:noFill/>
          <a:ln>
            <a:solidFill>
              <a:srgbClr val="000000"/>
            </a:solidFill>
            <a:miter lim="800000"/>
            <a:headEnd/>
            <a:tailEnd/>
          </a:ln>
        </p:spPr>
      </p:sp>
      <p:sp>
        <p:nvSpPr>
          <p:cNvPr id="80898" name="Rectangle 3"/>
          <p:cNvSpPr>
            <a:spLocks noGrp="1"/>
          </p:cNvSpPr>
          <p:nvPr>
            <p:ph type="body" idx="1"/>
          </p:nvPr>
        </p:nvSpPr>
        <p:spPr bwMode="auto">
          <a:xfrm>
            <a:off x="906463" y="4686300"/>
            <a:ext cx="4984750" cy="4521200"/>
          </a:xfrm>
          <a:noFill/>
        </p:spPr>
        <p:txBody>
          <a:bodyPr wrap="square" numCol="1" anchor="t" anchorCtr="0" compatLnSpc="1">
            <a:prstTxWarp prst="textNoShape">
              <a:avLst/>
            </a:prstTxWarp>
          </a:bodyPr>
          <a:lstStyle/>
          <a:p>
            <a:r>
              <a:rPr lang="en-US" smtClean="0"/>
              <a:t>Shy away from Alpha drives, it’s a big prop just like the Mirage.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C0A81D-DAFC-446C-8F16-4D843EC4BF18}" type="slidenum">
              <a:rPr lang="en-US" altLang="ru-RU"/>
              <a:pPr/>
              <a:t>60</a:t>
            </a:fld>
            <a:endParaRPr lang="en-US" altLang="ru-RU"/>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r>
              <a:rPr lang="en-US" altLang="ru-RU"/>
              <a:t>Discuss L ET adding weight to the boat. Also how the over the hub works in no wake zones. Discuss Pro Finished versions.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2AA83-2028-47A7-A6BB-B8A21A4DF9DF}" type="slidenum">
              <a:rPr lang="en-US" altLang="ru-RU"/>
              <a:pPr/>
              <a:t>61</a:t>
            </a:fld>
            <a:endParaRPr lang="en-US" altLang="ru-RU"/>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ltLang="ru-RU"/>
              <a:t>Discuss L ET adding weight to the boat. Also how the over the hub works in no wake zones. Discuss Pro Finished versions.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9EB71-3714-44A6-B837-3BE79B7D9788}" type="slidenum">
              <a:rPr lang="en-US" altLang="ru-RU"/>
              <a:pPr/>
              <a:t>62</a:t>
            </a:fld>
            <a:endParaRPr lang="en-US" altLang="ru-RU"/>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ltLang="ru-RU"/>
              <a:t>Reed Cox is running this bullet with a Lab 28 Pro ET hitting 94 with a 1.62 gear which comes in around 6% slip. He’s got that 1.75” above the bottom of the boat with a total of 24” set back from the pad (12” transom and 12” jack plate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55C05F-0317-494D-8304-83C0153B2919}" type="slidenum">
              <a:rPr lang="en-US" altLang="ru-RU"/>
              <a:pPr/>
              <a:t>63</a:t>
            </a:fld>
            <a:endParaRPr lang="en-US" altLang="ru-RU"/>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US" altLang="ru-RU"/>
              <a:t>Great for Baja, traditional vee bottom. In some cases they may work on double or multi step outboard hulls (if the CG are forward). The forward CG will require more lift for faster top end speeds. Deep Impact 33 to 36 double step is an example with triple or quad 300 Verado. Bravo I or outboard Pontoon boats would benefit because of the large blade area.</a:t>
            </a:r>
          </a:p>
          <a:p>
            <a:r>
              <a:rPr lang="en-US" altLang="ru-RU"/>
              <a:t>Stress satin finish.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EDE7C1-F743-475D-8A8C-55C94E7FFBA2}" type="slidenum">
              <a:rPr lang="en-US" altLang="ru-RU"/>
              <a:pPr/>
              <a:t>64</a:t>
            </a:fld>
            <a:endParaRPr lang="en-US" altLang="ru-RU"/>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altLang="ru-RU"/>
              <a:t>Shy away from Alpha drives, it’s a big prop just like the Mirage. Stress the satin finish.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8C8518-6DAA-4F59-96C8-49A50D83FF84}" type="slidenum">
              <a:rPr lang="en-US" altLang="ru-RU"/>
              <a:pPr/>
              <a:t>66</a:t>
            </a:fld>
            <a:endParaRPr lang="en-US" altLang="ru-RU"/>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r>
              <a:rPr lang="en-US" altLang="ru-RU"/>
              <a:t>Let’s take a moment to learn about lab finishing. We are here to fill a need, need for speed. Out propellers carry a one year warranty just like our standard Mercury propellers. The goal is to allow the application to move up in pitch. But problems can come up if the boat requires bow lift or if there’s aerated water by the prop from a single set, might be better staying with the stock version. To much slip can occur, the back of the boat can lift. Etc…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AF4DF4-3B79-4B1A-9559-5D8A21345B84}" type="slidenum">
              <a:rPr lang="en-US" altLang="ru-RU"/>
              <a:pPr/>
              <a:t>68</a:t>
            </a:fld>
            <a:endParaRPr lang="en-US" altLang="ru-RU"/>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altLang="ru-RU"/>
              <a:t>Explain some guys are getting tired of breaking Trophies.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B2F53-10DF-46B4-9874-1CB9C88B6FA8}" type="slidenum">
              <a:rPr lang="en-US" altLang="ru-RU"/>
              <a:pPr/>
              <a:t>70</a:t>
            </a:fld>
            <a:endParaRPr lang="en-US" altLang="ru-RU"/>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altLang="ru-RU"/>
              <a:t>Remember earlier discussions about exhaust tube. Ron Steiner the engineer who designed the Maximus extended the exhaust tube to circumvent the foundry Plt 98 from folding the blade tips. When they make the ceramic mold the pouring cup is located on the labyrinth seal side so the ceramice shell is resting on the exhaust ring. We ran into trouble with Bravo I years ago with higher pitch and it’s because the exhaust tube is short so when the guys place it on the cart the blade tips support the entire prop.</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027410-F81B-4756-84C6-99232EE42EEB}" type="slidenum">
              <a:rPr lang="en-US" altLang="ru-RU"/>
              <a:pPr/>
              <a:t>73</a:t>
            </a:fld>
            <a:endParaRPr lang="en-US" altLang="ru-RU"/>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r>
              <a:rPr lang="en-US" altLang="ru-RU"/>
              <a:t>Forward CG from the drivers feet.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xfrm>
            <a:off x="906463" y="730250"/>
            <a:ext cx="4992687" cy="3746500"/>
          </a:xfrm>
          <a:noFill/>
          <a:ln>
            <a:solidFill>
              <a:srgbClr val="000000"/>
            </a:solidFill>
            <a:miter lim="800000"/>
            <a:headEnd/>
            <a:tailEnd/>
          </a:ln>
        </p:spPr>
      </p:sp>
      <p:sp>
        <p:nvSpPr>
          <p:cNvPr id="23554" name="Rectangle 3"/>
          <p:cNvSpPr>
            <a:spLocks noGrp="1"/>
          </p:cNvSpPr>
          <p:nvPr>
            <p:ph type="body" idx="1"/>
          </p:nvPr>
        </p:nvSpPr>
        <p:spPr bwMode="auto">
          <a:xfrm>
            <a:off x="885825" y="4719638"/>
            <a:ext cx="5027613" cy="4476750"/>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1ED5D1-831A-4FBD-9053-8DB293D2630C}" type="slidenum">
              <a:rPr lang="en-US" altLang="ru-RU"/>
              <a:pPr/>
              <a:t>81</a:t>
            </a:fld>
            <a:endParaRPr lang="en-US" altLang="ru-RU"/>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altLang="ru-RU"/>
              <a:t>Why limited to HighFive, Vengeance &amp; Tempest. The HighFive can anyone give us an example and has anyone experienced the poor backing up ability? Top end is off 3 to 5 mph. Vengeance… what would you see that used with… maybe the lower HP Bravo I applications. The Tempest has offered good performance on some sport boats like single engine Checkmate.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139AAF-2562-4DE1-A83C-7F0C35321C5A}" type="slidenum">
              <a:rPr lang="en-US" altLang="ru-RU"/>
              <a:pPr/>
              <a:t>82</a:t>
            </a:fld>
            <a:endParaRPr lang="en-US" altLang="ru-RU"/>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altLang="ru-RU"/>
              <a:t>Why limited to HighFive, Vengeance &amp; Tempest. The HighFive can anyone give us an example and has anyone experienced the poor backing up ability? Top end is off 3 to 5 mph. Vengeance… what would you see that used with… maybe the lower HP Bravo I applications. The Tempest has offered good performance on some sport boats like single engine Checkmate.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07F7EC-C9DD-4E51-AD8B-722DDF8C4CCB}" type="slidenum">
              <a:rPr lang="en-US" altLang="ru-RU"/>
              <a:pPr/>
              <a:t>83</a:t>
            </a:fld>
            <a:endParaRPr lang="en-US" altLang="ru-RU"/>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altLang="ru-RU"/>
              <a:t>Discuss surface drives.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A7151C-EB23-44F4-B4B6-0744822A7C6C}" type="slidenum">
              <a:rPr lang="en-US" altLang="ru-RU"/>
              <a:pPr/>
              <a:t>89</a:t>
            </a:fld>
            <a:endParaRPr lang="en-US" altLang="ru-RU"/>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r>
              <a:rPr lang="en-US" altLang="ru-RU"/>
              <a:t>Discuss why the long exhaust tube and problems with Bravo I.</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52E206-930F-4699-A3B7-42709BF7D0A8}" type="slidenum">
              <a:rPr lang="en-US" altLang="ru-RU"/>
              <a:pPr/>
              <a:t>90</a:t>
            </a:fld>
            <a:endParaRPr lang="en-US" altLang="ru-RU"/>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1681EB-ED21-46C2-96B0-A9F45292B6C6}" type="slidenum">
              <a:rPr lang="en-US" altLang="ru-RU"/>
              <a:pPr/>
              <a:t>91</a:t>
            </a:fld>
            <a:endParaRPr lang="en-US" altLang="ru-RU"/>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ru-RU" alt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E82497-43CB-45E9-A022-EDC0EFEFC054}" type="slidenum">
              <a:rPr lang="en-US" altLang="ru-RU"/>
              <a:pPr/>
              <a:t>94</a:t>
            </a:fld>
            <a:endParaRPr lang="en-US" altLang="ru-RU"/>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r>
              <a:rPr lang="en-US" altLang="ru-RU"/>
              <a:t>Pull up the slip calculator and run the 18 &amp; 19P Mirage at WOT so the group see how it works.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13A9CE-D80E-4507-A477-FCA4894B0CCE}" type="slidenum">
              <a:rPr lang="en-US" altLang="ru-RU"/>
              <a:pPr/>
              <a:t>96</a:t>
            </a:fld>
            <a:endParaRPr lang="en-US" altLang="ru-RU"/>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ltLang="ru-RU"/>
              <a:t>Focus on the slip percentage, it’s going to be high because of the step bottom.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75E78-4F3E-461B-9731-69D983C0B06F}" type="slidenum">
              <a:rPr lang="en-US" altLang="ru-RU"/>
              <a:pPr/>
              <a:t>97</a:t>
            </a:fld>
            <a:endParaRPr lang="en-US" altLang="ru-RU"/>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altLang="ru-RU"/>
              <a:t>Focus on the slip percentage, it’s going to be high because of the step bottom. The Bravo I slip was so high and by adding the Maximus Formula was able to gain 4 MPH at WOT and 6 at cruise.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79E1B0-BA2A-43D5-AD69-527E2F7347FA}" type="slidenum">
              <a:rPr lang="en-US" altLang="ru-RU"/>
              <a:pPr/>
              <a:t>99</a:t>
            </a:fld>
            <a:endParaRPr lang="en-US" altLang="ru-RU"/>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altLang="ru-RU"/>
              <a:t>Better results than the inboard set a pick up of 6.4 MPH at WOT and increase of 2 MPH at 4000 RPM. Pretty good results. The docking and handling greatly improved over inboards, planning done in 18 seconds.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p:spPr>
      </p:sp>
      <p:sp>
        <p:nvSpPr>
          <p:cNvPr id="4198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C7E5C-CFE6-47CC-933D-04AFD3847B14}" type="slidenum">
              <a:rPr lang="en-US" altLang="ru-RU"/>
              <a:pPr/>
              <a:t>100</a:t>
            </a:fld>
            <a:endParaRPr lang="en-US" altLang="ru-RU"/>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r>
              <a:rPr lang="en-US" altLang="ru-RU"/>
              <a:t>Focus on the slip percentage, it’s going to be high because of the step bottom. The Bravo I slip was so high and by adding the Maximus Formula was able to gain 4 MPH at WOT and 6 at cruise.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CC1D1C-FF2F-4281-BEDD-E42EC2F25ECD}" type="slidenum">
              <a:rPr lang="en-US" altLang="ru-RU"/>
              <a:pPr/>
              <a:t>101</a:t>
            </a:fld>
            <a:endParaRPr lang="en-US" altLang="ru-RU"/>
          </a:p>
        </p:txBody>
      </p:sp>
      <p:sp>
        <p:nvSpPr>
          <p:cNvPr id="113666" name="Rectangle 2"/>
          <p:cNvSpPr>
            <a:spLocks noGrp="1" noRot="1" noChangeAspect="1" noChangeArrowheads="1" noTextEdit="1"/>
          </p:cNvSpPr>
          <p:nvPr>
            <p:ph type="sldImg"/>
          </p:nvPr>
        </p:nvSpPr>
        <p:spPr>
          <a:xfrm>
            <a:off x="887413" y="736600"/>
            <a:ext cx="5022850" cy="3768725"/>
          </a:xfrm>
          <a:ln/>
        </p:spPr>
      </p:sp>
      <p:sp>
        <p:nvSpPr>
          <p:cNvPr id="113667" name="Rectangle 3"/>
          <p:cNvSpPr>
            <a:spLocks noGrp="1" noChangeArrowheads="1"/>
          </p:cNvSpPr>
          <p:nvPr>
            <p:ph type="body" idx="1"/>
          </p:nvPr>
        </p:nvSpPr>
        <p:spPr>
          <a:xfrm>
            <a:off x="906590" y="4749771"/>
            <a:ext cx="4984497" cy="4421579"/>
          </a:xfrm>
        </p:spPr>
        <p:txBody>
          <a:bodyPr/>
          <a:lstStyle/>
          <a:p>
            <a:r>
              <a:rPr lang="en-US" altLang="ru-RU"/>
              <a:t>20” motors on the outside and 25” in the center. This is an interesting set up Yellow fin wants to have the engines at the same height so the outside engines are up a little high thus they have to run the 25 pitch so they are slipping more than center engines. </a:t>
            </a:r>
          </a:p>
          <a:p>
            <a:r>
              <a:rPr lang="en-US" altLang="ru-RU"/>
              <a:t>Hitting 70 MPH @ 6300 with 1.75 gears the 23P have only 10% slip but the 25P are at 18%. Is it a big deal? I would like to see the results with 23P Rev 4 on the outside… more blade area grabbing more water.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38B91-8444-4741-86FE-2BAC81913359}" type="slidenum">
              <a:rPr lang="en-US" altLang="ru-RU"/>
              <a:pPr/>
              <a:t>102</a:t>
            </a:fld>
            <a:endParaRPr lang="en-US" altLang="ru-RU"/>
          </a:p>
        </p:txBody>
      </p:sp>
      <p:sp>
        <p:nvSpPr>
          <p:cNvPr id="115714" name="Rectangle 2"/>
          <p:cNvSpPr>
            <a:spLocks noGrp="1" noRot="1" noChangeAspect="1" noChangeArrowheads="1" noTextEdit="1"/>
          </p:cNvSpPr>
          <p:nvPr>
            <p:ph type="sldImg"/>
          </p:nvPr>
        </p:nvSpPr>
        <p:spPr>
          <a:xfrm>
            <a:off x="887413" y="736600"/>
            <a:ext cx="5022850" cy="3768725"/>
          </a:xfrm>
          <a:ln/>
        </p:spPr>
      </p:sp>
      <p:sp>
        <p:nvSpPr>
          <p:cNvPr id="115715" name="Rectangle 3"/>
          <p:cNvSpPr>
            <a:spLocks noGrp="1" noChangeArrowheads="1"/>
          </p:cNvSpPr>
          <p:nvPr>
            <p:ph type="body" idx="1"/>
          </p:nvPr>
        </p:nvSpPr>
        <p:spPr>
          <a:xfrm>
            <a:off x="906590" y="4749771"/>
            <a:ext cx="4984497" cy="4421579"/>
          </a:xfrm>
        </p:spPr>
        <p:txBody>
          <a:bodyPr/>
          <a:lstStyle/>
          <a:p>
            <a:r>
              <a:rPr lang="en-US" altLang="ru-RU"/>
              <a:t>Discuss engine height.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9BFC88-DA48-4446-B502-261E48234760}" type="slidenum">
              <a:rPr lang="en-US" altLang="ru-RU"/>
              <a:pPr/>
              <a:t>103</a:t>
            </a:fld>
            <a:endParaRPr lang="en-US" altLang="ru-RU"/>
          </a:p>
        </p:txBody>
      </p:sp>
      <p:sp>
        <p:nvSpPr>
          <p:cNvPr id="117762" name="Rectangle 2"/>
          <p:cNvSpPr>
            <a:spLocks noGrp="1" noRot="1" noChangeAspect="1" noChangeArrowheads="1" noTextEdit="1"/>
          </p:cNvSpPr>
          <p:nvPr>
            <p:ph type="sldImg"/>
          </p:nvPr>
        </p:nvSpPr>
        <p:spPr>
          <a:xfrm>
            <a:off x="887413" y="736600"/>
            <a:ext cx="5022850" cy="3768725"/>
          </a:xfrm>
          <a:ln/>
        </p:spPr>
      </p:sp>
      <p:sp>
        <p:nvSpPr>
          <p:cNvPr id="117763" name="Rectangle 3"/>
          <p:cNvSpPr>
            <a:spLocks noGrp="1" noChangeArrowheads="1"/>
          </p:cNvSpPr>
          <p:nvPr>
            <p:ph type="body" idx="1"/>
          </p:nvPr>
        </p:nvSpPr>
        <p:spPr>
          <a:xfrm>
            <a:off x="906590" y="4749771"/>
            <a:ext cx="4984497" cy="4421579"/>
          </a:xfrm>
        </p:spPr>
        <p:txBody>
          <a:bodyPr/>
          <a:lstStyle/>
          <a:p>
            <a:endParaRPr lang="ru-RU" alt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F5D257-C4FA-4033-A771-E6764428E0C2}" type="slidenum">
              <a:rPr lang="en-US" altLang="ru-RU"/>
              <a:pPr/>
              <a:t>104</a:t>
            </a:fld>
            <a:endParaRPr lang="en-US" altLang="ru-RU"/>
          </a:p>
        </p:txBody>
      </p:sp>
      <p:sp>
        <p:nvSpPr>
          <p:cNvPr id="119810" name="Rectangle 2"/>
          <p:cNvSpPr>
            <a:spLocks noGrp="1" noRot="1" noChangeAspect="1" noChangeArrowheads="1" noTextEdit="1"/>
          </p:cNvSpPr>
          <p:nvPr>
            <p:ph type="sldImg"/>
          </p:nvPr>
        </p:nvSpPr>
        <p:spPr>
          <a:xfrm>
            <a:off x="887413" y="736600"/>
            <a:ext cx="5022850" cy="3768725"/>
          </a:xfrm>
          <a:ln/>
        </p:spPr>
      </p:sp>
      <p:sp>
        <p:nvSpPr>
          <p:cNvPr id="119811" name="Rectangle 3"/>
          <p:cNvSpPr>
            <a:spLocks noGrp="1" noChangeArrowheads="1"/>
          </p:cNvSpPr>
          <p:nvPr>
            <p:ph type="body" idx="1"/>
          </p:nvPr>
        </p:nvSpPr>
        <p:spPr>
          <a:xfrm>
            <a:off x="906590" y="4749771"/>
            <a:ext cx="4984497" cy="4421579"/>
          </a:xfrm>
        </p:spPr>
        <p:txBody>
          <a:bodyPr/>
          <a:lstStyle/>
          <a:p>
            <a:endParaRPr lang="ru-RU" alt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88CAB0-400B-482D-8EC2-1B788206E304}" type="slidenum">
              <a:rPr lang="en-US" altLang="ru-RU"/>
              <a:pPr/>
              <a:t>105</a:t>
            </a:fld>
            <a:endParaRPr lang="en-US" altLang="ru-RU"/>
          </a:p>
        </p:txBody>
      </p:sp>
      <p:sp>
        <p:nvSpPr>
          <p:cNvPr id="121858" name="Rectangle 2"/>
          <p:cNvSpPr>
            <a:spLocks noGrp="1" noRot="1" noChangeAspect="1" noChangeArrowheads="1" noTextEdit="1"/>
          </p:cNvSpPr>
          <p:nvPr>
            <p:ph type="sldImg"/>
          </p:nvPr>
        </p:nvSpPr>
        <p:spPr>
          <a:xfrm>
            <a:off x="887413" y="736600"/>
            <a:ext cx="5022850" cy="3768725"/>
          </a:xfrm>
          <a:ln/>
        </p:spPr>
      </p:sp>
      <p:sp>
        <p:nvSpPr>
          <p:cNvPr id="121859" name="Rectangle 3"/>
          <p:cNvSpPr>
            <a:spLocks noGrp="1" noChangeArrowheads="1"/>
          </p:cNvSpPr>
          <p:nvPr>
            <p:ph type="body" idx="1"/>
          </p:nvPr>
        </p:nvSpPr>
        <p:spPr>
          <a:xfrm>
            <a:off x="906590" y="4749771"/>
            <a:ext cx="4984497" cy="4421579"/>
          </a:xfrm>
        </p:spPr>
        <p:txBody>
          <a:bodyPr/>
          <a:lstStyle/>
          <a:p>
            <a:endParaRPr lang="ru-RU" alt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TextEdit="1"/>
          </p:cNvSpPr>
          <p:nvPr>
            <p:ph type="sldImg"/>
          </p:nvPr>
        </p:nvSpPr>
        <p:spPr bwMode="auto">
          <a:noFill/>
          <a:ln>
            <a:solidFill>
              <a:srgbClr val="000000"/>
            </a:solidFill>
            <a:miter lim="800000"/>
            <a:headEnd/>
            <a:tailEnd/>
          </a:ln>
        </p:spPr>
      </p:sp>
      <p:sp>
        <p:nvSpPr>
          <p:cNvPr id="8294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xfrm>
            <a:off x="944563" y="752475"/>
            <a:ext cx="4910137" cy="3683000"/>
          </a:xfrm>
          <a:noFill/>
          <a:ln>
            <a:solidFill>
              <a:srgbClr val="000000"/>
            </a:solidFill>
            <a:miter lim="800000"/>
            <a:headEnd/>
            <a:tailEnd/>
          </a:ln>
        </p:spPr>
      </p:sp>
      <p:sp>
        <p:nvSpPr>
          <p:cNvPr id="44034" name="Rectangle 3"/>
          <p:cNvSpPr>
            <a:spLocks noGrp="1"/>
          </p:cNvSpPr>
          <p:nvPr>
            <p:ph type="body" idx="1"/>
          </p:nvPr>
        </p:nvSpPr>
        <p:spPr bwMode="auto">
          <a:xfrm>
            <a:off x="906463" y="4686300"/>
            <a:ext cx="4984750" cy="4521200"/>
          </a:xfrm>
          <a:noFill/>
        </p:spPr>
        <p:txBody>
          <a:bodyPr wrap="square" numCol="1" anchor="t" anchorCtr="0" compatLnSpc="1">
            <a:prstTxWarp prst="textNoShape">
              <a:avLst/>
            </a:prstTxWarp>
          </a:bodyPr>
          <a:lstStyle/>
          <a:p>
            <a:r>
              <a:rPr lang="en-US" smtClean="0"/>
              <a:t>Black Max is the most popular propeller line.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4813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xfrm>
            <a:off x="944563" y="752475"/>
            <a:ext cx="4910137" cy="3683000"/>
          </a:xfrm>
          <a:noFill/>
          <a:ln>
            <a:solidFill>
              <a:srgbClr val="000000"/>
            </a:solidFill>
            <a:miter lim="800000"/>
            <a:headEnd/>
            <a:tailEnd/>
          </a:ln>
        </p:spPr>
      </p:sp>
      <p:sp>
        <p:nvSpPr>
          <p:cNvPr id="50178" name="Rectangle 3"/>
          <p:cNvSpPr>
            <a:spLocks noGrp="1"/>
          </p:cNvSpPr>
          <p:nvPr>
            <p:ph type="body" idx="1"/>
          </p:nvPr>
        </p:nvSpPr>
        <p:spPr bwMode="auto">
          <a:xfrm>
            <a:off x="906463" y="4686300"/>
            <a:ext cx="4984750" cy="4521200"/>
          </a:xfrm>
          <a:noFill/>
        </p:spPr>
        <p:txBody>
          <a:bodyPr wrap="square" numCol="1" anchor="t" anchorCtr="0" compatLnSpc="1">
            <a:prstTxWarp prst="textNoShape">
              <a:avLst/>
            </a:prstTxWarp>
          </a:bodyPr>
          <a:lstStyle/>
          <a:p>
            <a:r>
              <a:rPr lang="en-US" smtClean="0"/>
              <a:t>15P, 17P, 19P, 21P &amp; 23P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bwMode="auto">
          <a:xfrm>
            <a:off x="944563" y="752475"/>
            <a:ext cx="4910137" cy="3683000"/>
          </a:xfrm>
          <a:noFill/>
          <a:ln>
            <a:solidFill>
              <a:srgbClr val="000000"/>
            </a:solidFill>
            <a:miter lim="800000"/>
            <a:headEnd/>
            <a:tailEnd/>
          </a:ln>
        </p:spPr>
      </p:sp>
      <p:sp>
        <p:nvSpPr>
          <p:cNvPr id="52226" name="Rectangle 3"/>
          <p:cNvSpPr>
            <a:spLocks noGrp="1"/>
          </p:cNvSpPr>
          <p:nvPr>
            <p:ph type="body" idx="1"/>
          </p:nvPr>
        </p:nvSpPr>
        <p:spPr bwMode="auto">
          <a:xfrm>
            <a:off x="906463" y="4686300"/>
            <a:ext cx="4984750" cy="4521200"/>
          </a:xfrm>
          <a:noFill/>
        </p:spPr>
        <p:txBody>
          <a:bodyPr wrap="square" numCol="1" anchor="t" anchorCtr="0" compatLnSpc="1">
            <a:prstTxWarp prst="textNoShape">
              <a:avLst/>
            </a:prstTxWarp>
          </a:bodyPr>
          <a:lstStyle/>
          <a:p>
            <a:r>
              <a:rPr lang="en-US" smtClean="0"/>
              <a:t>Al Fink from Stingray boats was a big user of Laser II. He’s the reason why a packet of solid plugs are tossed into the box of high HP Laser II.</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xfrm>
            <a:off x="944563" y="752475"/>
            <a:ext cx="4910137" cy="3683000"/>
          </a:xfrm>
          <a:noFill/>
          <a:ln>
            <a:solidFill>
              <a:srgbClr val="000000"/>
            </a:solidFill>
            <a:miter lim="800000"/>
            <a:headEnd/>
            <a:tailEnd/>
          </a:ln>
        </p:spPr>
      </p:sp>
      <p:sp>
        <p:nvSpPr>
          <p:cNvPr id="54274" name="Rectangle 3"/>
          <p:cNvSpPr>
            <a:spLocks noGrp="1"/>
          </p:cNvSpPr>
          <p:nvPr>
            <p:ph type="body" idx="1"/>
          </p:nvPr>
        </p:nvSpPr>
        <p:spPr bwMode="auto">
          <a:xfrm>
            <a:off x="906463" y="4686300"/>
            <a:ext cx="4984750" cy="4521200"/>
          </a:xfrm>
          <a:noFill/>
        </p:spPr>
        <p:txBody>
          <a:bodyPr wrap="square" numCol="1" anchor="t" anchorCtr="0" compatLnSpc="1">
            <a:prstTxWarp prst="textNoShape">
              <a:avLst/>
            </a:prstTxWarp>
          </a:bodyPr>
          <a:lstStyle/>
          <a:p>
            <a:r>
              <a:rPr lang="en-US" smtClean="0"/>
              <a:t>Many ski teams will use this prop because it’s a little forgiving compared to the HighFive. It slips a little more than the HighFive but not as much as a 3 blade. Regal was one of the top buyers for 18-19’ run-about.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454109"/>
            <a:ext cx="6400800" cy="1012224"/>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508375" y="4349750"/>
            <a:ext cx="2133600" cy="365125"/>
          </a:xfrm>
        </p:spPr>
        <p:txBody>
          <a:bodyPr/>
          <a:lstStyle>
            <a:lvl1pPr algn="ctr">
              <a:defRPr>
                <a:solidFill>
                  <a:schemeClr val="tx1"/>
                </a:solidFill>
              </a:defRPr>
            </a:lvl1pPr>
          </a:lstStyle>
          <a:p>
            <a:pPr>
              <a:defRPr/>
            </a:pPr>
            <a:fld id="{51615E8A-A218-407F-BD63-5D526B6B82AD}" type="datetime1">
              <a:rPr lang="en-US"/>
              <a:pPr>
                <a:defRPr/>
              </a:pPr>
              <a:t>12/8/2013</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3"/>
          <a:srcRect/>
          <a:stretch>
            <a:fillRect/>
          </a:stretch>
        </p:blipFill>
        <p:spPr bwMode="auto">
          <a:xfrm>
            <a:off x="457200" y="6256338"/>
            <a:ext cx="1398588" cy="352425"/>
          </a:xfrm>
          <a:prstGeom prst="rect">
            <a:avLst/>
          </a:prstGeom>
          <a:noFill/>
          <a:ln w="9525">
            <a:noFill/>
            <a:miter lim="800000"/>
            <a:headEnd/>
            <a:tailEnd/>
          </a:ln>
        </p:spPr>
      </p:pic>
      <p:sp>
        <p:nvSpPr>
          <p:cNvPr id="2" name="Title 1"/>
          <p:cNvSpPr>
            <a:spLocks noGrp="1"/>
          </p:cNvSpPr>
          <p:nvPr>
            <p:ph type="title"/>
          </p:nvPr>
        </p:nvSpPr>
        <p:spPr/>
        <p:txBody>
          <a:bodyPr>
            <a:normAutofit/>
          </a:bodyPr>
          <a:lstStyle>
            <a:lvl1pPr algn="l">
              <a:defRPr sz="3600" b="1">
                <a:solidFill>
                  <a:srgbClr val="E6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E6000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477218"/>
            <a:ext cx="7772400" cy="1362075"/>
          </a:xfrm>
        </p:spPr>
        <p:txBody>
          <a:bodyPr anchor="t">
            <a:noAutofit/>
          </a:bodyPr>
          <a:lstStyle>
            <a:lvl1pPr algn="ctr">
              <a:defRPr sz="4800" b="1" cap="all">
                <a:solidFill>
                  <a:schemeClr val="bg1"/>
                </a:solidFill>
              </a:defRPr>
            </a:lvl1pPr>
          </a:lstStyle>
          <a:p>
            <a:r>
              <a:rPr lang="en-US" dirty="0"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772400" cy="1143000"/>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990600" y="1905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953000" y="1905000"/>
            <a:ext cx="38100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953000" y="4267200"/>
            <a:ext cx="38100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Slide Number Placeholder 5"/>
          <p:cNvSpPr>
            <a:spLocks noGrp="1"/>
          </p:cNvSpPr>
          <p:nvPr>
            <p:ph type="sldNum" sz="quarter" idx="10"/>
          </p:nvPr>
        </p:nvSpPr>
        <p:spPr>
          <a:xfrm>
            <a:off x="3124200" y="6381750"/>
            <a:ext cx="2133600" cy="476250"/>
          </a:xfrm>
        </p:spPr>
        <p:txBody>
          <a:bodyPr/>
          <a:lstStyle>
            <a:lvl1pPr>
              <a:defRPr/>
            </a:lvl1pPr>
          </a:lstStyle>
          <a:p>
            <a:fld id="{310FADA7-7337-44BE-B1EB-0267D05FD945}" type="slidenum">
              <a:rPr lang="en-US" altLang="ru-RU"/>
              <a:pPr/>
              <a:t>‹#›</a:t>
            </a:fld>
            <a:endParaRPr lang="en-US" altLang="ru-RU"/>
          </a:p>
        </p:txBody>
      </p:sp>
    </p:spTree>
    <p:extLst>
      <p:ext uri="{BB962C8B-B14F-4D97-AF65-F5344CB8AC3E}">
        <p14:creationId xmlns:p14="http://schemas.microsoft.com/office/powerpoint/2010/main" val="16921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772400" cy="1143000"/>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990600" y="1905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953000" y="1905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Slide Number Placeholder 4"/>
          <p:cNvSpPr>
            <a:spLocks noGrp="1"/>
          </p:cNvSpPr>
          <p:nvPr>
            <p:ph type="sldNum" sz="quarter" idx="10"/>
          </p:nvPr>
        </p:nvSpPr>
        <p:spPr>
          <a:xfrm>
            <a:off x="3124200" y="6381750"/>
            <a:ext cx="2133600" cy="476250"/>
          </a:xfrm>
        </p:spPr>
        <p:txBody>
          <a:bodyPr/>
          <a:lstStyle>
            <a:lvl1pPr>
              <a:defRPr/>
            </a:lvl1pPr>
          </a:lstStyle>
          <a:p>
            <a:fld id="{F85086CE-DD80-4F2D-A851-424930F98BD0}" type="slidenum">
              <a:rPr lang="en-US" altLang="ru-RU"/>
              <a:pPr/>
              <a:t>‹#›</a:t>
            </a:fld>
            <a:endParaRPr lang="en-US" altLang="ru-RU"/>
          </a:p>
        </p:txBody>
      </p:sp>
    </p:spTree>
    <p:extLst>
      <p:ext uri="{BB962C8B-B14F-4D97-AF65-F5344CB8AC3E}">
        <p14:creationId xmlns:p14="http://schemas.microsoft.com/office/powerpoint/2010/main" val="294125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533400"/>
            <a:ext cx="77724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3" name="Slide Number Placeholder 2"/>
          <p:cNvSpPr>
            <a:spLocks noGrp="1"/>
          </p:cNvSpPr>
          <p:nvPr>
            <p:ph type="sldNum" sz="quarter" idx="10"/>
          </p:nvPr>
        </p:nvSpPr>
        <p:spPr>
          <a:xfrm>
            <a:off x="3124200" y="6381750"/>
            <a:ext cx="2133600" cy="476250"/>
          </a:xfrm>
        </p:spPr>
        <p:txBody>
          <a:bodyPr/>
          <a:lstStyle>
            <a:lvl1pPr>
              <a:defRPr/>
            </a:lvl1pPr>
          </a:lstStyle>
          <a:p>
            <a:fld id="{71C3DDA9-3C29-4B76-BD08-13031FC018C5}" type="slidenum">
              <a:rPr lang="en-US" altLang="ru-RU"/>
              <a:pPr/>
              <a:t>‹#›</a:t>
            </a:fld>
            <a:endParaRPr lang="en-US" altLang="ru-RU"/>
          </a:p>
        </p:txBody>
      </p:sp>
    </p:spTree>
    <p:extLst>
      <p:ext uri="{BB962C8B-B14F-4D97-AF65-F5344CB8AC3E}">
        <p14:creationId xmlns:p14="http://schemas.microsoft.com/office/powerpoint/2010/main" val="2173331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772400" cy="1143000"/>
          </a:xfrm>
        </p:spPr>
        <p:txBody>
          <a:bodyPr/>
          <a:lstStyle/>
          <a:p>
            <a:r>
              <a:rPr lang="en-US" smtClean="0"/>
              <a:t>Click to edit Master title style</a:t>
            </a:r>
            <a:endParaRPr lang="ru-RU"/>
          </a:p>
        </p:txBody>
      </p:sp>
      <p:sp>
        <p:nvSpPr>
          <p:cNvPr id="3" name="Content Placeholder 2"/>
          <p:cNvSpPr>
            <a:spLocks noGrp="1"/>
          </p:cNvSpPr>
          <p:nvPr>
            <p:ph sz="half" idx="1"/>
          </p:nvPr>
        </p:nvSpPr>
        <p:spPr>
          <a:xfrm>
            <a:off x="990600" y="1905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953000" y="1905000"/>
            <a:ext cx="38100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953000" y="4267200"/>
            <a:ext cx="38100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Slide Number Placeholder 5"/>
          <p:cNvSpPr>
            <a:spLocks noGrp="1"/>
          </p:cNvSpPr>
          <p:nvPr>
            <p:ph type="sldNum" sz="quarter" idx="10"/>
          </p:nvPr>
        </p:nvSpPr>
        <p:spPr>
          <a:xfrm>
            <a:off x="3124200" y="6381750"/>
            <a:ext cx="2133600" cy="476250"/>
          </a:xfrm>
        </p:spPr>
        <p:txBody>
          <a:bodyPr/>
          <a:lstStyle>
            <a:lvl1pPr>
              <a:defRPr/>
            </a:lvl1pPr>
          </a:lstStyle>
          <a:p>
            <a:fld id="{06282D04-B737-48A9-BA0E-68FDCE55A096}" type="slidenum">
              <a:rPr lang="en-US" altLang="ru-RU"/>
              <a:pPr/>
              <a:t>‹#›</a:t>
            </a:fld>
            <a:endParaRPr lang="en-US" altLang="ru-RU"/>
          </a:p>
        </p:txBody>
      </p:sp>
    </p:spTree>
    <p:extLst>
      <p:ext uri="{BB962C8B-B14F-4D97-AF65-F5344CB8AC3E}">
        <p14:creationId xmlns:p14="http://schemas.microsoft.com/office/powerpoint/2010/main" val="4120515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CC26744-6310-4379-9973-4E007EEF8298}" type="datetime1">
              <a:rPr lang="en-US"/>
              <a:pPr>
                <a:defRPr/>
              </a:pPr>
              <a:t>12/8/2013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806C27B-048B-4061-BC9F-8E3DBB4596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Lst>
  <p:hf sldNum="0" hdr="0" ft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10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file:///C:\Service%20dept\2012-2013\OB%20Basic%20(2013)\Literature%20for%20CD\Props\Bravo%20Application%20Guide%202%20Rus.xl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8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70.jpeg"/><Relationship Id="rId4" Type="http://schemas.openxmlformats.org/officeDocument/2006/relationships/image" Target="../media/image65.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www.mercuryracing.com/"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9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11.png"/></Relationships>
</file>

<file path=ppt/slides/_rels/slide9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ctrTitle"/>
          </p:nvPr>
        </p:nvSpPr>
        <p:spPr>
          <a:xfrm>
            <a:off x="685800" y="2509838"/>
            <a:ext cx="7772400" cy="2901950"/>
          </a:xfrm>
        </p:spPr>
        <p:txBody>
          <a:bodyPr/>
          <a:lstStyle/>
          <a:p>
            <a:pPr eaLnBrk="1" hangingPunct="1"/>
            <a:r>
              <a:rPr lang="ru-RU" smtClean="0">
                <a:latin typeface="Vitesse Black"/>
              </a:rPr>
              <a:t>Гребные винты </a:t>
            </a:r>
            <a:r>
              <a:rPr lang="en-US" smtClean="0">
                <a:latin typeface="Vitesse Black"/>
              </a:rPr>
              <a:t>Mercury  </a:t>
            </a:r>
            <a:r>
              <a:rPr lang="ru-RU" smtClean="0">
                <a:latin typeface="Vitesse Black"/>
              </a:rPr>
              <a:t>Обзор</a:t>
            </a:r>
            <a:r>
              <a:rPr lang="en-US" smtClean="0">
                <a:latin typeface="Vitesse Black"/>
              </a:rPr>
              <a:t/>
            </a:r>
            <a:br>
              <a:rPr lang="en-US" smtClean="0">
                <a:latin typeface="Vitesse Black"/>
              </a:rPr>
            </a:br>
            <a:r>
              <a:rPr lang="en-US" smtClean="0">
                <a:latin typeface="Vitesse Black"/>
              </a:rPr>
              <a:t/>
            </a:r>
            <a:br>
              <a:rPr lang="en-US" smtClean="0">
                <a:latin typeface="Vitesse Black"/>
              </a:rPr>
            </a:br>
            <a:r>
              <a:rPr lang="ru-RU" sz="2000" smtClean="0">
                <a:latin typeface="Vitesse Black"/>
              </a:rPr>
              <a:t>Важность правильного гребного винта</a:t>
            </a:r>
            <a:endParaRPr lang="en-US" sz="2000" smtClean="0">
              <a:latin typeface="Vitesse Black"/>
            </a:endParaRPr>
          </a:p>
        </p:txBody>
      </p:sp>
      <p:sp>
        <p:nvSpPr>
          <p:cNvPr id="7170" name="Date Placeholder 3"/>
          <p:cNvSpPr>
            <a:spLocks noGrp="1"/>
          </p:cNvSpPr>
          <p:nvPr>
            <p:ph type="dt" sz="quarter" idx="10"/>
          </p:nvPr>
        </p:nvSpPr>
        <p:spPr bwMode="auto">
          <a:xfrm>
            <a:off x="3508375" y="5411788"/>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DINOT"/>
                <a:cs typeface="Arial" charset="0"/>
              </a:rPr>
              <a:t>11/04/2013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idx="4294967295"/>
          </p:nvPr>
        </p:nvSpPr>
        <p:spPr>
          <a:xfrm>
            <a:off x="457200" y="134938"/>
            <a:ext cx="8229600" cy="1143000"/>
          </a:xfrm>
        </p:spPr>
        <p:txBody>
          <a:bodyPr/>
          <a:lstStyle/>
          <a:p>
            <a:r>
              <a:rPr lang="ru-RU" sz="3200" smtClean="0">
                <a:latin typeface="DINOT-Bold"/>
              </a:rPr>
              <a:t>Лучшие материалы</a:t>
            </a:r>
            <a:r>
              <a:rPr lang="en-US" sz="3200" smtClean="0">
                <a:latin typeface="DINOT-Bold"/>
              </a:rPr>
              <a:t> – </a:t>
            </a:r>
            <a:r>
              <a:rPr lang="ru-RU" sz="3200" smtClean="0">
                <a:latin typeface="DINOT-Bold"/>
              </a:rPr>
              <a:t>Уникальная нержавеющая сталь</a:t>
            </a:r>
            <a:r>
              <a:rPr lang="en-US" sz="3200" smtClean="0">
                <a:latin typeface="DINOT-Bold"/>
              </a:rPr>
              <a:t> 15-5 </a:t>
            </a:r>
            <a:r>
              <a:rPr lang="ru-RU" sz="3200" smtClean="0">
                <a:latin typeface="DINOT-Bold"/>
              </a:rPr>
              <a:t>от </a:t>
            </a:r>
            <a:r>
              <a:rPr lang="en-US" sz="3200" smtClean="0">
                <a:latin typeface="DINOT-Bold"/>
              </a:rPr>
              <a:t>Mercury</a:t>
            </a:r>
            <a:endParaRPr lang="en-US" sz="3200" b="1" baseline="30000" smtClean="0">
              <a:latin typeface="DINOT-Bold"/>
            </a:endParaRPr>
          </a:p>
        </p:txBody>
      </p:sp>
      <p:sp>
        <p:nvSpPr>
          <p:cNvPr id="17410" name="Rectangle 3"/>
          <p:cNvSpPr>
            <a:spLocks noGrp="1"/>
          </p:cNvSpPr>
          <p:nvPr>
            <p:ph type="body" sz="half" idx="4294967295"/>
          </p:nvPr>
        </p:nvSpPr>
        <p:spPr>
          <a:xfrm>
            <a:off x="306388" y="1220788"/>
            <a:ext cx="4875212" cy="4876800"/>
          </a:xfrm>
        </p:spPr>
        <p:txBody>
          <a:bodyPr/>
          <a:lstStyle/>
          <a:p>
            <a:pPr>
              <a:lnSpc>
                <a:spcPct val="80000"/>
              </a:lnSpc>
              <a:spcBef>
                <a:spcPts val="100"/>
              </a:spcBef>
            </a:pPr>
            <a:r>
              <a:rPr lang="ru-RU" sz="2000" smtClean="0">
                <a:latin typeface="DINOT"/>
              </a:rPr>
              <a:t>Сталь </a:t>
            </a:r>
            <a:r>
              <a:rPr lang="en-US" sz="2000" smtClean="0">
                <a:latin typeface="DINOT"/>
              </a:rPr>
              <a:t>Mercury 15-5 </a:t>
            </a:r>
            <a:r>
              <a:rPr lang="ru-RU" sz="2000" smtClean="0">
                <a:latin typeface="DINOT"/>
              </a:rPr>
              <a:t>используется для изготовления гребных винтов</a:t>
            </a:r>
            <a:r>
              <a:rPr lang="en-US" sz="2000" smtClean="0">
                <a:latin typeface="DINOT"/>
              </a:rPr>
              <a:t> Mercury </a:t>
            </a:r>
            <a:r>
              <a:rPr lang="ru-RU" sz="2000" smtClean="0">
                <a:latin typeface="DINOT"/>
              </a:rPr>
              <a:t>и</a:t>
            </a:r>
            <a:r>
              <a:rPr lang="en-US" sz="2000" smtClean="0">
                <a:latin typeface="DINOT"/>
              </a:rPr>
              <a:t> Quicksilver.</a:t>
            </a:r>
          </a:p>
          <a:p>
            <a:pPr>
              <a:lnSpc>
                <a:spcPct val="80000"/>
              </a:lnSpc>
              <a:spcBef>
                <a:spcPts val="100"/>
              </a:spcBef>
            </a:pPr>
            <a:endParaRPr lang="en-US" sz="2000" smtClean="0">
              <a:latin typeface="DINOT"/>
            </a:endParaRPr>
          </a:p>
          <a:p>
            <a:pPr>
              <a:lnSpc>
                <a:spcPct val="80000"/>
              </a:lnSpc>
              <a:spcBef>
                <a:spcPts val="100"/>
              </a:spcBef>
            </a:pPr>
            <a:r>
              <a:rPr lang="ru-RU" sz="2000" smtClean="0">
                <a:latin typeface="DINOT"/>
              </a:rPr>
              <a:t>Сочетает прочность и устойчивость к коррозии</a:t>
            </a:r>
            <a:endParaRPr lang="en-US" sz="2000" smtClean="0">
              <a:latin typeface="DINOT"/>
            </a:endParaRPr>
          </a:p>
          <a:p>
            <a:pPr>
              <a:lnSpc>
                <a:spcPct val="80000"/>
              </a:lnSpc>
              <a:spcBef>
                <a:spcPts val="100"/>
              </a:spcBef>
            </a:pPr>
            <a:endParaRPr lang="en-US" sz="2000" smtClean="0">
              <a:latin typeface="DINOT"/>
            </a:endParaRPr>
          </a:p>
          <a:p>
            <a:pPr>
              <a:lnSpc>
                <a:spcPct val="80000"/>
              </a:lnSpc>
              <a:spcBef>
                <a:spcPts val="100"/>
              </a:spcBef>
            </a:pPr>
            <a:r>
              <a:rPr lang="ru-RU" sz="2000" smtClean="0">
                <a:latin typeface="DINOT"/>
              </a:rPr>
              <a:t>Запатентована</a:t>
            </a:r>
            <a:r>
              <a:rPr lang="en-US" sz="2000" smtClean="0">
                <a:latin typeface="DINOT"/>
              </a:rPr>
              <a:t> – </a:t>
            </a:r>
            <a:r>
              <a:rPr lang="ru-RU" sz="2000" smtClean="0">
                <a:latin typeface="DINOT"/>
              </a:rPr>
              <a:t>нет ни у одной другой компании</a:t>
            </a:r>
            <a:endParaRPr lang="en-US" sz="2000" smtClean="0">
              <a:latin typeface="DINOT"/>
            </a:endParaRPr>
          </a:p>
          <a:p>
            <a:pPr>
              <a:lnSpc>
                <a:spcPct val="80000"/>
              </a:lnSpc>
              <a:spcBef>
                <a:spcPts val="100"/>
              </a:spcBef>
            </a:pPr>
            <a:endParaRPr lang="en-US" sz="2000" smtClean="0">
              <a:latin typeface="DINOT"/>
            </a:endParaRPr>
          </a:p>
          <a:p>
            <a:pPr>
              <a:lnSpc>
                <a:spcPct val="80000"/>
              </a:lnSpc>
              <a:spcBef>
                <a:spcPts val="100"/>
              </a:spcBef>
            </a:pPr>
            <a:r>
              <a:rPr lang="ru-RU" sz="2000" smtClean="0">
                <a:latin typeface="DINOT"/>
              </a:rPr>
              <a:t>Получается прочная целостная отливка</a:t>
            </a:r>
            <a:endParaRPr lang="en-US" sz="2000" smtClean="0">
              <a:latin typeface="DINOT"/>
            </a:endParaRPr>
          </a:p>
          <a:p>
            <a:pPr>
              <a:lnSpc>
                <a:spcPct val="80000"/>
              </a:lnSpc>
              <a:spcBef>
                <a:spcPts val="100"/>
              </a:spcBef>
            </a:pPr>
            <a:endParaRPr lang="en-US" sz="2000" smtClean="0">
              <a:latin typeface="DINOT"/>
            </a:endParaRPr>
          </a:p>
          <a:p>
            <a:pPr>
              <a:lnSpc>
                <a:spcPct val="80000"/>
              </a:lnSpc>
              <a:spcBef>
                <a:spcPts val="100"/>
              </a:spcBef>
            </a:pPr>
            <a:r>
              <a:rPr lang="ru-RU" sz="2000" smtClean="0">
                <a:latin typeface="DINOT"/>
              </a:rPr>
              <a:t>Прочность</a:t>
            </a:r>
            <a:r>
              <a:rPr lang="en-US" sz="2000" smtClean="0">
                <a:latin typeface="DINOT"/>
              </a:rPr>
              <a:t> = </a:t>
            </a:r>
            <a:r>
              <a:rPr lang="ru-RU" sz="2000" smtClean="0">
                <a:latin typeface="DINOT"/>
              </a:rPr>
              <a:t>Тонкие лопасти</a:t>
            </a:r>
            <a:r>
              <a:rPr lang="en-US" sz="2000" smtClean="0">
                <a:latin typeface="DINOT"/>
              </a:rPr>
              <a:t> </a:t>
            </a:r>
          </a:p>
          <a:p>
            <a:pPr>
              <a:lnSpc>
                <a:spcPct val="80000"/>
              </a:lnSpc>
              <a:spcBef>
                <a:spcPts val="100"/>
              </a:spcBef>
            </a:pPr>
            <a:endParaRPr lang="en-US" sz="2000" smtClean="0">
              <a:latin typeface="DINOT"/>
            </a:endParaRPr>
          </a:p>
          <a:p>
            <a:pPr>
              <a:lnSpc>
                <a:spcPct val="80000"/>
              </a:lnSpc>
              <a:spcBef>
                <a:spcPts val="100"/>
              </a:spcBef>
            </a:pPr>
            <a:r>
              <a:rPr lang="ru-RU" sz="2000" smtClean="0">
                <a:latin typeface="DINOT"/>
              </a:rPr>
              <a:t>Тонкие лопасти</a:t>
            </a:r>
            <a:r>
              <a:rPr lang="en-US" sz="2000" smtClean="0">
                <a:latin typeface="DINOT"/>
              </a:rPr>
              <a:t> = </a:t>
            </a:r>
            <a:r>
              <a:rPr lang="ru-RU" sz="2000" smtClean="0">
                <a:latin typeface="DINOT"/>
              </a:rPr>
              <a:t>Малое сопротивление</a:t>
            </a:r>
            <a:endParaRPr lang="en-US" sz="2000" smtClean="0">
              <a:latin typeface="DINOT"/>
            </a:endParaRPr>
          </a:p>
          <a:p>
            <a:pPr>
              <a:lnSpc>
                <a:spcPct val="80000"/>
              </a:lnSpc>
              <a:spcBef>
                <a:spcPts val="100"/>
              </a:spcBef>
            </a:pPr>
            <a:endParaRPr lang="en-US" sz="2000" smtClean="0">
              <a:latin typeface="DINOT"/>
            </a:endParaRPr>
          </a:p>
          <a:p>
            <a:pPr>
              <a:lnSpc>
                <a:spcPct val="80000"/>
              </a:lnSpc>
              <a:spcBef>
                <a:spcPts val="100"/>
              </a:spcBef>
            </a:pPr>
            <a:r>
              <a:rPr lang="ru-RU" sz="2000" smtClean="0">
                <a:latin typeface="DINOT"/>
              </a:rPr>
              <a:t>Малое сопротивление</a:t>
            </a:r>
            <a:r>
              <a:rPr lang="en-US" sz="2000" smtClean="0">
                <a:latin typeface="DINOT"/>
              </a:rPr>
              <a:t> = </a:t>
            </a:r>
            <a:r>
              <a:rPr lang="ru-RU" sz="2000" smtClean="0">
                <a:latin typeface="DINOT"/>
              </a:rPr>
              <a:t>Высокая эффективность</a:t>
            </a:r>
            <a:endParaRPr lang="en-US" sz="2000" smtClean="0">
              <a:latin typeface="DINOT"/>
            </a:endParaRPr>
          </a:p>
        </p:txBody>
      </p:sp>
      <p:pic>
        <p:nvPicPr>
          <p:cNvPr id="17411" name="Picture 4" descr="SS - Pour"/>
          <p:cNvPicPr>
            <a:picLocks noChangeAspect="1" noChangeArrowheads="1"/>
          </p:cNvPicPr>
          <p:nvPr/>
        </p:nvPicPr>
        <p:blipFill>
          <a:blip r:embed="rId2"/>
          <a:srcRect/>
          <a:stretch>
            <a:fillRect/>
          </a:stretch>
        </p:blipFill>
        <p:spPr bwMode="auto">
          <a:xfrm>
            <a:off x="5105400" y="1676400"/>
            <a:ext cx="3657600" cy="3490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25EBEB4-36E7-443E-A51F-CB23C282FF0D}" type="slidenum">
              <a:rPr lang="en-US" altLang="ru-RU"/>
              <a:pPr/>
              <a:t>100</a:t>
            </a:fld>
            <a:endParaRPr lang="en-US" altLang="ru-RU"/>
          </a:p>
        </p:txBody>
      </p:sp>
      <p:sp>
        <p:nvSpPr>
          <p:cNvPr id="110594" name="Rectangle 2"/>
          <p:cNvSpPr>
            <a:spLocks noGrp="1" noChangeArrowheads="1"/>
          </p:cNvSpPr>
          <p:nvPr>
            <p:ph type="title"/>
          </p:nvPr>
        </p:nvSpPr>
        <p:spPr/>
        <p:txBody>
          <a:bodyPr/>
          <a:lstStyle/>
          <a:p>
            <a:pPr defTabSz="985838"/>
            <a:r>
              <a:rPr lang="en-US" altLang="ru-RU" sz="3600"/>
              <a:t>Bravo Three / </a:t>
            </a:r>
            <a:r>
              <a:rPr lang="en-US" altLang="ru-RU" sz="3600" u="sng"/>
              <a:t>Bravo Three XR</a:t>
            </a:r>
          </a:p>
        </p:txBody>
      </p:sp>
      <p:sp>
        <p:nvSpPr>
          <p:cNvPr id="110595" name="Rectangle 3"/>
          <p:cNvSpPr>
            <a:spLocks noGrp="1" noChangeArrowheads="1"/>
          </p:cNvSpPr>
          <p:nvPr>
            <p:ph type="body" sz="half" idx="1"/>
          </p:nvPr>
        </p:nvSpPr>
        <p:spPr>
          <a:xfrm>
            <a:off x="990600" y="1676400"/>
            <a:ext cx="2743200" cy="4572000"/>
          </a:xfrm>
        </p:spPr>
        <p:txBody>
          <a:bodyPr/>
          <a:lstStyle/>
          <a:p>
            <a:pPr marL="369888" indent="-369888" defTabSz="985838">
              <a:buFontTx/>
              <a:buNone/>
            </a:pPr>
            <a:r>
              <a:rPr lang="en-US" altLang="ru-RU" sz="1800"/>
              <a:t>Bravo III XR 23’’:</a:t>
            </a:r>
          </a:p>
          <a:p>
            <a:pPr marL="369888" indent="-369888" defTabSz="985838"/>
            <a:r>
              <a:rPr lang="en-US" altLang="ru-RU" sz="1800"/>
              <a:t>WOT 4800 </a:t>
            </a:r>
            <a:r>
              <a:rPr lang="ru-RU" altLang="ru-RU" sz="1800"/>
              <a:t>об.</a:t>
            </a:r>
            <a:r>
              <a:rPr lang="en-US" altLang="ru-RU" sz="1800"/>
              <a:t> @ 42.6 </a:t>
            </a:r>
            <a:r>
              <a:rPr lang="ru-RU" altLang="ru-RU" sz="1800"/>
              <a:t>миль/час</a:t>
            </a:r>
            <a:r>
              <a:rPr lang="en-US" altLang="ru-RU" sz="1800"/>
              <a:t>.</a:t>
            </a:r>
          </a:p>
          <a:p>
            <a:pPr marL="369888" indent="-369888" defTabSz="985838"/>
            <a:r>
              <a:rPr lang="en-US" altLang="ru-RU" sz="1800"/>
              <a:t>4000</a:t>
            </a:r>
            <a:r>
              <a:rPr lang="ru-RU" altLang="ru-RU" sz="1800"/>
              <a:t> об.</a:t>
            </a:r>
            <a:r>
              <a:rPr lang="en-US" altLang="ru-RU" sz="1800"/>
              <a:t> @ 34 </a:t>
            </a:r>
            <a:r>
              <a:rPr lang="ru-RU" altLang="ru-RU" sz="1800"/>
              <a:t>миль/час</a:t>
            </a:r>
            <a:r>
              <a:rPr lang="en-US" altLang="ru-RU" sz="1800"/>
              <a:t>.</a:t>
            </a:r>
          </a:p>
          <a:p>
            <a:pPr marL="369888" indent="-369888" defTabSz="985838"/>
            <a:r>
              <a:rPr lang="ru-RU" altLang="ru-RU" sz="1800"/>
              <a:t>Выход на глиссирование - </a:t>
            </a:r>
            <a:r>
              <a:rPr lang="en-US" altLang="ru-RU" sz="1800"/>
              <a:t>10 </a:t>
            </a:r>
            <a:r>
              <a:rPr lang="ru-RU" altLang="ru-RU" sz="1800"/>
              <a:t>сек</a:t>
            </a:r>
            <a:r>
              <a:rPr lang="en-US" altLang="ru-RU" sz="1800"/>
              <a:t>. </a:t>
            </a:r>
          </a:p>
        </p:txBody>
      </p:sp>
      <p:pic>
        <p:nvPicPr>
          <p:cNvPr id="110596"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657600" y="1828800"/>
            <a:ext cx="5105400" cy="1552575"/>
          </a:xfrm>
          <a:noFill/>
          <a:ln/>
        </p:spPr>
      </p:pic>
      <p:pic>
        <p:nvPicPr>
          <p:cNvPr id="110597"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657600" y="3733800"/>
            <a:ext cx="5105400" cy="1554163"/>
          </a:xfrm>
          <a:noFill/>
          <a:ln/>
        </p:spPr>
      </p:pic>
    </p:spTree>
    <p:extLst>
      <p:ext uri="{BB962C8B-B14F-4D97-AF65-F5344CB8AC3E}">
        <p14:creationId xmlns:p14="http://schemas.microsoft.com/office/powerpoint/2010/main" val="425834121"/>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p:txBody>
          <a:bodyPr/>
          <a:lstStyle/>
          <a:p>
            <a:fld id="{2FA0B1B8-F424-484E-9496-2F01E1C68647}" type="slidenum">
              <a:rPr lang="en-US" altLang="ru-RU"/>
              <a:pPr/>
              <a:t>101</a:t>
            </a:fld>
            <a:endParaRPr lang="en-US" altLang="ru-RU"/>
          </a:p>
        </p:txBody>
      </p:sp>
      <p:pic>
        <p:nvPicPr>
          <p:cNvPr id="112642" name="Picture 2" descr="SeaVee 20 25"/>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057400" y="1295400"/>
            <a:ext cx="5791200" cy="3535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3" name="Rectangle 3"/>
          <p:cNvSpPr>
            <a:spLocks noChangeArrowheads="1"/>
          </p:cNvSpPr>
          <p:nvPr/>
        </p:nvSpPr>
        <p:spPr bwMode="auto">
          <a:xfrm>
            <a:off x="9906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000">
                <a:solidFill>
                  <a:schemeClr val="tx2"/>
                </a:solidFill>
                <a:latin typeface="Tahoma" charset="0"/>
              </a:defRPr>
            </a:lvl1pPr>
            <a:lvl2pPr>
              <a:defRPr sz="4000">
                <a:solidFill>
                  <a:schemeClr val="tx2"/>
                </a:solidFill>
                <a:latin typeface="Tahoma" charset="0"/>
              </a:defRPr>
            </a:lvl2pPr>
            <a:lvl3pPr>
              <a:defRPr sz="4000">
                <a:solidFill>
                  <a:schemeClr val="tx2"/>
                </a:solidFill>
                <a:latin typeface="Tahoma" charset="0"/>
              </a:defRPr>
            </a:lvl3pPr>
            <a:lvl4pPr>
              <a:defRPr sz="4000">
                <a:solidFill>
                  <a:schemeClr val="tx2"/>
                </a:solidFill>
                <a:latin typeface="Tahoma" charset="0"/>
              </a:defRPr>
            </a:lvl4pPr>
            <a:lvl5pPr>
              <a:defRPr sz="4000">
                <a:solidFill>
                  <a:schemeClr val="tx2"/>
                </a:solidFill>
                <a:latin typeface="Tahoma" charset="0"/>
              </a:defRPr>
            </a:lvl5pPr>
            <a:lvl6pPr marL="457200" eaLnBrk="0" fontAlgn="base" hangingPunct="0">
              <a:spcBef>
                <a:spcPct val="0"/>
              </a:spcBef>
              <a:spcAft>
                <a:spcPct val="0"/>
              </a:spcAft>
              <a:defRPr sz="4000">
                <a:solidFill>
                  <a:schemeClr val="tx2"/>
                </a:solidFill>
                <a:latin typeface="Tahoma" charset="0"/>
              </a:defRPr>
            </a:lvl6pPr>
            <a:lvl7pPr marL="914400" eaLnBrk="0" fontAlgn="base" hangingPunct="0">
              <a:spcBef>
                <a:spcPct val="0"/>
              </a:spcBef>
              <a:spcAft>
                <a:spcPct val="0"/>
              </a:spcAft>
              <a:defRPr sz="4000">
                <a:solidFill>
                  <a:schemeClr val="tx2"/>
                </a:solidFill>
                <a:latin typeface="Tahoma" charset="0"/>
              </a:defRPr>
            </a:lvl7pPr>
            <a:lvl8pPr marL="1371600" eaLnBrk="0" fontAlgn="base" hangingPunct="0">
              <a:spcBef>
                <a:spcPct val="0"/>
              </a:spcBef>
              <a:spcAft>
                <a:spcPct val="0"/>
              </a:spcAft>
              <a:defRPr sz="4000">
                <a:solidFill>
                  <a:schemeClr val="tx2"/>
                </a:solidFill>
                <a:latin typeface="Tahoma" charset="0"/>
              </a:defRPr>
            </a:lvl8pPr>
            <a:lvl9pPr marL="1828800" eaLnBrk="0" fontAlgn="base" hangingPunct="0">
              <a:spcBef>
                <a:spcPct val="0"/>
              </a:spcBef>
              <a:spcAft>
                <a:spcPct val="0"/>
              </a:spcAft>
              <a:defRPr sz="4000">
                <a:solidFill>
                  <a:schemeClr val="tx2"/>
                </a:solidFill>
                <a:latin typeface="Tahoma" charset="0"/>
              </a:defRPr>
            </a:lvl9pPr>
          </a:lstStyle>
          <a:p>
            <a:r>
              <a:rPr lang="ru-RU" altLang="ru-RU" sz="3600"/>
              <a:t>Корпуса без поперечных реданов</a:t>
            </a:r>
            <a:endParaRPr lang="en-US" altLang="ru-RU" sz="3600"/>
          </a:p>
        </p:txBody>
      </p:sp>
      <p:sp>
        <p:nvSpPr>
          <p:cNvPr id="112644" name="Text Box 4"/>
          <p:cNvSpPr txBox="1">
            <a:spLocks noChangeArrowheads="1"/>
          </p:cNvSpPr>
          <p:nvPr/>
        </p:nvSpPr>
        <p:spPr bwMode="auto">
          <a:xfrm>
            <a:off x="1676400" y="4876800"/>
            <a:ext cx="69342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altLang="ru-RU" sz="1800">
                <a:latin typeface="Tahoma" charset="0"/>
              </a:rPr>
              <a:t>Как правило, на традиционные килеватые катера устанавливаются винты </a:t>
            </a:r>
            <a:r>
              <a:rPr lang="en-US" altLang="ru-RU" sz="1800">
                <a:latin typeface="Tahoma" charset="0"/>
              </a:rPr>
              <a:t>Mirage. </a:t>
            </a:r>
          </a:p>
          <a:p>
            <a:pPr lvl="1">
              <a:buFontTx/>
              <a:buChar char="•"/>
            </a:pPr>
            <a:r>
              <a:rPr lang="en-US" altLang="ru-RU" sz="1800">
                <a:latin typeface="Tahoma" charset="0"/>
              </a:rPr>
              <a:t> </a:t>
            </a:r>
            <a:r>
              <a:rPr lang="ru-RU" altLang="ru-RU" sz="1800">
                <a:latin typeface="Tahoma" charset="0"/>
              </a:rPr>
              <a:t>Обеспечивают большой подъем носа катера</a:t>
            </a:r>
            <a:r>
              <a:rPr lang="en-US" altLang="ru-RU" sz="1800">
                <a:latin typeface="Tahoma" charset="0"/>
              </a:rPr>
              <a:t>.</a:t>
            </a:r>
          </a:p>
          <a:p>
            <a:pPr lvl="1">
              <a:buFontTx/>
              <a:buChar char="•"/>
            </a:pPr>
            <a:r>
              <a:rPr lang="en-US" altLang="ru-RU" sz="1800">
                <a:latin typeface="Tahoma" charset="0"/>
              </a:rPr>
              <a:t> </a:t>
            </a:r>
            <a:r>
              <a:rPr lang="ru-RU" altLang="ru-RU" sz="1800">
                <a:latin typeface="Tahoma" charset="0"/>
              </a:rPr>
              <a:t>Для многомоторной установки на внешние моторы устанавливаются винты с шагом 25</a:t>
            </a:r>
            <a:r>
              <a:rPr lang="en-US" altLang="ru-RU" sz="1800">
                <a:latin typeface="Tahoma" charset="0"/>
              </a:rPr>
              <a:t>’’</a:t>
            </a:r>
            <a:r>
              <a:rPr lang="ru-RU" altLang="ru-RU" sz="1800">
                <a:latin typeface="Tahoma" charset="0"/>
              </a:rPr>
              <a:t>, на внутренние - 23</a:t>
            </a:r>
            <a:r>
              <a:rPr lang="en-US" altLang="ru-RU" sz="1800">
                <a:latin typeface="Tahoma" charset="0"/>
              </a:rPr>
              <a:t>’’</a:t>
            </a:r>
            <a:r>
              <a:rPr lang="ru-RU" altLang="ru-RU" sz="1800">
                <a:latin typeface="Tahoma" charset="0"/>
              </a:rPr>
              <a:t>. </a:t>
            </a:r>
            <a:endParaRPr lang="en-US" altLang="ru-RU" sz="1800">
              <a:latin typeface="Tahoma" charset="0"/>
            </a:endParaRPr>
          </a:p>
        </p:txBody>
      </p:sp>
    </p:spTree>
    <p:extLst>
      <p:ext uri="{BB962C8B-B14F-4D97-AF65-F5344CB8AC3E}">
        <p14:creationId xmlns:p14="http://schemas.microsoft.com/office/powerpoint/2010/main" val="1348262122"/>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3124200" y="6381750"/>
            <a:ext cx="2133600" cy="476250"/>
          </a:xfrm>
          <a:prstGeom prst="rect">
            <a:avLst/>
          </a:prstGeom>
        </p:spPr>
        <p:txBody>
          <a:bodyPr/>
          <a:lstStyle/>
          <a:p>
            <a:fld id="{8083A2E8-2CB6-460E-A2CE-CD483B03C49F}" type="slidenum">
              <a:rPr lang="en-US" altLang="ru-RU"/>
              <a:pPr/>
              <a:t>102</a:t>
            </a:fld>
            <a:endParaRPr lang="en-US" altLang="ru-RU"/>
          </a:p>
        </p:txBody>
      </p:sp>
      <p:sp>
        <p:nvSpPr>
          <p:cNvPr id="114690" name="Rectangle 2"/>
          <p:cNvSpPr>
            <a:spLocks noGrp="1" noChangeArrowheads="1"/>
          </p:cNvSpPr>
          <p:nvPr>
            <p:ph type="title"/>
          </p:nvPr>
        </p:nvSpPr>
        <p:spPr>
          <a:xfrm>
            <a:off x="1066800" y="0"/>
            <a:ext cx="7772400" cy="1143000"/>
          </a:xfrm>
        </p:spPr>
        <p:txBody>
          <a:bodyPr/>
          <a:lstStyle/>
          <a:p>
            <a:r>
              <a:rPr lang="ru-RU" altLang="ru-RU" sz="3200"/>
              <a:t>Катер </a:t>
            </a:r>
            <a:r>
              <a:rPr lang="en-US" altLang="ru-RU" sz="3200"/>
              <a:t>Fountain </a:t>
            </a:r>
            <a:r>
              <a:rPr lang="ru-RU" altLang="ru-RU" sz="3200"/>
              <a:t>с поперечными реданами</a:t>
            </a:r>
            <a:r>
              <a:rPr lang="en-US" altLang="ru-RU" sz="3200"/>
              <a:t> </a:t>
            </a:r>
            <a:r>
              <a:rPr lang="ru-RU" altLang="ru-RU" sz="3200"/>
              <a:t>с четырьмя моторами </a:t>
            </a:r>
            <a:r>
              <a:rPr lang="en-US" altLang="ru-RU" sz="3200"/>
              <a:t>300XS</a:t>
            </a:r>
          </a:p>
        </p:txBody>
      </p:sp>
      <p:pic>
        <p:nvPicPr>
          <p:cNvPr id="114691" name="Picture 3" descr="Fountain 300XS  qua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0" y="1143000"/>
            <a:ext cx="5257800" cy="281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692" name="Text Box 4"/>
          <p:cNvSpPr txBox="1">
            <a:spLocks noChangeArrowheads="1"/>
          </p:cNvSpPr>
          <p:nvPr/>
        </p:nvSpPr>
        <p:spPr bwMode="auto">
          <a:xfrm>
            <a:off x="1143000" y="3886200"/>
            <a:ext cx="78486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ru-RU" altLang="ru-RU">
                <a:latin typeface="Tahoma" charset="0"/>
              </a:rPr>
              <a:t>Как правило, для корпусов с поперечными реданами используются винты </a:t>
            </a:r>
            <a:r>
              <a:rPr lang="en-US" altLang="ru-RU">
                <a:latin typeface="Tahoma" charset="0"/>
              </a:rPr>
              <a:t>Rev 4 (</a:t>
            </a:r>
            <a:r>
              <a:rPr lang="ru-RU" altLang="ru-RU">
                <a:latin typeface="Tahoma" charset="0"/>
              </a:rPr>
              <a:t>с малым шагом) и </a:t>
            </a:r>
            <a:r>
              <a:rPr lang="en-US" altLang="ru-RU">
                <a:latin typeface="Tahoma" charset="0"/>
              </a:rPr>
              <a:t>Bravo I </a:t>
            </a:r>
            <a:r>
              <a:rPr lang="ru-RU" altLang="ru-RU">
                <a:latin typeface="Tahoma" charset="0"/>
              </a:rPr>
              <a:t>(с большим шагом)</a:t>
            </a:r>
            <a:r>
              <a:rPr lang="en-US" altLang="ru-RU">
                <a:latin typeface="Tahoma" charset="0"/>
              </a:rPr>
              <a:t>. </a:t>
            </a:r>
          </a:p>
          <a:p>
            <a:pPr lvl="1">
              <a:lnSpc>
                <a:spcPct val="90000"/>
              </a:lnSpc>
              <a:buFontTx/>
              <a:buChar char="•"/>
            </a:pPr>
            <a:r>
              <a:rPr lang="en-US" altLang="ru-RU">
                <a:latin typeface="Tahoma" charset="0"/>
              </a:rPr>
              <a:t> 3 </a:t>
            </a:r>
            <a:r>
              <a:rPr lang="ru-RU" altLang="ru-RU">
                <a:latin typeface="Tahoma" charset="0"/>
              </a:rPr>
              <a:t>лопасти не захватывают достаточное количество воды</a:t>
            </a:r>
            <a:r>
              <a:rPr lang="en-US" altLang="ru-RU">
                <a:latin typeface="Tahoma" charset="0"/>
              </a:rPr>
              <a:t>; </a:t>
            </a:r>
            <a:r>
              <a:rPr lang="ru-RU" altLang="ru-RU">
                <a:latin typeface="Tahoma" charset="0"/>
              </a:rPr>
              <a:t>высокий коэффициент проскальзывания</a:t>
            </a:r>
            <a:r>
              <a:rPr lang="en-US" altLang="ru-RU">
                <a:latin typeface="Tahoma" charset="0"/>
              </a:rPr>
              <a:t>;</a:t>
            </a:r>
            <a:r>
              <a:rPr lang="ru-RU" altLang="ru-RU">
                <a:latin typeface="Tahoma" charset="0"/>
              </a:rPr>
              <a:t> корпус с поперечными реданами не требует подъема носа на полном ходу. </a:t>
            </a:r>
            <a:endParaRPr lang="en-US" altLang="ru-RU">
              <a:latin typeface="Tahoma" charset="0"/>
            </a:endParaRPr>
          </a:p>
          <a:p>
            <a:pPr lvl="1">
              <a:lnSpc>
                <a:spcPct val="90000"/>
              </a:lnSpc>
              <a:buFontTx/>
              <a:buChar char="•"/>
            </a:pPr>
            <a:r>
              <a:rPr lang="en-US" altLang="ru-RU">
                <a:latin typeface="Tahoma" charset="0"/>
              </a:rPr>
              <a:t> </a:t>
            </a:r>
            <a:r>
              <a:rPr lang="ru-RU" altLang="ru-RU">
                <a:latin typeface="Tahoma" charset="0"/>
              </a:rPr>
              <a:t>На </a:t>
            </a:r>
            <a:r>
              <a:rPr lang="en-US" altLang="ru-RU">
                <a:latin typeface="Tahoma" charset="0"/>
              </a:rPr>
              <a:t>Fountain </a:t>
            </a:r>
            <a:r>
              <a:rPr lang="ru-RU" altLang="ru-RU">
                <a:latin typeface="Tahoma" charset="0"/>
              </a:rPr>
              <a:t>установлены гребные винты </a:t>
            </a:r>
            <a:r>
              <a:rPr lang="en-US" altLang="ru-RU">
                <a:latin typeface="Tahoma" charset="0"/>
              </a:rPr>
              <a:t>Bravo I Lab Finished </a:t>
            </a:r>
            <a:r>
              <a:rPr lang="ru-RU" altLang="ru-RU">
                <a:latin typeface="Tahoma" charset="0"/>
              </a:rPr>
              <a:t> с перепуском выхлопа 28</a:t>
            </a:r>
            <a:r>
              <a:rPr lang="en-US" altLang="ru-RU">
                <a:latin typeface="Tahoma" charset="0"/>
              </a:rPr>
              <a:t>’’ </a:t>
            </a:r>
            <a:r>
              <a:rPr lang="ru-RU" altLang="ru-RU">
                <a:latin typeface="Tahoma" charset="0"/>
              </a:rPr>
              <a:t>на внешние моторы, 26</a:t>
            </a:r>
            <a:r>
              <a:rPr lang="en-US" altLang="ru-RU">
                <a:latin typeface="Tahoma" charset="0"/>
              </a:rPr>
              <a:t>’’ </a:t>
            </a:r>
            <a:r>
              <a:rPr lang="ru-RU" altLang="ru-RU">
                <a:latin typeface="Tahoma" charset="0"/>
              </a:rPr>
              <a:t>– на внутренние</a:t>
            </a:r>
            <a:r>
              <a:rPr lang="en-US" altLang="ru-RU">
                <a:latin typeface="Tahoma" charset="0"/>
              </a:rPr>
              <a:t>.</a:t>
            </a:r>
          </a:p>
        </p:txBody>
      </p:sp>
    </p:spTree>
    <p:extLst>
      <p:ext uri="{BB962C8B-B14F-4D97-AF65-F5344CB8AC3E}">
        <p14:creationId xmlns:p14="http://schemas.microsoft.com/office/powerpoint/2010/main" val="2661620802"/>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p:txBody>
          <a:bodyPr/>
          <a:lstStyle/>
          <a:p>
            <a:fld id="{46F921E0-578E-4AC2-B5B8-B4D9D922EFD7}" type="slidenum">
              <a:rPr lang="en-US" altLang="ru-RU"/>
              <a:pPr/>
              <a:t>103</a:t>
            </a:fld>
            <a:endParaRPr lang="en-US" altLang="ru-RU"/>
          </a:p>
        </p:txBody>
      </p:sp>
      <p:pic>
        <p:nvPicPr>
          <p:cNvPr id="116738" name="Picture 2" descr="150 Optimax Nitro 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981200" y="1143000"/>
            <a:ext cx="5867400" cy="328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6739" name="Rectangle 3"/>
          <p:cNvSpPr>
            <a:spLocks noChangeArrowheads="1"/>
          </p:cNvSpPr>
          <p:nvPr/>
        </p:nvSpPr>
        <p:spPr bwMode="auto">
          <a:xfrm>
            <a:off x="1524000" y="4495800"/>
            <a:ext cx="7342188"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9888" indent="-369888" defTabSz="985838">
              <a:spcBef>
                <a:spcPct val="20000"/>
              </a:spcBef>
              <a:buChar char="•"/>
              <a:defRPr sz="2000">
                <a:solidFill>
                  <a:schemeClr val="tx1"/>
                </a:solidFill>
                <a:latin typeface="Tahoma" charset="0"/>
              </a:defRPr>
            </a:lvl1pPr>
            <a:lvl2pPr marL="800100" indent="-307975" defTabSz="985838">
              <a:spcBef>
                <a:spcPct val="20000"/>
              </a:spcBef>
              <a:buChar char="–"/>
              <a:defRPr sz="2000">
                <a:solidFill>
                  <a:schemeClr val="tx1"/>
                </a:solidFill>
                <a:latin typeface="Tahoma" charset="0"/>
              </a:defRPr>
            </a:lvl2pPr>
            <a:lvl3pPr marL="1230313" indent="-244475" defTabSz="985838">
              <a:spcBef>
                <a:spcPct val="20000"/>
              </a:spcBef>
              <a:buChar char="•"/>
              <a:defRPr sz="2000">
                <a:solidFill>
                  <a:schemeClr val="tx1"/>
                </a:solidFill>
                <a:latin typeface="Tahoma" charset="0"/>
              </a:defRPr>
            </a:lvl3pPr>
            <a:lvl4pPr marL="1724025" indent="-246063" defTabSz="985838">
              <a:spcBef>
                <a:spcPct val="20000"/>
              </a:spcBef>
              <a:buChar char="–"/>
              <a:defRPr sz="2000">
                <a:solidFill>
                  <a:schemeClr val="tx1"/>
                </a:solidFill>
                <a:latin typeface="Tahoma" charset="0"/>
              </a:defRPr>
            </a:lvl4pPr>
            <a:lvl5pPr marL="2216150" indent="-246063" defTabSz="985838">
              <a:spcBef>
                <a:spcPct val="20000"/>
              </a:spcBef>
              <a:buChar char="»"/>
              <a:defRPr sz="2000">
                <a:solidFill>
                  <a:schemeClr val="tx1"/>
                </a:solidFill>
                <a:latin typeface="Tahoma" charset="0"/>
              </a:defRPr>
            </a:lvl5pPr>
            <a:lvl6pPr marL="2673350" indent="-246063" defTabSz="985838" eaLnBrk="0" fontAlgn="base" hangingPunct="0">
              <a:spcBef>
                <a:spcPct val="20000"/>
              </a:spcBef>
              <a:spcAft>
                <a:spcPct val="0"/>
              </a:spcAft>
              <a:buChar char="»"/>
              <a:defRPr sz="2000">
                <a:solidFill>
                  <a:schemeClr val="tx1"/>
                </a:solidFill>
                <a:latin typeface="Tahoma" charset="0"/>
              </a:defRPr>
            </a:lvl6pPr>
            <a:lvl7pPr marL="3130550" indent="-246063" defTabSz="985838" eaLnBrk="0" fontAlgn="base" hangingPunct="0">
              <a:spcBef>
                <a:spcPct val="20000"/>
              </a:spcBef>
              <a:spcAft>
                <a:spcPct val="0"/>
              </a:spcAft>
              <a:buChar char="»"/>
              <a:defRPr sz="2000">
                <a:solidFill>
                  <a:schemeClr val="tx1"/>
                </a:solidFill>
                <a:latin typeface="Tahoma" charset="0"/>
              </a:defRPr>
            </a:lvl7pPr>
            <a:lvl8pPr marL="3587750" indent="-246063" defTabSz="985838" eaLnBrk="0" fontAlgn="base" hangingPunct="0">
              <a:spcBef>
                <a:spcPct val="20000"/>
              </a:spcBef>
              <a:spcAft>
                <a:spcPct val="0"/>
              </a:spcAft>
              <a:buChar char="»"/>
              <a:defRPr sz="2000">
                <a:solidFill>
                  <a:schemeClr val="tx1"/>
                </a:solidFill>
                <a:latin typeface="Tahoma" charset="0"/>
              </a:defRPr>
            </a:lvl8pPr>
            <a:lvl9pPr marL="4044950" indent="-246063" defTabSz="985838" eaLnBrk="0" fontAlgn="base" hangingPunct="0">
              <a:spcBef>
                <a:spcPct val="20000"/>
              </a:spcBef>
              <a:spcAft>
                <a:spcPct val="0"/>
              </a:spcAft>
              <a:buChar char="»"/>
              <a:defRPr sz="2000">
                <a:solidFill>
                  <a:schemeClr val="tx1"/>
                </a:solidFill>
                <a:latin typeface="Tahoma" charset="0"/>
              </a:defRPr>
            </a:lvl9pPr>
          </a:lstStyle>
          <a:p>
            <a:r>
              <a:rPr lang="ru-RU" altLang="ru-RU"/>
              <a:t>Пример плоскодонного корпуса</a:t>
            </a:r>
            <a:r>
              <a:rPr lang="en-US" altLang="ru-RU"/>
              <a:t>: </a:t>
            </a:r>
            <a:r>
              <a:rPr lang="ru-RU" altLang="ru-RU"/>
              <a:t>катер продавался с винтом </a:t>
            </a:r>
            <a:r>
              <a:rPr lang="en-US" altLang="ru-RU"/>
              <a:t>Tempest</a:t>
            </a:r>
            <a:r>
              <a:rPr lang="ru-RU" altLang="ru-RU"/>
              <a:t> 23</a:t>
            </a:r>
            <a:r>
              <a:rPr lang="en-US" altLang="ru-RU"/>
              <a:t>’’.</a:t>
            </a:r>
          </a:p>
          <a:p>
            <a:r>
              <a:rPr lang="ru-RU" altLang="ru-RU"/>
              <a:t>Дилер провел тестирование катера, отметив отличное ускорение, соответствие оборотов верхнему пределу рекомендованного диапазона. В целом, катер показал неплохие результаты</a:t>
            </a:r>
            <a:r>
              <a:rPr lang="en-US" altLang="ru-RU"/>
              <a:t>…</a:t>
            </a:r>
          </a:p>
        </p:txBody>
      </p:sp>
      <p:sp>
        <p:nvSpPr>
          <p:cNvPr id="116740" name="Rectangle 4"/>
          <p:cNvSpPr>
            <a:spLocks noChangeArrowheads="1"/>
          </p:cNvSpPr>
          <p:nvPr/>
        </p:nvSpPr>
        <p:spPr bwMode="auto">
          <a:xfrm>
            <a:off x="1066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000">
                <a:solidFill>
                  <a:schemeClr val="tx2"/>
                </a:solidFill>
                <a:latin typeface="Tahoma" charset="0"/>
              </a:defRPr>
            </a:lvl1pPr>
            <a:lvl2pPr>
              <a:defRPr sz="4000">
                <a:solidFill>
                  <a:schemeClr val="tx2"/>
                </a:solidFill>
                <a:latin typeface="Tahoma" charset="0"/>
              </a:defRPr>
            </a:lvl2pPr>
            <a:lvl3pPr>
              <a:defRPr sz="4000">
                <a:solidFill>
                  <a:schemeClr val="tx2"/>
                </a:solidFill>
                <a:latin typeface="Tahoma" charset="0"/>
              </a:defRPr>
            </a:lvl3pPr>
            <a:lvl4pPr>
              <a:defRPr sz="4000">
                <a:solidFill>
                  <a:schemeClr val="tx2"/>
                </a:solidFill>
                <a:latin typeface="Tahoma" charset="0"/>
              </a:defRPr>
            </a:lvl4pPr>
            <a:lvl5pPr>
              <a:defRPr sz="4000">
                <a:solidFill>
                  <a:schemeClr val="tx2"/>
                </a:solidFill>
                <a:latin typeface="Tahoma" charset="0"/>
              </a:defRPr>
            </a:lvl5pPr>
            <a:lvl6pPr marL="457200" eaLnBrk="0" fontAlgn="base" hangingPunct="0">
              <a:spcBef>
                <a:spcPct val="0"/>
              </a:spcBef>
              <a:spcAft>
                <a:spcPct val="0"/>
              </a:spcAft>
              <a:defRPr sz="4000">
                <a:solidFill>
                  <a:schemeClr val="tx2"/>
                </a:solidFill>
                <a:latin typeface="Tahoma" charset="0"/>
              </a:defRPr>
            </a:lvl6pPr>
            <a:lvl7pPr marL="914400" eaLnBrk="0" fontAlgn="base" hangingPunct="0">
              <a:spcBef>
                <a:spcPct val="0"/>
              </a:spcBef>
              <a:spcAft>
                <a:spcPct val="0"/>
              </a:spcAft>
              <a:defRPr sz="4000">
                <a:solidFill>
                  <a:schemeClr val="tx2"/>
                </a:solidFill>
                <a:latin typeface="Tahoma" charset="0"/>
              </a:defRPr>
            </a:lvl7pPr>
            <a:lvl8pPr marL="1371600" eaLnBrk="0" fontAlgn="base" hangingPunct="0">
              <a:spcBef>
                <a:spcPct val="0"/>
              </a:spcBef>
              <a:spcAft>
                <a:spcPct val="0"/>
              </a:spcAft>
              <a:defRPr sz="4000">
                <a:solidFill>
                  <a:schemeClr val="tx2"/>
                </a:solidFill>
                <a:latin typeface="Tahoma" charset="0"/>
              </a:defRPr>
            </a:lvl8pPr>
            <a:lvl9pPr marL="1828800" eaLnBrk="0" fontAlgn="base" hangingPunct="0">
              <a:spcBef>
                <a:spcPct val="0"/>
              </a:spcBef>
              <a:spcAft>
                <a:spcPct val="0"/>
              </a:spcAft>
              <a:defRPr sz="4000">
                <a:solidFill>
                  <a:schemeClr val="tx2"/>
                </a:solidFill>
                <a:latin typeface="Tahoma" charset="0"/>
              </a:defRPr>
            </a:lvl9pPr>
          </a:lstStyle>
          <a:p>
            <a:r>
              <a:rPr lang="ru-RU" altLang="ru-RU" sz="3600"/>
              <a:t>Катер </a:t>
            </a:r>
            <a:r>
              <a:rPr lang="en-US" altLang="ru-RU" sz="3600"/>
              <a:t>Nitro </a:t>
            </a:r>
            <a:r>
              <a:rPr lang="ru-RU" altLang="ru-RU" sz="3600"/>
              <a:t>с мотором</a:t>
            </a:r>
            <a:r>
              <a:rPr lang="en-US" altLang="ru-RU" sz="3600"/>
              <a:t> 150 OptiMax</a:t>
            </a:r>
          </a:p>
        </p:txBody>
      </p:sp>
    </p:spTree>
    <p:extLst>
      <p:ext uri="{BB962C8B-B14F-4D97-AF65-F5344CB8AC3E}">
        <p14:creationId xmlns:p14="http://schemas.microsoft.com/office/powerpoint/2010/main" val="3414892441"/>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124200" y="6381750"/>
            <a:ext cx="2133600" cy="476250"/>
          </a:xfrm>
          <a:prstGeom prst="rect">
            <a:avLst/>
          </a:prstGeom>
        </p:spPr>
        <p:txBody>
          <a:bodyPr/>
          <a:lstStyle/>
          <a:p>
            <a:fld id="{A124CD58-3DD9-4812-8106-A5B2C47608D3}" type="slidenum">
              <a:rPr lang="en-US" altLang="ru-RU"/>
              <a:pPr/>
              <a:t>104</a:t>
            </a:fld>
            <a:endParaRPr lang="en-US" altLang="ru-RU"/>
          </a:p>
        </p:txBody>
      </p:sp>
      <p:sp>
        <p:nvSpPr>
          <p:cNvPr id="118786" name="Rectangle 2"/>
          <p:cNvSpPr>
            <a:spLocks noGrp="1" noChangeArrowheads="1"/>
          </p:cNvSpPr>
          <p:nvPr>
            <p:ph type="title"/>
          </p:nvPr>
        </p:nvSpPr>
        <p:spPr>
          <a:xfrm>
            <a:off x="1371600" y="381000"/>
            <a:ext cx="5940425" cy="625475"/>
          </a:xfrm>
        </p:spPr>
        <p:txBody>
          <a:bodyPr>
            <a:normAutofit fontScale="90000"/>
          </a:bodyPr>
          <a:lstStyle/>
          <a:p>
            <a:pPr defTabSz="985838"/>
            <a:r>
              <a:rPr lang="en-US" altLang="ru-RU" sz="3600"/>
              <a:t>Nitro / 150 Optimax</a:t>
            </a:r>
          </a:p>
        </p:txBody>
      </p:sp>
      <p:sp>
        <p:nvSpPr>
          <p:cNvPr id="118787" name="Rectangle 3"/>
          <p:cNvSpPr>
            <a:spLocks noGrp="1" noChangeArrowheads="1"/>
          </p:cNvSpPr>
          <p:nvPr>
            <p:ph type="body" idx="1"/>
          </p:nvPr>
        </p:nvSpPr>
        <p:spPr>
          <a:xfrm>
            <a:off x="1219200" y="1676400"/>
            <a:ext cx="7342188" cy="4419600"/>
          </a:xfrm>
        </p:spPr>
        <p:txBody>
          <a:bodyPr/>
          <a:lstStyle/>
          <a:p>
            <a:pPr marL="369888" indent="-369888" defTabSz="985838"/>
            <a:r>
              <a:rPr lang="ru-RU" altLang="ru-RU" sz="2000" dirty="0">
                <a:solidFill>
                  <a:schemeClr val="tx1"/>
                </a:solidFill>
              </a:rPr>
              <a:t>Когда владелец пришел забрать катер, выяснилось, что владелец весит 120 кг. Дилер предлагает совершить ходовые испытания. </a:t>
            </a:r>
            <a:endParaRPr lang="en-US" altLang="ru-RU" sz="2000" dirty="0">
              <a:solidFill>
                <a:schemeClr val="tx1"/>
              </a:solidFill>
            </a:endParaRPr>
          </a:p>
          <a:p>
            <a:pPr marL="369888" indent="-369888" defTabSz="985838"/>
            <a:r>
              <a:rPr lang="ru-RU" altLang="ru-RU" sz="2000" dirty="0">
                <a:solidFill>
                  <a:schemeClr val="tx1"/>
                </a:solidFill>
              </a:rPr>
              <a:t>Для выхода на глиссирование катеру требуется на несколько секунд больше времени, значительно снизились показатели динамики разгона</a:t>
            </a:r>
            <a:r>
              <a:rPr lang="en-US" altLang="ru-RU" sz="2000" dirty="0">
                <a:solidFill>
                  <a:schemeClr val="tx1"/>
                </a:solidFill>
              </a:rPr>
              <a:t>…</a:t>
            </a:r>
          </a:p>
          <a:p>
            <a:pPr marL="369888" indent="-369888" defTabSz="985838"/>
            <a:r>
              <a:rPr lang="ru-RU" altLang="ru-RU" sz="2000" dirty="0">
                <a:solidFill>
                  <a:schemeClr val="tx1"/>
                </a:solidFill>
              </a:rPr>
              <a:t>Максимальные обороты упали на 300 об/мин, демонстрируя средние значения из рекомендованного диапазона. Максимальная скорость снизилась на 3 мили/час. </a:t>
            </a:r>
            <a:endParaRPr lang="en-US" altLang="ru-RU" sz="2000" dirty="0">
              <a:solidFill>
                <a:schemeClr val="tx1"/>
              </a:solidFill>
            </a:endParaRPr>
          </a:p>
          <a:p>
            <a:pPr marL="369888" indent="-369888" defTabSz="985838"/>
            <a:r>
              <a:rPr lang="ru-RU" altLang="ru-RU" sz="2000" dirty="0">
                <a:solidFill>
                  <a:schemeClr val="tx1"/>
                </a:solidFill>
              </a:rPr>
              <a:t>Владелец катера интересуется, все ли впорядке с двигателем, ведь очевидно, что лодка медленно выходит на глиссирование и скоростные показатели также не впечатляют.</a:t>
            </a:r>
            <a:endParaRPr lang="en-US" altLang="ru-RU" sz="2000" dirty="0">
              <a:solidFill>
                <a:schemeClr val="tx1"/>
              </a:solidFill>
            </a:endParaRPr>
          </a:p>
        </p:txBody>
      </p:sp>
    </p:spTree>
    <p:extLst>
      <p:ext uri="{BB962C8B-B14F-4D97-AF65-F5344CB8AC3E}">
        <p14:creationId xmlns:p14="http://schemas.microsoft.com/office/powerpoint/2010/main" val="3624068190"/>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124200" y="6381750"/>
            <a:ext cx="2133600" cy="476250"/>
          </a:xfrm>
          <a:prstGeom prst="rect">
            <a:avLst/>
          </a:prstGeom>
        </p:spPr>
        <p:txBody>
          <a:bodyPr/>
          <a:lstStyle/>
          <a:p>
            <a:fld id="{C3F3E221-CB8D-40E5-ACBD-68355F9D9EF3}" type="slidenum">
              <a:rPr lang="en-US" altLang="ru-RU"/>
              <a:pPr/>
              <a:t>105</a:t>
            </a:fld>
            <a:endParaRPr lang="en-US" altLang="ru-RU"/>
          </a:p>
        </p:txBody>
      </p:sp>
      <p:sp>
        <p:nvSpPr>
          <p:cNvPr id="120834" name="Rectangle 2"/>
          <p:cNvSpPr>
            <a:spLocks noGrp="1" noChangeArrowheads="1"/>
          </p:cNvSpPr>
          <p:nvPr>
            <p:ph type="title"/>
          </p:nvPr>
        </p:nvSpPr>
        <p:spPr>
          <a:xfrm>
            <a:off x="1371600" y="304800"/>
            <a:ext cx="5940425" cy="625475"/>
          </a:xfrm>
        </p:spPr>
        <p:txBody>
          <a:bodyPr>
            <a:normAutofit fontScale="90000"/>
          </a:bodyPr>
          <a:lstStyle/>
          <a:p>
            <a:pPr defTabSz="985838"/>
            <a:r>
              <a:rPr lang="en-US" altLang="ru-RU" sz="3600"/>
              <a:t>Nitro / 150 Optimax</a:t>
            </a:r>
          </a:p>
        </p:txBody>
      </p:sp>
      <p:sp>
        <p:nvSpPr>
          <p:cNvPr id="120835" name="Rectangle 3"/>
          <p:cNvSpPr>
            <a:spLocks noChangeArrowheads="1"/>
          </p:cNvSpPr>
          <p:nvPr/>
        </p:nvSpPr>
        <p:spPr bwMode="auto">
          <a:xfrm>
            <a:off x="1295400" y="1371600"/>
            <a:ext cx="734218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9888" indent="-369888" defTabSz="985838">
              <a:spcBef>
                <a:spcPct val="20000"/>
              </a:spcBef>
              <a:buChar char="•"/>
              <a:defRPr sz="2000">
                <a:solidFill>
                  <a:schemeClr val="tx1"/>
                </a:solidFill>
                <a:latin typeface="Tahoma" charset="0"/>
              </a:defRPr>
            </a:lvl1pPr>
            <a:lvl2pPr marL="800100" indent="-307975" defTabSz="985838">
              <a:spcBef>
                <a:spcPct val="20000"/>
              </a:spcBef>
              <a:buChar char="–"/>
              <a:defRPr sz="2000">
                <a:solidFill>
                  <a:schemeClr val="tx1"/>
                </a:solidFill>
                <a:latin typeface="Tahoma" charset="0"/>
              </a:defRPr>
            </a:lvl2pPr>
            <a:lvl3pPr marL="1230313" indent="-244475" defTabSz="985838">
              <a:spcBef>
                <a:spcPct val="20000"/>
              </a:spcBef>
              <a:buChar char="•"/>
              <a:defRPr sz="2000">
                <a:solidFill>
                  <a:schemeClr val="tx1"/>
                </a:solidFill>
                <a:latin typeface="Tahoma" charset="0"/>
              </a:defRPr>
            </a:lvl3pPr>
            <a:lvl4pPr marL="1724025" indent="-246063" defTabSz="985838">
              <a:spcBef>
                <a:spcPct val="20000"/>
              </a:spcBef>
              <a:buChar char="–"/>
              <a:defRPr sz="2000">
                <a:solidFill>
                  <a:schemeClr val="tx1"/>
                </a:solidFill>
                <a:latin typeface="Tahoma" charset="0"/>
              </a:defRPr>
            </a:lvl4pPr>
            <a:lvl5pPr marL="2216150" indent="-246063" defTabSz="985838">
              <a:spcBef>
                <a:spcPct val="20000"/>
              </a:spcBef>
              <a:buChar char="»"/>
              <a:defRPr sz="2000">
                <a:solidFill>
                  <a:schemeClr val="tx1"/>
                </a:solidFill>
                <a:latin typeface="Tahoma" charset="0"/>
              </a:defRPr>
            </a:lvl5pPr>
            <a:lvl6pPr marL="2673350" indent="-246063" defTabSz="985838" eaLnBrk="0" fontAlgn="base" hangingPunct="0">
              <a:spcBef>
                <a:spcPct val="20000"/>
              </a:spcBef>
              <a:spcAft>
                <a:spcPct val="0"/>
              </a:spcAft>
              <a:buChar char="»"/>
              <a:defRPr sz="2000">
                <a:solidFill>
                  <a:schemeClr val="tx1"/>
                </a:solidFill>
                <a:latin typeface="Tahoma" charset="0"/>
              </a:defRPr>
            </a:lvl6pPr>
            <a:lvl7pPr marL="3130550" indent="-246063" defTabSz="985838" eaLnBrk="0" fontAlgn="base" hangingPunct="0">
              <a:spcBef>
                <a:spcPct val="20000"/>
              </a:spcBef>
              <a:spcAft>
                <a:spcPct val="0"/>
              </a:spcAft>
              <a:buChar char="»"/>
              <a:defRPr sz="2000">
                <a:solidFill>
                  <a:schemeClr val="tx1"/>
                </a:solidFill>
                <a:latin typeface="Tahoma" charset="0"/>
              </a:defRPr>
            </a:lvl7pPr>
            <a:lvl8pPr marL="3587750" indent="-246063" defTabSz="985838" eaLnBrk="0" fontAlgn="base" hangingPunct="0">
              <a:spcBef>
                <a:spcPct val="20000"/>
              </a:spcBef>
              <a:spcAft>
                <a:spcPct val="0"/>
              </a:spcAft>
              <a:buChar char="»"/>
              <a:defRPr sz="2000">
                <a:solidFill>
                  <a:schemeClr val="tx1"/>
                </a:solidFill>
                <a:latin typeface="Tahoma" charset="0"/>
              </a:defRPr>
            </a:lvl8pPr>
            <a:lvl9pPr marL="4044950" indent="-246063" defTabSz="985838" eaLnBrk="0" fontAlgn="base" hangingPunct="0">
              <a:spcBef>
                <a:spcPct val="20000"/>
              </a:spcBef>
              <a:spcAft>
                <a:spcPct val="0"/>
              </a:spcAft>
              <a:buChar char="»"/>
              <a:defRPr sz="2000">
                <a:solidFill>
                  <a:schemeClr val="tx1"/>
                </a:solidFill>
                <a:latin typeface="Tahoma" charset="0"/>
              </a:defRPr>
            </a:lvl9pPr>
          </a:lstStyle>
          <a:p>
            <a:r>
              <a:rPr lang="ru-RU" altLang="ru-RU"/>
              <a:t>Вес груза составлял около 70 кг, а вес пассажира 110 кг.</a:t>
            </a:r>
            <a:endParaRPr lang="en-US" altLang="ru-RU"/>
          </a:p>
          <a:p>
            <a:endParaRPr lang="en-US" altLang="ru-RU"/>
          </a:p>
          <a:p>
            <a:r>
              <a:rPr lang="ru-RU" altLang="ru-RU"/>
              <a:t>Дилер заменил гребной винт на </a:t>
            </a:r>
            <a:r>
              <a:rPr lang="en-US" altLang="ru-RU"/>
              <a:t>Tempest 21’’</a:t>
            </a:r>
            <a:r>
              <a:rPr lang="ru-RU" altLang="ru-RU"/>
              <a:t>, в результате чего, катер вновь продемонстрировал отличное ускорение и высокие показатели диапазона оборотов. </a:t>
            </a:r>
            <a:endParaRPr lang="en-US" altLang="ru-RU"/>
          </a:p>
          <a:p>
            <a:endParaRPr lang="en-US" altLang="ru-RU"/>
          </a:p>
          <a:p>
            <a:r>
              <a:rPr lang="ru-RU" altLang="ru-RU"/>
              <a:t>Если бы владелец весил 80 кг, снаряжение 50 кг, а пассажир 80 кг, то винт с шагом 23</a:t>
            </a:r>
            <a:r>
              <a:rPr lang="en-US" altLang="ru-RU"/>
              <a:t>’’ </a:t>
            </a:r>
            <a:r>
              <a:rPr lang="ru-RU" altLang="ru-RU"/>
              <a:t>действительно был бы правильным выбором. </a:t>
            </a:r>
            <a:r>
              <a:rPr lang="en-US" altLang="ru-RU"/>
              <a:t>  </a:t>
            </a:r>
          </a:p>
          <a:p>
            <a:endParaRPr lang="en-US" altLang="ru-RU"/>
          </a:p>
          <a:p>
            <a:endParaRPr lang="en-US" altLang="ru-RU"/>
          </a:p>
        </p:txBody>
      </p:sp>
    </p:spTree>
    <p:extLst>
      <p:ext uri="{BB962C8B-B14F-4D97-AF65-F5344CB8AC3E}">
        <p14:creationId xmlns:p14="http://schemas.microsoft.com/office/powerpoint/2010/main" val="3817895680"/>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124200" y="6381750"/>
            <a:ext cx="2133600" cy="476250"/>
          </a:xfrm>
          <a:prstGeom prst="rect">
            <a:avLst/>
          </a:prstGeom>
        </p:spPr>
        <p:txBody>
          <a:bodyPr/>
          <a:lstStyle/>
          <a:p>
            <a:fld id="{65F0E66B-F2AF-4FD3-8498-A9855A5A973A}" type="slidenum">
              <a:rPr lang="en-US" altLang="ru-RU"/>
              <a:pPr/>
              <a:t>106</a:t>
            </a:fld>
            <a:endParaRPr lang="en-US" altLang="ru-RU"/>
          </a:p>
        </p:txBody>
      </p:sp>
      <p:sp>
        <p:nvSpPr>
          <p:cNvPr id="122882" name="Rectangle 2"/>
          <p:cNvSpPr>
            <a:spLocks noGrp="1" noChangeArrowheads="1"/>
          </p:cNvSpPr>
          <p:nvPr>
            <p:ph type="title"/>
          </p:nvPr>
        </p:nvSpPr>
        <p:spPr>
          <a:xfrm>
            <a:off x="1066800" y="762000"/>
            <a:ext cx="7162800" cy="625475"/>
          </a:xfrm>
        </p:spPr>
        <p:txBody>
          <a:bodyPr>
            <a:normAutofit fontScale="90000"/>
          </a:bodyPr>
          <a:lstStyle/>
          <a:p>
            <a:pPr defTabSz="985838"/>
            <a:r>
              <a:rPr lang="ru-RU" altLang="ru-RU" sz="3600"/>
              <a:t>Гарантия</a:t>
            </a:r>
            <a:endParaRPr lang="en-US" altLang="ru-RU" sz="3600"/>
          </a:p>
        </p:txBody>
      </p:sp>
      <p:sp>
        <p:nvSpPr>
          <p:cNvPr id="122883" name="Rectangle 3"/>
          <p:cNvSpPr>
            <a:spLocks noGrp="1" noChangeArrowheads="1"/>
          </p:cNvSpPr>
          <p:nvPr>
            <p:ph type="body" sz="half" idx="1"/>
          </p:nvPr>
        </p:nvSpPr>
        <p:spPr>
          <a:xfrm>
            <a:off x="990600" y="1620240"/>
            <a:ext cx="6705600" cy="3581400"/>
          </a:xfrm>
          <a:noFill/>
          <a:ln/>
        </p:spPr>
        <p:txBody>
          <a:bodyPr/>
          <a:lstStyle/>
          <a:p>
            <a:pPr marL="369888" indent="-369888" defTabSz="985838">
              <a:lnSpc>
                <a:spcPct val="80000"/>
              </a:lnSpc>
            </a:pPr>
            <a:r>
              <a:rPr lang="ru-RU" altLang="ru-RU" dirty="0">
                <a:solidFill>
                  <a:schemeClr val="tx1"/>
                </a:solidFill>
              </a:rPr>
              <a:t>Гарантия 2 года на все гребные винты, включая </a:t>
            </a:r>
            <a:r>
              <a:rPr lang="en-US" altLang="ru-RU" dirty="0">
                <a:solidFill>
                  <a:schemeClr val="tx1"/>
                </a:solidFill>
              </a:rPr>
              <a:t>Mercury Racing. </a:t>
            </a:r>
          </a:p>
          <a:p>
            <a:pPr marL="369888" indent="-369888" defTabSz="985838">
              <a:lnSpc>
                <a:spcPct val="80000"/>
              </a:lnSpc>
            </a:pPr>
            <a:r>
              <a:rPr lang="ru-RU" altLang="ru-RU" dirty="0">
                <a:solidFill>
                  <a:schemeClr val="tx1"/>
                </a:solidFill>
              </a:rPr>
              <a:t>Лопасти </a:t>
            </a:r>
            <a:r>
              <a:rPr lang="en-US" altLang="ru-RU" dirty="0">
                <a:solidFill>
                  <a:schemeClr val="tx1"/>
                </a:solidFill>
              </a:rPr>
              <a:t>Trophy</a:t>
            </a:r>
            <a:r>
              <a:rPr lang="ru-RU" altLang="ru-RU" dirty="0">
                <a:solidFill>
                  <a:schemeClr val="tx1"/>
                </a:solidFill>
              </a:rPr>
              <a:t> 27</a:t>
            </a:r>
            <a:r>
              <a:rPr lang="en-US" altLang="ru-RU" dirty="0">
                <a:solidFill>
                  <a:schemeClr val="tx1"/>
                </a:solidFill>
              </a:rPr>
              <a:t>’’ </a:t>
            </a:r>
            <a:r>
              <a:rPr lang="ru-RU" altLang="ru-RU" dirty="0">
                <a:solidFill>
                  <a:schemeClr val="tx1"/>
                </a:solidFill>
              </a:rPr>
              <a:t>более тонкие</a:t>
            </a:r>
            <a:r>
              <a:rPr lang="en-US" altLang="ru-RU" dirty="0">
                <a:solidFill>
                  <a:schemeClr val="tx1"/>
                </a:solidFill>
              </a:rPr>
              <a:t>.</a:t>
            </a:r>
          </a:p>
          <a:p>
            <a:pPr marL="369888" indent="-369888" defTabSz="985838">
              <a:lnSpc>
                <a:spcPct val="80000"/>
              </a:lnSpc>
            </a:pPr>
            <a:r>
              <a:rPr lang="ru-RU" altLang="ru-RU" dirty="0">
                <a:solidFill>
                  <a:schemeClr val="tx1"/>
                </a:solidFill>
              </a:rPr>
              <a:t>Загиб ведущей кромки лопасти гребного винта</a:t>
            </a:r>
            <a:r>
              <a:rPr lang="en-US" altLang="ru-RU" dirty="0">
                <a:solidFill>
                  <a:schemeClr val="tx1"/>
                </a:solidFill>
              </a:rPr>
              <a:t>.</a:t>
            </a:r>
            <a:endParaRPr lang="ru-RU" altLang="ru-RU" dirty="0">
              <a:solidFill>
                <a:schemeClr val="tx1"/>
              </a:solidFill>
            </a:endParaRPr>
          </a:p>
          <a:p>
            <a:pPr marL="369888" indent="-369888" defTabSz="985838">
              <a:lnSpc>
                <a:spcPct val="80000"/>
              </a:lnSpc>
            </a:pPr>
            <a:r>
              <a:rPr lang="ru-RU" altLang="ru-RU" dirty="0">
                <a:solidFill>
                  <a:schemeClr val="tx1"/>
                </a:solidFill>
              </a:rPr>
              <a:t>Трещина передней кромки лопасти винта.</a:t>
            </a:r>
          </a:p>
          <a:p>
            <a:pPr marL="369888" indent="-369888" defTabSz="985838">
              <a:lnSpc>
                <a:spcPct val="80000"/>
              </a:lnSpc>
            </a:pPr>
            <a:r>
              <a:rPr lang="ru-RU" altLang="ru-RU" dirty="0">
                <a:solidFill>
                  <a:schemeClr val="tx1"/>
                </a:solidFill>
              </a:rPr>
              <a:t>Трещина задней кромки лопасти винта.</a:t>
            </a:r>
          </a:p>
          <a:p>
            <a:pPr marL="369888" indent="-369888" defTabSz="985838">
              <a:lnSpc>
                <a:spcPct val="80000"/>
              </a:lnSpc>
            </a:pPr>
            <a:r>
              <a:rPr lang="ru-RU" altLang="ru-RU" dirty="0">
                <a:solidFill>
                  <a:schemeClr val="tx1"/>
                </a:solidFill>
              </a:rPr>
              <a:t>Пористость ступицы винта.</a:t>
            </a:r>
            <a:endParaRPr lang="en-US" altLang="ru-RU" dirty="0">
              <a:solidFill>
                <a:schemeClr val="tx1"/>
              </a:solidFill>
            </a:endParaRPr>
          </a:p>
        </p:txBody>
      </p:sp>
    </p:spTree>
    <p:extLst>
      <p:ext uri="{BB962C8B-B14F-4D97-AF65-F5344CB8AC3E}">
        <p14:creationId xmlns:p14="http://schemas.microsoft.com/office/powerpoint/2010/main" val="2994943062"/>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Box 1"/>
          <p:cNvSpPr txBox="1">
            <a:spLocks noChangeArrowheads="1"/>
          </p:cNvSpPr>
          <p:nvPr/>
        </p:nvSpPr>
        <p:spPr bwMode="auto">
          <a:xfrm>
            <a:off x="1192213" y="628650"/>
            <a:ext cx="7656512" cy="3567113"/>
          </a:xfrm>
          <a:prstGeom prst="rect">
            <a:avLst/>
          </a:prstGeom>
          <a:noFill/>
          <a:ln w="9525">
            <a:noFill/>
            <a:miter lim="800000"/>
            <a:headEnd/>
            <a:tailEnd/>
          </a:ln>
        </p:spPr>
        <p:txBody>
          <a:bodyPr>
            <a:spAutoFit/>
          </a:bodyPr>
          <a:lstStyle/>
          <a:p>
            <a:r>
              <a:rPr lang="ru-RU" sz="3200">
                <a:latin typeface="DINOT-Bold"/>
              </a:rPr>
              <a:t>Литература</a:t>
            </a:r>
            <a:endParaRPr lang="en-GB" sz="3200">
              <a:latin typeface="DINOT-Bold"/>
            </a:endParaRPr>
          </a:p>
          <a:p>
            <a:endParaRPr lang="en-GB">
              <a:latin typeface="DINOT"/>
            </a:endParaRPr>
          </a:p>
          <a:p>
            <a:endParaRPr lang="en-GB">
              <a:latin typeface="DINOT"/>
            </a:endParaRPr>
          </a:p>
          <a:p>
            <a:r>
              <a:rPr lang="ru-RU" sz="2000">
                <a:latin typeface="DINOT"/>
              </a:rPr>
              <a:t>Каталог гребных винтов </a:t>
            </a:r>
            <a:r>
              <a:rPr lang="en-GB" sz="2000">
                <a:latin typeface="DINOT"/>
              </a:rPr>
              <a:t>2013 </a:t>
            </a:r>
            <a:endParaRPr lang="ru-RU" sz="2000">
              <a:latin typeface="DINOT"/>
            </a:endParaRPr>
          </a:p>
          <a:p>
            <a:r>
              <a:rPr lang="en-US" sz="2000">
                <a:latin typeface="DINOT"/>
              </a:rPr>
              <a:t>2013 Propeller Guide </a:t>
            </a:r>
            <a:r>
              <a:rPr lang="en-GB" sz="2000">
                <a:latin typeface="DINOT"/>
              </a:rPr>
              <a:t>(</a:t>
            </a:r>
            <a:r>
              <a:rPr lang="ru-RU" sz="2000">
                <a:latin typeface="DINOT"/>
              </a:rPr>
              <a:t>Доступно в </a:t>
            </a:r>
            <a:r>
              <a:rPr lang="en-US" sz="2000">
                <a:latin typeface="DINOT"/>
              </a:rPr>
              <a:t>D</a:t>
            </a:r>
            <a:r>
              <a:rPr lang="en-GB" sz="2000">
                <a:latin typeface="DINOT"/>
              </a:rPr>
              <a:t>ownload Center)</a:t>
            </a:r>
          </a:p>
          <a:p>
            <a:endParaRPr lang="en-GB" sz="2000">
              <a:latin typeface="DINOT"/>
            </a:endParaRPr>
          </a:p>
          <a:p>
            <a:r>
              <a:rPr lang="ru-RU" sz="2000">
                <a:latin typeface="DINOT"/>
              </a:rPr>
              <a:t>Каталог аксессуаров</a:t>
            </a:r>
            <a:r>
              <a:rPr lang="en-GB" sz="2000">
                <a:latin typeface="DINOT"/>
              </a:rPr>
              <a:t> (</a:t>
            </a:r>
            <a:r>
              <a:rPr lang="ru-RU" sz="2000">
                <a:latin typeface="DINOT"/>
              </a:rPr>
              <a:t>на русском языке</a:t>
            </a:r>
            <a:r>
              <a:rPr lang="en-GB" sz="2000">
                <a:latin typeface="DINOT"/>
              </a:rPr>
              <a:t>)</a:t>
            </a:r>
            <a:r>
              <a:rPr lang="ru-RU" sz="2000">
                <a:latin typeface="DINOT"/>
              </a:rPr>
              <a:t>, включающий раздел гребных винтов</a:t>
            </a:r>
            <a:r>
              <a:rPr lang="en-GB" sz="2000">
                <a:latin typeface="DINOT"/>
              </a:rPr>
              <a:t> (8M0077566) </a:t>
            </a:r>
          </a:p>
          <a:p>
            <a:endParaRPr lang="en-GB" sz="2000">
              <a:latin typeface="DINOT"/>
            </a:endParaRPr>
          </a:p>
          <a:p>
            <a:r>
              <a:rPr lang="ru-RU" sz="2000">
                <a:latin typeface="DINOT"/>
              </a:rPr>
              <a:t>Справочник по гребным винтам</a:t>
            </a:r>
          </a:p>
          <a:p>
            <a:r>
              <a:rPr lang="en-GB" sz="2000">
                <a:latin typeface="DINOT"/>
              </a:rPr>
              <a:t>Propeller consumer guide (8M0060095)</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idx="4294967295"/>
          </p:nvPr>
        </p:nvSpPr>
        <p:spPr>
          <a:xfrm>
            <a:off x="457200" y="103188"/>
            <a:ext cx="8229600" cy="1143000"/>
          </a:xfrm>
        </p:spPr>
        <p:txBody>
          <a:bodyPr/>
          <a:lstStyle/>
          <a:p>
            <a:r>
              <a:rPr lang="ru-RU" sz="3200" smtClean="0">
                <a:latin typeface="DINOT-Bold"/>
              </a:rPr>
              <a:t>Технология литья</a:t>
            </a:r>
            <a:endParaRPr lang="en-US" sz="3200" smtClean="0">
              <a:latin typeface="DINOT-Bold"/>
            </a:endParaRPr>
          </a:p>
        </p:txBody>
      </p:sp>
      <p:sp>
        <p:nvSpPr>
          <p:cNvPr id="18434" name="Rectangle 3"/>
          <p:cNvSpPr>
            <a:spLocks noGrp="1"/>
          </p:cNvSpPr>
          <p:nvPr>
            <p:ph type="body" idx="4294967295"/>
          </p:nvPr>
        </p:nvSpPr>
        <p:spPr>
          <a:xfrm>
            <a:off x="379413" y="1279525"/>
            <a:ext cx="6207125" cy="4895850"/>
          </a:xfrm>
        </p:spPr>
        <p:txBody>
          <a:bodyPr/>
          <a:lstStyle/>
          <a:p>
            <a:pPr>
              <a:lnSpc>
                <a:spcPct val="80000"/>
              </a:lnSpc>
            </a:pPr>
            <a:r>
              <a:rPr lang="ru-RU" sz="2000" b="1" smtClean="0">
                <a:latin typeface="DINOT"/>
              </a:rPr>
              <a:t>Литье под давлением - </a:t>
            </a:r>
            <a:r>
              <a:rPr lang="en-US" sz="2000" smtClean="0">
                <a:latin typeface="DINOT"/>
              </a:rPr>
              <a:t>способ получения отливк</a:t>
            </a:r>
            <a:r>
              <a:rPr lang="ru-RU" sz="2000" smtClean="0">
                <a:latin typeface="DINOT"/>
              </a:rPr>
              <a:t>и</a:t>
            </a:r>
            <a:r>
              <a:rPr lang="en-US" sz="2000" smtClean="0">
                <a:latin typeface="DINOT"/>
              </a:rPr>
              <a:t> </a:t>
            </a:r>
            <a:r>
              <a:rPr lang="ru-RU" sz="2000" smtClean="0">
                <a:latin typeface="DINOT"/>
              </a:rPr>
              <a:t>путем заполнения</a:t>
            </a:r>
            <a:r>
              <a:rPr lang="en-US" sz="2000" smtClean="0">
                <a:latin typeface="DINOT"/>
              </a:rPr>
              <a:t> </a:t>
            </a:r>
            <a:r>
              <a:rPr lang="ru-RU" sz="2000" smtClean="0">
                <a:latin typeface="DINOT"/>
              </a:rPr>
              <a:t>литейной </a:t>
            </a:r>
            <a:r>
              <a:rPr lang="en-US" sz="2000" smtClean="0">
                <a:latin typeface="DINOT"/>
              </a:rPr>
              <a:t>форм</a:t>
            </a:r>
            <a:r>
              <a:rPr lang="ru-RU" sz="2000" smtClean="0">
                <a:latin typeface="DINOT"/>
              </a:rPr>
              <a:t>ы расплавленным металлом</a:t>
            </a:r>
            <a:r>
              <a:rPr lang="en-US" sz="2000" smtClean="0">
                <a:latin typeface="DINOT"/>
              </a:rPr>
              <a:t> под высоким давление</a:t>
            </a:r>
            <a:r>
              <a:rPr lang="ru-RU" sz="2000" smtClean="0">
                <a:latin typeface="DINOT"/>
              </a:rPr>
              <a:t>м</a:t>
            </a:r>
            <a:endParaRPr lang="en-US" sz="2000" smtClean="0">
              <a:latin typeface="DINOT"/>
            </a:endParaRPr>
          </a:p>
          <a:p>
            <a:pPr>
              <a:lnSpc>
                <a:spcPct val="80000"/>
              </a:lnSpc>
            </a:pPr>
            <a:endParaRPr lang="en-US" sz="2000" smtClean="0">
              <a:latin typeface="DINOT"/>
            </a:endParaRPr>
          </a:p>
          <a:p>
            <a:pPr>
              <a:lnSpc>
                <a:spcPct val="80000"/>
              </a:lnSpc>
            </a:pPr>
            <a:r>
              <a:rPr lang="ru-RU" sz="2000" b="1" smtClean="0">
                <a:latin typeface="DINOT"/>
              </a:rPr>
              <a:t>Жидкая штамповка</a:t>
            </a:r>
            <a:r>
              <a:rPr lang="en-US" sz="2000" smtClean="0">
                <a:latin typeface="DINOT"/>
              </a:rPr>
              <a:t> </a:t>
            </a:r>
            <a:r>
              <a:rPr lang="ru-RU" sz="2000" smtClean="0">
                <a:latin typeface="DINOT"/>
              </a:rPr>
              <a:t>- это разновидность литья под давлением, когда после закрытия пресс-формы к заготовке прикладывается давление </a:t>
            </a:r>
            <a:endParaRPr lang="en-US" sz="2000" smtClean="0">
              <a:latin typeface="DINOT"/>
            </a:endParaRPr>
          </a:p>
          <a:p>
            <a:pPr>
              <a:lnSpc>
                <a:spcPct val="80000"/>
              </a:lnSpc>
            </a:pPr>
            <a:r>
              <a:rPr lang="ru-RU" sz="2000" smtClean="0">
                <a:latin typeface="DINOT"/>
              </a:rPr>
              <a:t>Оба процесса дают высококачественную отливку</a:t>
            </a:r>
            <a:endParaRPr lang="en-US" sz="2000" smtClean="0">
              <a:latin typeface="DINOT"/>
            </a:endParaRPr>
          </a:p>
          <a:p>
            <a:pPr>
              <a:lnSpc>
                <a:spcPct val="80000"/>
              </a:lnSpc>
            </a:pPr>
            <a:r>
              <a:rPr lang="ru-RU" sz="2000" smtClean="0">
                <a:latin typeface="DINOT"/>
              </a:rPr>
              <a:t>Также оба процесса могут давать низкокачественную отливку</a:t>
            </a:r>
            <a:endParaRPr lang="en-US" sz="2000" smtClean="0">
              <a:latin typeface="DINOT"/>
            </a:endParaRPr>
          </a:p>
          <a:p>
            <a:pPr lvl="1">
              <a:lnSpc>
                <a:spcPct val="80000"/>
              </a:lnSpc>
            </a:pPr>
            <a:r>
              <a:rPr lang="ru-RU" sz="2000" smtClean="0">
                <a:latin typeface="DINOT"/>
              </a:rPr>
              <a:t>Зависит от того, насколько грамотно налажен процесс литья</a:t>
            </a:r>
            <a:endParaRPr lang="en-US" sz="2000" smtClean="0">
              <a:latin typeface="DINOT"/>
            </a:endParaRPr>
          </a:p>
          <a:p>
            <a:pPr lvl="1">
              <a:lnSpc>
                <a:spcPct val="80000"/>
              </a:lnSpc>
            </a:pPr>
            <a:r>
              <a:rPr lang="ru-RU" sz="2000" smtClean="0">
                <a:latin typeface="DINOT"/>
              </a:rPr>
              <a:t>Более чем 70-летний опыт литья под давлением на заводе в Фон дю Лак, Висконсин</a:t>
            </a:r>
            <a:endParaRPr lang="en-US" sz="2000" smtClean="0">
              <a:latin typeface="DINOT"/>
            </a:endParaRPr>
          </a:p>
          <a:p>
            <a:pPr lvl="1">
              <a:lnSpc>
                <a:spcPct val="80000"/>
              </a:lnSpc>
            </a:pPr>
            <a:r>
              <a:rPr lang="ru-RU" sz="2000" smtClean="0">
                <a:latin typeface="DINOT"/>
              </a:rPr>
              <a:t>Собственное производство заготовок</a:t>
            </a:r>
            <a:endParaRPr lang="en-US" sz="2000" smtClean="0">
              <a:latin typeface="DINOT"/>
            </a:endParaRPr>
          </a:p>
        </p:txBody>
      </p:sp>
      <p:pic>
        <p:nvPicPr>
          <p:cNvPr id="18435" name="Picture 14" descr="12-30-2007 Plant 14-007"/>
          <p:cNvPicPr>
            <a:picLocks noChangeAspect="1" noChangeArrowheads="1"/>
          </p:cNvPicPr>
          <p:nvPr/>
        </p:nvPicPr>
        <p:blipFill>
          <a:blip r:embed="rId2"/>
          <a:srcRect/>
          <a:stretch>
            <a:fillRect/>
          </a:stretch>
        </p:blipFill>
        <p:spPr bwMode="auto">
          <a:xfrm>
            <a:off x="6586538" y="1246188"/>
            <a:ext cx="2324100" cy="1738312"/>
          </a:xfrm>
          <a:prstGeom prst="rect">
            <a:avLst/>
          </a:prstGeom>
          <a:noFill/>
          <a:ln w="9525">
            <a:noFill/>
            <a:miter lim="800000"/>
            <a:headEnd/>
            <a:tailEnd/>
          </a:ln>
        </p:spPr>
      </p:pic>
      <p:pic>
        <p:nvPicPr>
          <p:cNvPr id="18436" name="Picture 15" descr="12-30-2007 Plant 14-006"/>
          <p:cNvPicPr>
            <a:picLocks noChangeAspect="1" noChangeArrowheads="1"/>
          </p:cNvPicPr>
          <p:nvPr/>
        </p:nvPicPr>
        <p:blipFill>
          <a:blip r:embed="rId3"/>
          <a:srcRect/>
          <a:stretch>
            <a:fillRect/>
          </a:stretch>
        </p:blipFill>
        <p:spPr bwMode="auto">
          <a:xfrm>
            <a:off x="6586538" y="3171825"/>
            <a:ext cx="2324100" cy="1741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idx="4294967295"/>
          </p:nvPr>
        </p:nvSpPr>
        <p:spPr/>
        <p:txBody>
          <a:bodyPr/>
          <a:lstStyle/>
          <a:p>
            <a:r>
              <a:rPr lang="ru-RU" sz="3200" smtClean="0">
                <a:latin typeface="DINOT-Bold"/>
              </a:rPr>
              <a:t>Оценка качества алюминиевого гребного винта</a:t>
            </a:r>
            <a:r>
              <a:rPr lang="en-US" sz="3200" smtClean="0">
                <a:latin typeface="DINOT-Bold"/>
              </a:rPr>
              <a:t>?</a:t>
            </a:r>
          </a:p>
        </p:txBody>
      </p:sp>
      <p:sp>
        <p:nvSpPr>
          <p:cNvPr id="19458" name="Rectangle 3"/>
          <p:cNvSpPr>
            <a:spLocks noGrp="1"/>
          </p:cNvSpPr>
          <p:nvPr>
            <p:ph type="body" idx="4294967295"/>
          </p:nvPr>
        </p:nvSpPr>
        <p:spPr>
          <a:xfrm>
            <a:off x="239713" y="1295400"/>
            <a:ext cx="5094287" cy="5029200"/>
          </a:xfrm>
        </p:spPr>
        <p:txBody>
          <a:bodyPr/>
          <a:lstStyle/>
          <a:p>
            <a:pPr>
              <a:lnSpc>
                <a:spcPct val="90000"/>
              </a:lnSpc>
            </a:pPr>
            <a:r>
              <a:rPr lang="ru-RU" sz="2000" smtClean="0">
                <a:latin typeface="DINOT"/>
              </a:rPr>
              <a:t>Литье под давлением</a:t>
            </a:r>
            <a:endParaRPr lang="en-US" sz="2000" smtClean="0">
              <a:latin typeface="DINOT"/>
            </a:endParaRPr>
          </a:p>
          <a:p>
            <a:pPr lvl="1">
              <a:lnSpc>
                <a:spcPct val="90000"/>
              </a:lnSpc>
            </a:pPr>
            <a:r>
              <a:rPr lang="ru-RU" sz="2000" smtClean="0">
                <a:latin typeface="DINOT"/>
              </a:rPr>
              <a:t>Самая дорогостоящая оснастка</a:t>
            </a:r>
            <a:endParaRPr lang="en-US" sz="2000" smtClean="0">
              <a:latin typeface="DINOT"/>
            </a:endParaRPr>
          </a:p>
          <a:p>
            <a:pPr lvl="1">
              <a:lnSpc>
                <a:spcPct val="90000"/>
              </a:lnSpc>
            </a:pPr>
            <a:r>
              <a:rPr lang="ru-RU" sz="2000" smtClean="0">
                <a:latin typeface="DINOT"/>
              </a:rPr>
              <a:t>Наиболее точные отливки</a:t>
            </a:r>
            <a:endParaRPr lang="en-US" sz="2000" smtClean="0">
              <a:latin typeface="DINOT"/>
            </a:endParaRPr>
          </a:p>
          <a:p>
            <a:pPr lvl="1">
              <a:lnSpc>
                <a:spcPct val="90000"/>
              </a:lnSpc>
            </a:pPr>
            <a:r>
              <a:rPr lang="ru-RU" sz="2000" smtClean="0">
                <a:latin typeface="DINOT"/>
              </a:rPr>
              <a:t>Высочайшее качество поверхности</a:t>
            </a:r>
            <a:endParaRPr lang="en-US" sz="2000" smtClean="0">
              <a:latin typeface="DINOT"/>
            </a:endParaRPr>
          </a:p>
          <a:p>
            <a:pPr lvl="1">
              <a:lnSpc>
                <a:spcPct val="90000"/>
              </a:lnSpc>
            </a:pPr>
            <a:endParaRPr lang="en-US" sz="2000" smtClean="0">
              <a:latin typeface="DINOT"/>
            </a:endParaRPr>
          </a:p>
          <a:p>
            <a:pPr>
              <a:lnSpc>
                <a:spcPct val="90000"/>
              </a:lnSpc>
            </a:pPr>
            <a:r>
              <a:rPr lang="ru-RU" sz="2000" smtClean="0">
                <a:latin typeface="DINOT"/>
              </a:rPr>
              <a:t>Литье в песчаную форму</a:t>
            </a:r>
            <a:endParaRPr lang="en-US" sz="2000" smtClean="0">
              <a:latin typeface="DINOT"/>
            </a:endParaRPr>
          </a:p>
          <a:p>
            <a:pPr lvl="1">
              <a:lnSpc>
                <a:spcPct val="90000"/>
              </a:lnSpc>
            </a:pPr>
            <a:r>
              <a:rPr lang="ru-RU" sz="2000" smtClean="0">
                <a:latin typeface="DINOT"/>
              </a:rPr>
              <a:t>Низкое качество поверхности</a:t>
            </a:r>
            <a:endParaRPr lang="en-US" sz="2000" smtClean="0">
              <a:latin typeface="DINOT"/>
            </a:endParaRPr>
          </a:p>
          <a:p>
            <a:pPr lvl="1">
              <a:lnSpc>
                <a:spcPct val="90000"/>
              </a:lnSpc>
            </a:pPr>
            <a:r>
              <a:rPr lang="ru-RU" sz="2000" smtClean="0">
                <a:latin typeface="DINOT"/>
              </a:rPr>
              <a:t>Менее точный метод литья</a:t>
            </a:r>
            <a:endParaRPr lang="en-US" sz="2000" smtClean="0">
              <a:latin typeface="DINOT"/>
            </a:endParaRPr>
          </a:p>
          <a:p>
            <a:pPr lvl="1">
              <a:lnSpc>
                <a:spcPct val="90000"/>
              </a:lnSpc>
            </a:pPr>
            <a:endParaRPr lang="en-US" sz="2000" smtClean="0">
              <a:latin typeface="DINOT"/>
            </a:endParaRPr>
          </a:p>
          <a:p>
            <a:pPr>
              <a:lnSpc>
                <a:spcPct val="90000"/>
              </a:lnSpc>
            </a:pPr>
            <a:r>
              <a:rPr lang="ru-RU" sz="2000" smtClean="0">
                <a:latin typeface="DINOT"/>
              </a:rPr>
              <a:t>Как отличить?</a:t>
            </a:r>
            <a:endParaRPr lang="en-US" sz="2000" smtClean="0">
              <a:latin typeface="DINOT"/>
            </a:endParaRPr>
          </a:p>
          <a:p>
            <a:pPr lvl="1">
              <a:lnSpc>
                <a:spcPct val="90000"/>
              </a:lnSpc>
            </a:pPr>
            <a:r>
              <a:rPr lang="ru-RU" sz="2000" smtClean="0">
                <a:latin typeface="DINOT"/>
              </a:rPr>
              <a:t>Неровная поверхность</a:t>
            </a:r>
            <a:endParaRPr lang="en-US" sz="2000" smtClean="0">
              <a:latin typeface="DINOT"/>
            </a:endParaRPr>
          </a:p>
          <a:p>
            <a:pPr lvl="1">
              <a:lnSpc>
                <a:spcPct val="90000"/>
              </a:lnSpc>
            </a:pPr>
            <a:r>
              <a:rPr lang="ru-RU" sz="2000" smtClean="0">
                <a:latin typeface="DINOT"/>
              </a:rPr>
              <a:t>Винты, изготовленные литьем под давлением, имеют швы на стыках литейной формы</a:t>
            </a:r>
            <a:endParaRPr lang="en-US" sz="2000" smtClean="0">
              <a:latin typeface="DINOT"/>
            </a:endParaRPr>
          </a:p>
        </p:txBody>
      </p:sp>
      <p:pic>
        <p:nvPicPr>
          <p:cNvPr id="19459" name="Picture 4" descr="100_1184"/>
          <p:cNvPicPr>
            <a:picLocks noChangeAspect="1" noChangeArrowheads="1"/>
          </p:cNvPicPr>
          <p:nvPr/>
        </p:nvPicPr>
        <p:blipFill>
          <a:blip r:embed="rId2"/>
          <a:srcRect/>
          <a:stretch>
            <a:fillRect/>
          </a:stretch>
        </p:blipFill>
        <p:spPr bwMode="auto">
          <a:xfrm>
            <a:off x="5334000" y="1417638"/>
            <a:ext cx="2971800" cy="2228850"/>
          </a:xfrm>
          <a:prstGeom prst="rect">
            <a:avLst/>
          </a:prstGeom>
          <a:noFill/>
          <a:ln w="9525">
            <a:noFill/>
            <a:miter lim="800000"/>
            <a:headEnd/>
            <a:tailEnd/>
          </a:ln>
        </p:spPr>
      </p:pic>
      <p:pic>
        <p:nvPicPr>
          <p:cNvPr id="19460" name="Picture 5" descr="100_1199"/>
          <p:cNvPicPr>
            <a:picLocks noChangeAspect="1" noChangeArrowheads="1"/>
          </p:cNvPicPr>
          <p:nvPr/>
        </p:nvPicPr>
        <p:blipFill>
          <a:blip r:embed="rId3"/>
          <a:srcRect/>
          <a:stretch>
            <a:fillRect/>
          </a:stretch>
        </p:blipFill>
        <p:spPr bwMode="auto">
          <a:xfrm>
            <a:off x="5334000" y="3733800"/>
            <a:ext cx="2971800" cy="2228850"/>
          </a:xfrm>
          <a:prstGeom prst="rect">
            <a:avLst/>
          </a:prstGeom>
          <a:noFill/>
          <a:ln w="9525">
            <a:noFill/>
            <a:miter lim="800000"/>
            <a:headEnd/>
            <a:tailEnd/>
          </a:ln>
        </p:spPr>
      </p:pic>
      <p:sp>
        <p:nvSpPr>
          <p:cNvPr id="60422" name="Oval 6"/>
          <p:cNvSpPr>
            <a:spLocks noChangeArrowheads="1"/>
          </p:cNvSpPr>
          <p:nvPr/>
        </p:nvSpPr>
        <p:spPr bwMode="auto">
          <a:xfrm>
            <a:off x="6324600" y="4572000"/>
            <a:ext cx="1828800" cy="990600"/>
          </a:xfrm>
          <a:prstGeom prst="ellipse">
            <a:avLst/>
          </a:prstGeom>
          <a:noFill/>
          <a:ln w="19050" algn="ctr">
            <a:solidFill>
              <a:srgbClr val="FF0000"/>
            </a:solidFill>
            <a:round/>
            <a:headEnd/>
            <a:tailEnd/>
          </a:ln>
          <a:effectLst>
            <a:outerShdw dist="12700" dir="10800000" algn="ctr" rotWithShape="0">
              <a:srgbClr val="DDDDDD"/>
            </a:outerShdw>
          </a:effectLst>
        </p:spPr>
        <p:txBody>
          <a:bodyPr wrap="none" anchor="ctr"/>
          <a:lstStyle/>
          <a:p>
            <a:pPr>
              <a:defRPr/>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idx="4294967295"/>
          </p:nvPr>
        </p:nvSpPr>
        <p:spPr/>
        <p:txBody>
          <a:bodyPr/>
          <a:lstStyle/>
          <a:p>
            <a:r>
              <a:rPr lang="ru-RU" sz="3200" smtClean="0">
                <a:latin typeface="DINOT-Bold"/>
              </a:rPr>
              <a:t>Оценка качества гребного винта</a:t>
            </a:r>
            <a:endParaRPr lang="en-US" sz="3200" smtClean="0">
              <a:latin typeface="DINOT-Bold"/>
            </a:endParaRPr>
          </a:p>
        </p:txBody>
      </p:sp>
      <p:sp>
        <p:nvSpPr>
          <p:cNvPr id="20482" name="Rectangle 3"/>
          <p:cNvSpPr>
            <a:spLocks noGrp="1"/>
          </p:cNvSpPr>
          <p:nvPr>
            <p:ph type="body" idx="4294967295"/>
          </p:nvPr>
        </p:nvSpPr>
        <p:spPr>
          <a:xfrm>
            <a:off x="892175" y="1450975"/>
            <a:ext cx="5867400" cy="4495800"/>
          </a:xfrm>
        </p:spPr>
        <p:txBody>
          <a:bodyPr/>
          <a:lstStyle/>
          <a:p>
            <a:r>
              <a:rPr lang="ru-RU" sz="2000" smtClean="0">
                <a:latin typeface="DINOT"/>
              </a:rPr>
              <a:t>Посмотрите на втулку </a:t>
            </a:r>
            <a:r>
              <a:rPr lang="en-US" sz="2000" smtClean="0">
                <a:latin typeface="DINOT"/>
              </a:rPr>
              <a:t>– </a:t>
            </a:r>
            <a:r>
              <a:rPr lang="ru-RU" sz="2000" smtClean="0">
                <a:latin typeface="DINOT"/>
              </a:rPr>
              <a:t>она резиновая</a:t>
            </a:r>
            <a:r>
              <a:rPr lang="en-US" sz="2000" smtClean="0">
                <a:latin typeface="DINOT"/>
              </a:rPr>
              <a:t>?</a:t>
            </a:r>
          </a:p>
          <a:p>
            <a:pPr lvl="1"/>
            <a:r>
              <a:rPr lang="ru-RU" sz="2000" smtClean="0">
                <a:latin typeface="DINOT"/>
              </a:rPr>
              <a:t>Поглощает удары</a:t>
            </a:r>
            <a:endParaRPr lang="en-US" sz="2000" smtClean="0">
              <a:latin typeface="DINOT"/>
            </a:endParaRPr>
          </a:p>
          <a:p>
            <a:pPr lvl="1"/>
            <a:r>
              <a:rPr lang="ru-RU" sz="2000" smtClean="0">
                <a:latin typeface="DINOT"/>
              </a:rPr>
              <a:t>Магазины гребных винтов пропагандируют резиновые втулки</a:t>
            </a:r>
            <a:endParaRPr lang="en-US" sz="2000" smtClean="0">
              <a:latin typeface="DINOT"/>
            </a:endParaRPr>
          </a:p>
          <a:p>
            <a:pPr lvl="1"/>
            <a:r>
              <a:rPr lang="ru-RU" sz="2000" smtClean="0">
                <a:latin typeface="DINOT"/>
              </a:rPr>
              <a:t>Неремонтопродность</a:t>
            </a:r>
            <a:endParaRPr lang="en-US" sz="2000" smtClean="0">
              <a:latin typeface="DINOT"/>
            </a:endParaRPr>
          </a:p>
          <a:p>
            <a:pPr lvl="1"/>
            <a:r>
              <a:rPr lang="ru-RU" sz="2000" smtClean="0">
                <a:latin typeface="DINOT"/>
              </a:rPr>
              <a:t>Отказ от резиновых втулок в силу их недолговечности. Проворачивание ведет к повреждению втулки</a:t>
            </a:r>
            <a:endParaRPr lang="en-US" sz="2000" smtClean="0">
              <a:latin typeface="DINOT"/>
            </a:endParaRPr>
          </a:p>
          <a:p>
            <a:pPr lvl="1"/>
            <a:r>
              <a:rPr lang="ru-RU" sz="2000" smtClean="0">
                <a:latin typeface="DINOT"/>
              </a:rPr>
              <a:t>Замена втулки только в условиях мастерской. Остается всего 6</a:t>
            </a:r>
            <a:r>
              <a:rPr lang="en-US" sz="2000" smtClean="0">
                <a:latin typeface="DINOT"/>
              </a:rPr>
              <a:t>0% </a:t>
            </a:r>
            <a:r>
              <a:rPr lang="ru-RU" sz="2000" smtClean="0">
                <a:latin typeface="DINOT"/>
              </a:rPr>
              <a:t>ресурса новой резиновой втулки</a:t>
            </a:r>
            <a:endParaRPr lang="en-US" sz="2000" smtClean="0">
              <a:latin typeface="DINOT"/>
            </a:endParaRPr>
          </a:p>
          <a:p>
            <a:endParaRPr lang="en-US" sz="2400" smtClean="0"/>
          </a:p>
        </p:txBody>
      </p:sp>
      <p:pic>
        <p:nvPicPr>
          <p:cNvPr id="20483" name="Picture 4" descr="DSC00492"/>
          <p:cNvPicPr>
            <a:picLocks noChangeAspect="1" noChangeArrowheads="1"/>
          </p:cNvPicPr>
          <p:nvPr/>
        </p:nvPicPr>
        <p:blipFill>
          <a:blip r:embed="rId2"/>
          <a:srcRect/>
          <a:stretch>
            <a:fillRect/>
          </a:stretch>
        </p:blipFill>
        <p:spPr bwMode="auto">
          <a:xfrm>
            <a:off x="6934200" y="1600200"/>
            <a:ext cx="17526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body" sz="half" idx="4294967295"/>
          </p:nvPr>
        </p:nvSpPr>
        <p:spPr>
          <a:xfrm>
            <a:off x="381000" y="1752600"/>
            <a:ext cx="4495800" cy="3779838"/>
          </a:xfrm>
        </p:spPr>
        <p:txBody>
          <a:bodyPr/>
          <a:lstStyle/>
          <a:p>
            <a:pPr>
              <a:lnSpc>
                <a:spcPct val="90000"/>
              </a:lnSpc>
            </a:pPr>
            <a:r>
              <a:rPr lang="ru-RU" sz="2000" smtClean="0">
                <a:latin typeface="DINOT"/>
              </a:rPr>
              <a:t>Втулка </a:t>
            </a:r>
            <a:r>
              <a:rPr lang="en-US" sz="2000" smtClean="0">
                <a:latin typeface="DINOT"/>
              </a:rPr>
              <a:t>Flo-Torq II </a:t>
            </a:r>
            <a:r>
              <a:rPr lang="ru-RU" sz="2000" smtClean="0">
                <a:latin typeface="DINOT"/>
              </a:rPr>
              <a:t>была создана</a:t>
            </a:r>
            <a:r>
              <a:rPr lang="en-US" sz="2000" smtClean="0">
                <a:latin typeface="DINOT"/>
              </a:rPr>
              <a:t> Mercury </a:t>
            </a:r>
            <a:r>
              <a:rPr lang="ru-RU" sz="2000" smtClean="0">
                <a:latin typeface="DINOT"/>
              </a:rPr>
              <a:t>и позже скопирована компаниями</a:t>
            </a:r>
            <a:r>
              <a:rPr lang="en-US" sz="2000" smtClean="0">
                <a:latin typeface="DINOT"/>
              </a:rPr>
              <a:t>:</a:t>
            </a:r>
          </a:p>
          <a:p>
            <a:pPr lvl="1">
              <a:lnSpc>
                <a:spcPct val="90000"/>
              </a:lnSpc>
            </a:pPr>
            <a:r>
              <a:rPr lang="en-US" sz="2000" smtClean="0">
                <a:latin typeface="DINOT"/>
              </a:rPr>
              <a:t>Solas (Rubex)</a:t>
            </a:r>
          </a:p>
          <a:p>
            <a:pPr lvl="1">
              <a:lnSpc>
                <a:spcPct val="90000"/>
              </a:lnSpc>
            </a:pPr>
            <a:r>
              <a:rPr lang="en-US" sz="2000" smtClean="0">
                <a:latin typeface="DINOT"/>
              </a:rPr>
              <a:t>Michigan Wheel (XHS)</a:t>
            </a:r>
          </a:p>
          <a:p>
            <a:pPr lvl="1">
              <a:lnSpc>
                <a:spcPct val="90000"/>
              </a:lnSpc>
            </a:pPr>
            <a:r>
              <a:rPr lang="en-US" sz="2000" smtClean="0">
                <a:latin typeface="DINOT"/>
              </a:rPr>
              <a:t>Turning Point (Master Torque)</a:t>
            </a:r>
          </a:p>
          <a:p>
            <a:pPr lvl="1">
              <a:lnSpc>
                <a:spcPct val="90000"/>
              </a:lnSpc>
            </a:pPr>
            <a:r>
              <a:rPr lang="en-US" sz="2000" smtClean="0">
                <a:latin typeface="DINOT"/>
              </a:rPr>
              <a:t>Power Tech</a:t>
            </a:r>
          </a:p>
          <a:p>
            <a:pPr>
              <a:lnSpc>
                <a:spcPct val="90000"/>
              </a:lnSpc>
            </a:pPr>
            <a:r>
              <a:rPr lang="ru-RU" sz="2000" smtClean="0">
                <a:latin typeface="DINOT"/>
              </a:rPr>
              <a:t>Характеристики</a:t>
            </a:r>
            <a:endParaRPr lang="en-US" sz="2000" smtClean="0">
              <a:latin typeface="DINOT"/>
            </a:endParaRPr>
          </a:p>
          <a:p>
            <a:pPr lvl="1">
              <a:lnSpc>
                <a:spcPct val="90000"/>
              </a:lnSpc>
            </a:pPr>
            <a:r>
              <a:rPr lang="ru-RU" sz="2000" smtClean="0">
                <a:latin typeface="DINOT"/>
              </a:rPr>
              <a:t>Гайка</a:t>
            </a:r>
            <a:r>
              <a:rPr lang="en-US" sz="2000" smtClean="0">
                <a:latin typeface="DINOT"/>
              </a:rPr>
              <a:t>, </a:t>
            </a:r>
            <a:r>
              <a:rPr lang="ru-RU" sz="2000" smtClean="0">
                <a:latin typeface="DINOT"/>
              </a:rPr>
              <a:t>адаптер втулки</a:t>
            </a:r>
            <a:r>
              <a:rPr lang="en-US" sz="2000" smtClean="0">
                <a:latin typeface="DINOT"/>
              </a:rPr>
              <a:t> (</a:t>
            </a:r>
            <a:r>
              <a:rPr lang="ru-RU" sz="2000" smtClean="0">
                <a:latin typeface="DINOT"/>
              </a:rPr>
              <a:t>иногда</a:t>
            </a:r>
            <a:r>
              <a:rPr lang="en-US" sz="2000" smtClean="0">
                <a:latin typeface="DINOT"/>
              </a:rPr>
              <a:t>), </a:t>
            </a:r>
            <a:r>
              <a:rPr lang="ru-RU" sz="2000" smtClean="0">
                <a:latin typeface="DINOT"/>
              </a:rPr>
              <a:t>шлицевая втулка</a:t>
            </a:r>
            <a:r>
              <a:rPr lang="en-US" sz="2000" smtClean="0">
                <a:latin typeface="DINOT"/>
              </a:rPr>
              <a:t> </a:t>
            </a:r>
            <a:r>
              <a:rPr lang="ru-RU" sz="2000" smtClean="0">
                <a:latin typeface="DINOT"/>
              </a:rPr>
              <a:t>и</a:t>
            </a:r>
            <a:r>
              <a:rPr lang="en-US" sz="2000" smtClean="0">
                <a:latin typeface="DINOT"/>
              </a:rPr>
              <a:t> </a:t>
            </a:r>
            <a:r>
              <a:rPr lang="ru-RU" sz="2000" smtClean="0">
                <a:latin typeface="DINOT"/>
              </a:rPr>
              <a:t>упорная шайба</a:t>
            </a:r>
            <a:endParaRPr lang="en-US" sz="2000" smtClean="0">
              <a:latin typeface="DINOT"/>
            </a:endParaRPr>
          </a:p>
          <a:p>
            <a:pPr lvl="1">
              <a:lnSpc>
                <a:spcPct val="90000"/>
              </a:lnSpc>
            </a:pPr>
            <a:endParaRPr lang="en-US" sz="2000" smtClean="0"/>
          </a:p>
          <a:p>
            <a:pPr lvl="1">
              <a:lnSpc>
                <a:spcPct val="90000"/>
              </a:lnSpc>
            </a:pPr>
            <a:endParaRPr lang="en-US" sz="1600" smtClean="0"/>
          </a:p>
        </p:txBody>
      </p:sp>
      <p:pic>
        <p:nvPicPr>
          <p:cNvPr id="21506" name="Picture 3" descr="DSC00495"/>
          <p:cNvPicPr>
            <a:picLocks noChangeAspect="1" noChangeArrowheads="1"/>
          </p:cNvPicPr>
          <p:nvPr/>
        </p:nvPicPr>
        <p:blipFill>
          <a:blip r:embed="rId2">
            <a:lum bright="30000"/>
          </a:blip>
          <a:srcRect/>
          <a:stretch>
            <a:fillRect/>
          </a:stretch>
        </p:blipFill>
        <p:spPr bwMode="auto">
          <a:xfrm>
            <a:off x="4876800" y="2071688"/>
            <a:ext cx="4038600" cy="2813050"/>
          </a:xfrm>
          <a:prstGeom prst="rect">
            <a:avLst/>
          </a:prstGeom>
          <a:noFill/>
          <a:ln w="9525">
            <a:noFill/>
            <a:miter lim="800000"/>
            <a:headEnd/>
            <a:tailEnd/>
          </a:ln>
        </p:spPr>
      </p:pic>
      <p:sp>
        <p:nvSpPr>
          <p:cNvPr id="21507" name="Rectangle 4"/>
          <p:cNvSpPr>
            <a:spLocks noGrp="1" noChangeArrowheads="1"/>
          </p:cNvSpPr>
          <p:nvPr>
            <p:ph type="title" idx="4294967295"/>
          </p:nvPr>
        </p:nvSpPr>
        <p:spPr>
          <a:xfrm>
            <a:off x="457200" y="631825"/>
            <a:ext cx="8229600" cy="427038"/>
          </a:xfrm>
        </p:spPr>
        <p:txBody>
          <a:bodyPr lIns="0" tIns="0" rIns="0" bIns="0">
            <a:spAutoFit/>
          </a:bodyPr>
          <a:lstStyle/>
          <a:p>
            <a:r>
              <a:rPr lang="ru-RU" sz="2800" smtClean="0">
                <a:latin typeface="DINOT-Bold"/>
              </a:rPr>
              <a:t>Оценка качества гребного винта</a:t>
            </a:r>
            <a:endParaRPr lang="en-US" sz="2800" smtClean="0">
              <a:latin typeface="DINOT-Bold"/>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FloTorq 2"/>
          <p:cNvPicPr>
            <a:picLocks noGrp="1" noChangeAspect="1" noChangeArrowheads="1"/>
          </p:cNvPicPr>
          <p:nvPr>
            <p:ph sz="quarter" idx="4294967295"/>
          </p:nvPr>
        </p:nvPicPr>
        <p:blipFill>
          <a:blip r:embed="rId3">
            <a:clrChange>
              <a:clrFrom>
                <a:srgbClr val="FFFFFF"/>
              </a:clrFrom>
              <a:clrTo>
                <a:srgbClr val="FFFFFF">
                  <a:alpha val="0"/>
                </a:srgbClr>
              </a:clrTo>
            </a:clrChange>
          </a:blip>
          <a:srcRect/>
          <a:stretch>
            <a:fillRect/>
          </a:stretch>
        </p:blipFill>
        <p:spPr>
          <a:xfrm rot="19916001">
            <a:off x="5322888" y="2546350"/>
            <a:ext cx="4038600" cy="2011363"/>
          </a:xfrm>
        </p:spPr>
      </p:pic>
      <p:sp>
        <p:nvSpPr>
          <p:cNvPr id="22530" name="Rectangle 3"/>
          <p:cNvSpPr>
            <a:spLocks noGrp="1"/>
          </p:cNvSpPr>
          <p:nvPr>
            <p:ph type="title" idx="4294967295"/>
          </p:nvPr>
        </p:nvSpPr>
        <p:spPr>
          <a:xfrm>
            <a:off x="228600" y="457200"/>
            <a:ext cx="8707438" cy="365125"/>
          </a:xfrm>
        </p:spPr>
        <p:txBody>
          <a:bodyPr/>
          <a:lstStyle/>
          <a:p>
            <a:r>
              <a:rPr lang="ru-RU" sz="3200" smtClean="0">
                <a:latin typeface="DINOT-Bold"/>
              </a:rPr>
              <a:t>Самые современные втулки</a:t>
            </a:r>
            <a:endParaRPr lang="en-US" sz="3200" smtClean="0">
              <a:latin typeface="DINOT-Bold"/>
            </a:endParaRPr>
          </a:p>
        </p:txBody>
      </p:sp>
      <p:sp>
        <p:nvSpPr>
          <p:cNvPr id="22531" name="Rectangle 4"/>
          <p:cNvSpPr>
            <a:spLocks noGrp="1"/>
          </p:cNvSpPr>
          <p:nvPr>
            <p:ph type="body" sz="half" idx="4294967295"/>
          </p:nvPr>
        </p:nvSpPr>
        <p:spPr>
          <a:xfrm>
            <a:off x="304800" y="1219200"/>
            <a:ext cx="6208713" cy="5029200"/>
          </a:xfrm>
        </p:spPr>
        <p:txBody>
          <a:bodyPr/>
          <a:lstStyle/>
          <a:p>
            <a:pPr>
              <a:lnSpc>
                <a:spcPct val="90000"/>
              </a:lnSpc>
              <a:spcBef>
                <a:spcPct val="10000"/>
              </a:spcBef>
            </a:pPr>
            <a:r>
              <a:rPr lang="ru-RU" sz="2000" dirty="0" smtClean="0">
                <a:latin typeface="DINOT"/>
              </a:rPr>
              <a:t>Втулка </a:t>
            </a:r>
            <a:r>
              <a:rPr lang="en-US" sz="2000" dirty="0" smtClean="0">
                <a:latin typeface="DINOT"/>
              </a:rPr>
              <a:t>Flo-</a:t>
            </a:r>
            <a:r>
              <a:rPr lang="en-US" sz="2000" dirty="0" err="1" smtClean="0">
                <a:latin typeface="DINOT"/>
              </a:rPr>
              <a:t>Torq</a:t>
            </a:r>
            <a:r>
              <a:rPr lang="en-US" sz="2000" dirty="0" smtClean="0">
                <a:latin typeface="DINOT"/>
              </a:rPr>
              <a:t> </a:t>
            </a:r>
            <a:r>
              <a:rPr lang="ru-RU" sz="2000" dirty="0" smtClean="0">
                <a:latin typeface="DINOT"/>
              </a:rPr>
              <a:t>является первой в мире составной втулкой для подвесных и стационарных моторов</a:t>
            </a:r>
            <a:endParaRPr lang="en-US" sz="2000" dirty="0" smtClean="0">
              <a:latin typeface="DINOT"/>
            </a:endParaRPr>
          </a:p>
          <a:p>
            <a:pPr>
              <a:lnSpc>
                <a:spcPct val="90000"/>
              </a:lnSpc>
              <a:spcBef>
                <a:spcPct val="10000"/>
              </a:spcBef>
            </a:pPr>
            <a:r>
              <a:rPr lang="ru-RU" sz="2000" dirty="0" smtClean="0">
                <a:latin typeface="DINOT"/>
              </a:rPr>
              <a:t>Разработана </a:t>
            </a:r>
            <a:r>
              <a:rPr lang="en-US" sz="2000" dirty="0" smtClean="0">
                <a:latin typeface="DINOT"/>
              </a:rPr>
              <a:t>Mercury – </a:t>
            </a:r>
            <a:r>
              <a:rPr lang="ru-RU" sz="2000" dirty="0" smtClean="0">
                <a:latin typeface="DINOT"/>
              </a:rPr>
              <a:t>запатентованная конструкция</a:t>
            </a:r>
            <a:endParaRPr lang="en-US" sz="2000" dirty="0" smtClean="0">
              <a:latin typeface="DINOT"/>
            </a:endParaRPr>
          </a:p>
          <a:p>
            <a:pPr>
              <a:lnSpc>
                <a:spcPct val="90000"/>
              </a:lnSpc>
              <a:spcBef>
                <a:spcPct val="10000"/>
              </a:spcBef>
            </a:pPr>
            <a:r>
              <a:rPr lang="ru-RU" sz="2000" dirty="0" smtClean="0">
                <a:latin typeface="DINOT"/>
              </a:rPr>
              <a:t>Защищает редуктор от повреждений</a:t>
            </a:r>
            <a:r>
              <a:rPr lang="en-US" sz="2000" dirty="0" smtClean="0">
                <a:latin typeface="DINOT"/>
              </a:rPr>
              <a:t> </a:t>
            </a:r>
          </a:p>
          <a:p>
            <a:pPr>
              <a:lnSpc>
                <a:spcPct val="90000"/>
              </a:lnSpc>
              <a:spcBef>
                <a:spcPct val="10000"/>
              </a:spcBef>
            </a:pPr>
            <a:r>
              <a:rPr lang="ru-RU" sz="2000" dirty="0" smtClean="0">
                <a:latin typeface="DINOT"/>
              </a:rPr>
              <a:t>Выдерживает высокие температуры выхлопа современных четырехтактных моторов</a:t>
            </a:r>
            <a:r>
              <a:rPr lang="en-US" sz="2000" dirty="0" smtClean="0">
                <a:latin typeface="DINOT"/>
              </a:rPr>
              <a:t>– </a:t>
            </a:r>
            <a:r>
              <a:rPr lang="ru-RU" sz="2000" dirty="0" smtClean="0">
                <a:latin typeface="DINOT"/>
              </a:rPr>
              <a:t>прочнее и долговечнее резиновых втулок</a:t>
            </a:r>
            <a:endParaRPr lang="en-US" sz="2000" dirty="0" smtClean="0">
              <a:latin typeface="DINOT"/>
            </a:endParaRPr>
          </a:p>
          <a:p>
            <a:pPr>
              <a:lnSpc>
                <a:spcPct val="90000"/>
              </a:lnSpc>
              <a:spcBef>
                <a:spcPct val="10000"/>
              </a:spcBef>
            </a:pPr>
            <a:r>
              <a:rPr lang="ru-RU" sz="2000" dirty="0" smtClean="0">
                <a:latin typeface="DINOT"/>
              </a:rPr>
              <a:t>Адаптирует винты для моторов разных брендов</a:t>
            </a:r>
            <a:r>
              <a:rPr lang="en-US" sz="2000" dirty="0" smtClean="0">
                <a:latin typeface="DINOT"/>
              </a:rPr>
              <a:t> </a:t>
            </a:r>
          </a:p>
          <a:p>
            <a:pPr>
              <a:lnSpc>
                <a:spcPct val="90000"/>
              </a:lnSpc>
              <a:spcBef>
                <a:spcPct val="10000"/>
              </a:spcBef>
            </a:pPr>
            <a:r>
              <a:rPr lang="ru-RU" sz="2000" dirty="0" smtClean="0">
                <a:latin typeface="DINOT"/>
              </a:rPr>
              <a:t>Ремонтопригодность</a:t>
            </a:r>
            <a:endParaRPr lang="en-US" sz="2000" dirty="0" smtClean="0">
              <a:latin typeface="DINOT"/>
            </a:endParaRPr>
          </a:p>
          <a:p>
            <a:pPr>
              <a:lnSpc>
                <a:spcPct val="90000"/>
              </a:lnSpc>
              <a:spcBef>
                <a:spcPct val="10000"/>
              </a:spcBef>
            </a:pPr>
            <a:r>
              <a:rPr lang="ru-RU" sz="2000" dirty="0" smtClean="0">
                <a:latin typeface="DINOT"/>
              </a:rPr>
              <a:t>Качественные бронзовые и стальные детали</a:t>
            </a:r>
            <a:r>
              <a:rPr lang="en-US" sz="2000" dirty="0" smtClean="0">
                <a:latin typeface="DINOT"/>
              </a:rPr>
              <a:t> – </a:t>
            </a:r>
            <a:r>
              <a:rPr lang="ru-RU" sz="2000" dirty="0" smtClean="0">
                <a:latin typeface="DINOT"/>
              </a:rPr>
              <a:t>в особенности в месте соединения шлицевой втулки с валом</a:t>
            </a:r>
            <a:endParaRPr lang="en-US" sz="2000" dirty="0" smtClean="0">
              <a:latin typeface="DINOT"/>
            </a:endParaRPr>
          </a:p>
          <a:p>
            <a:pPr lvl="1">
              <a:lnSpc>
                <a:spcPct val="90000"/>
              </a:lnSpc>
              <a:spcBef>
                <a:spcPct val="10000"/>
              </a:spcBef>
            </a:pPr>
            <a:r>
              <a:rPr lang="ru-RU" sz="2000" dirty="0" smtClean="0">
                <a:latin typeface="DINOT"/>
              </a:rPr>
              <a:t>Алюминиевые детали – признак дешевой продукции</a:t>
            </a:r>
            <a:r>
              <a:rPr lang="en-US" sz="2000" dirty="0" smtClean="0">
                <a:latin typeface="DINOT"/>
              </a:rPr>
              <a:t> – </a:t>
            </a:r>
            <a:r>
              <a:rPr lang="ru-RU" sz="2000" dirty="0" smtClean="0">
                <a:latin typeface="DINOT"/>
              </a:rPr>
              <a:t>риск появления коррозии</a:t>
            </a:r>
            <a:endParaRPr lang="en-US" sz="2000" dirty="0" smtClean="0">
              <a:latin typeface="DINO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p:cNvSpPr>
          <p:nvPr>
            <p:ph type="title" idx="4294967295"/>
          </p:nvPr>
        </p:nvSpPr>
        <p:spPr>
          <a:xfrm>
            <a:off x="218279" y="92075"/>
            <a:ext cx="8707438" cy="365125"/>
          </a:xfrm>
        </p:spPr>
        <p:txBody>
          <a:bodyPr/>
          <a:lstStyle/>
          <a:p>
            <a:r>
              <a:rPr lang="ru-RU" sz="3200" dirty="0" smtClean="0">
                <a:latin typeface="DINOT-Bold"/>
              </a:rPr>
              <a:t>Новый адаптер ступицы </a:t>
            </a:r>
            <a:r>
              <a:rPr lang="en-US" sz="3200" dirty="0" smtClean="0">
                <a:latin typeface="DINOT-Bold"/>
              </a:rPr>
              <a:t>Flo-</a:t>
            </a:r>
            <a:r>
              <a:rPr lang="en-US" sz="3200" dirty="0" err="1" smtClean="0">
                <a:latin typeface="DINOT-Bold"/>
              </a:rPr>
              <a:t>Torq</a:t>
            </a:r>
            <a:r>
              <a:rPr lang="en-US" sz="3200" dirty="0" smtClean="0">
                <a:latin typeface="DINOT-Bold"/>
              </a:rPr>
              <a:t> II</a:t>
            </a:r>
            <a:endParaRPr lang="en-US" sz="3200" dirty="0" smtClean="0">
              <a:latin typeface="DINOT-Bold"/>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27" y="638927"/>
            <a:ext cx="7862942" cy="3501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6" y="4140117"/>
            <a:ext cx="5572125"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6744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p:cNvSpPr>
          <p:nvPr>
            <p:ph type="title" idx="4294967295"/>
          </p:nvPr>
        </p:nvSpPr>
        <p:spPr>
          <a:xfrm>
            <a:off x="218279" y="92075"/>
            <a:ext cx="8707438" cy="365125"/>
          </a:xfrm>
        </p:spPr>
        <p:txBody>
          <a:bodyPr/>
          <a:lstStyle/>
          <a:p>
            <a:r>
              <a:rPr lang="ru-RU" sz="3200" dirty="0" smtClean="0">
                <a:latin typeface="DINOT-Bold"/>
              </a:rPr>
              <a:t>Втулка </a:t>
            </a:r>
            <a:r>
              <a:rPr lang="en-US" sz="3200" dirty="0" smtClean="0">
                <a:latin typeface="DINOT-Bold"/>
              </a:rPr>
              <a:t>Reflex Flo-</a:t>
            </a:r>
            <a:r>
              <a:rPr lang="en-US" sz="3200" dirty="0" err="1" smtClean="0">
                <a:latin typeface="DINOT-Bold"/>
              </a:rPr>
              <a:t>Torq</a:t>
            </a:r>
            <a:r>
              <a:rPr lang="en-US" sz="3200" dirty="0" smtClean="0">
                <a:latin typeface="DINOT-Bold"/>
              </a:rPr>
              <a:t> Hub</a:t>
            </a:r>
            <a:r>
              <a:rPr lang="ru-RU" sz="3200" dirty="0" smtClean="0">
                <a:latin typeface="DINOT-Bold"/>
              </a:rPr>
              <a:t> для </a:t>
            </a:r>
            <a:r>
              <a:rPr lang="en-US" sz="3200" dirty="0" smtClean="0">
                <a:latin typeface="DINOT-Bold"/>
              </a:rPr>
              <a:t>F40-60 EFI</a:t>
            </a:r>
            <a:endParaRPr lang="en-US" sz="3200" dirty="0" smtClean="0">
              <a:latin typeface="DINOT-Bold"/>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885" y="781048"/>
            <a:ext cx="3834975" cy="2744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443" y="3525251"/>
            <a:ext cx="15430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txBox="1">
            <a:spLocks/>
          </p:cNvSpPr>
          <p:nvPr/>
        </p:nvSpPr>
        <p:spPr bwMode="auto">
          <a:xfrm>
            <a:off x="304800" y="1219200"/>
            <a:ext cx="5602705"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ct val="10000"/>
              </a:spcBef>
            </a:pPr>
            <a:r>
              <a:rPr lang="ru-RU" sz="2000" dirty="0" smtClean="0">
                <a:latin typeface="DINOT"/>
              </a:rPr>
              <a:t>Появилась в 2010 году</a:t>
            </a:r>
          </a:p>
          <a:p>
            <a:pPr>
              <a:lnSpc>
                <a:spcPct val="90000"/>
              </a:lnSpc>
              <a:spcBef>
                <a:spcPct val="10000"/>
              </a:spcBef>
            </a:pPr>
            <a:r>
              <a:rPr lang="en-US" sz="2000" dirty="0" smtClean="0">
                <a:latin typeface="DINOT"/>
              </a:rPr>
              <a:t>Reflex </a:t>
            </a:r>
            <a:r>
              <a:rPr lang="ru-RU" sz="2000" dirty="0" smtClean="0">
                <a:latin typeface="DINOT"/>
              </a:rPr>
              <a:t>– пластиковая втулка из 2 частей с передней и задней упорными шайбами из нержавеющей стали</a:t>
            </a:r>
          </a:p>
          <a:p>
            <a:pPr>
              <a:lnSpc>
                <a:spcPct val="90000"/>
              </a:lnSpc>
              <a:spcBef>
                <a:spcPct val="10000"/>
              </a:spcBef>
            </a:pPr>
            <a:r>
              <a:rPr lang="ru-RU" sz="2000" dirty="0" smtClean="0">
                <a:latin typeface="DINOT"/>
              </a:rPr>
              <a:t>Концепция схожа с </a:t>
            </a:r>
            <a:r>
              <a:rPr lang="en-US" sz="2000" dirty="0" smtClean="0">
                <a:latin typeface="DINOT"/>
              </a:rPr>
              <a:t>Flo-</a:t>
            </a:r>
            <a:r>
              <a:rPr lang="en-US" sz="2000" dirty="0" err="1" smtClean="0">
                <a:latin typeface="DINOT"/>
              </a:rPr>
              <a:t>Torq</a:t>
            </a:r>
            <a:r>
              <a:rPr lang="en-US" sz="2000" dirty="0" smtClean="0">
                <a:latin typeface="DINOT"/>
              </a:rPr>
              <a:t> </a:t>
            </a:r>
            <a:r>
              <a:rPr lang="ru-RU" sz="2000" dirty="0" smtClean="0">
                <a:latin typeface="DINOT"/>
              </a:rPr>
              <a:t>3 и 4</a:t>
            </a:r>
          </a:p>
          <a:p>
            <a:pPr>
              <a:lnSpc>
                <a:spcPct val="90000"/>
              </a:lnSpc>
              <a:spcBef>
                <a:spcPct val="10000"/>
              </a:spcBef>
            </a:pPr>
            <a:r>
              <a:rPr lang="ru-RU" sz="2000" dirty="0" smtClean="0">
                <a:latin typeface="DINOT"/>
              </a:rPr>
              <a:t>Взаимная подвижность частей втулки 7 град</a:t>
            </a:r>
          </a:p>
          <a:p>
            <a:pPr>
              <a:lnSpc>
                <a:spcPct val="90000"/>
              </a:lnSpc>
              <a:spcBef>
                <a:spcPct val="10000"/>
              </a:spcBef>
            </a:pPr>
            <a:r>
              <a:rPr lang="ru-RU" sz="2000" dirty="0" smtClean="0">
                <a:latin typeface="DINOT"/>
              </a:rPr>
              <a:t>Прочность пластиковых шлицов выше чем у бронзово-резиновой втулки</a:t>
            </a:r>
          </a:p>
          <a:p>
            <a:pPr>
              <a:lnSpc>
                <a:spcPct val="90000"/>
              </a:lnSpc>
              <a:spcBef>
                <a:spcPct val="10000"/>
              </a:spcBef>
            </a:pPr>
            <a:r>
              <a:rPr lang="ru-RU" sz="2000" dirty="0" smtClean="0">
                <a:latin typeface="DINOT"/>
              </a:rPr>
              <a:t>Ремонтопригодность</a:t>
            </a:r>
          </a:p>
          <a:p>
            <a:pPr>
              <a:lnSpc>
                <a:spcPct val="90000"/>
              </a:lnSpc>
              <a:spcBef>
                <a:spcPct val="10000"/>
              </a:spcBef>
            </a:pPr>
            <a:r>
              <a:rPr lang="ru-RU" sz="2000" dirty="0" smtClean="0">
                <a:latin typeface="DINOT"/>
              </a:rPr>
              <a:t>Уровень защиты как у резиновой втулки </a:t>
            </a:r>
            <a:r>
              <a:rPr lang="en-US" sz="2000" dirty="0" smtClean="0">
                <a:latin typeface="DINOT"/>
              </a:rPr>
              <a:t>Flo-</a:t>
            </a:r>
            <a:r>
              <a:rPr lang="en-US" sz="2000" dirty="0" err="1" smtClean="0">
                <a:latin typeface="DINOT"/>
              </a:rPr>
              <a:t>Torq</a:t>
            </a:r>
            <a:r>
              <a:rPr lang="ru-RU" sz="2000" dirty="0" smtClean="0">
                <a:latin typeface="DINOT"/>
              </a:rPr>
              <a:t> 1</a:t>
            </a:r>
          </a:p>
          <a:p>
            <a:pPr>
              <a:lnSpc>
                <a:spcPct val="90000"/>
              </a:lnSpc>
              <a:spcBef>
                <a:spcPct val="10000"/>
              </a:spcBef>
            </a:pPr>
            <a:r>
              <a:rPr lang="ru-RU" sz="2000" dirty="0" smtClean="0">
                <a:latin typeface="DINOT"/>
              </a:rPr>
              <a:t>Крепеж винта в коробке, а не на моторе</a:t>
            </a:r>
          </a:p>
          <a:p>
            <a:pPr>
              <a:lnSpc>
                <a:spcPct val="90000"/>
              </a:lnSpc>
              <a:spcBef>
                <a:spcPct val="10000"/>
              </a:spcBef>
            </a:pPr>
            <a:r>
              <a:rPr lang="ru-RU" sz="2000" dirty="0" smtClean="0">
                <a:latin typeface="DINOT"/>
              </a:rPr>
              <a:t>Допускается осевой люфт винта 2-3 мм</a:t>
            </a:r>
          </a:p>
          <a:p>
            <a:pPr>
              <a:lnSpc>
                <a:spcPct val="90000"/>
              </a:lnSpc>
              <a:spcBef>
                <a:spcPct val="10000"/>
              </a:spcBef>
            </a:pPr>
            <a:r>
              <a:rPr lang="ru-RU" sz="2000" dirty="0" smtClean="0">
                <a:latin typeface="DINOT"/>
              </a:rPr>
              <a:t>Упорная шайба отличается от винтов с резиновой втулкой. Не взаимозаменяемы!</a:t>
            </a:r>
            <a:endParaRPr lang="en-US" sz="2000" dirty="0" smtClean="0">
              <a:latin typeface="DINOT"/>
            </a:endParaRPr>
          </a:p>
        </p:txBody>
      </p:sp>
    </p:spTree>
    <p:extLst>
      <p:ext uri="{BB962C8B-B14F-4D97-AF65-F5344CB8AC3E}">
        <p14:creationId xmlns:p14="http://schemas.microsoft.com/office/powerpoint/2010/main" val="3076307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idx="4294967295"/>
          </p:nvPr>
        </p:nvSpPr>
        <p:spPr>
          <a:xfrm>
            <a:off x="457200" y="-20638"/>
            <a:ext cx="8229600" cy="1143001"/>
          </a:xfrm>
        </p:spPr>
        <p:txBody>
          <a:bodyPr/>
          <a:lstStyle/>
          <a:p>
            <a:r>
              <a:rPr lang="ru-RU" sz="3200" smtClean="0">
                <a:latin typeface="DINOT-Bold"/>
              </a:rPr>
              <a:t>Почему стоит покупать втулки от производителя моторов</a:t>
            </a:r>
            <a:endParaRPr lang="en-US" sz="3200" smtClean="0">
              <a:latin typeface="DINOT-Bold"/>
            </a:endParaRPr>
          </a:p>
        </p:txBody>
      </p:sp>
      <p:sp>
        <p:nvSpPr>
          <p:cNvPr id="24578" name="Rectangle 3"/>
          <p:cNvSpPr>
            <a:spLocks noGrp="1"/>
          </p:cNvSpPr>
          <p:nvPr>
            <p:ph type="body" idx="4294967295"/>
          </p:nvPr>
        </p:nvSpPr>
        <p:spPr>
          <a:xfrm>
            <a:off x="457200" y="1219200"/>
            <a:ext cx="8001000" cy="1806575"/>
          </a:xfrm>
        </p:spPr>
        <p:txBody>
          <a:bodyPr/>
          <a:lstStyle/>
          <a:p>
            <a:pPr>
              <a:lnSpc>
                <a:spcPct val="80000"/>
              </a:lnSpc>
            </a:pPr>
            <a:r>
              <a:rPr lang="ru-RU" sz="2000" smtClean="0">
                <a:latin typeface="DINOT"/>
              </a:rPr>
              <a:t>Производители гребных винтов обычно </a:t>
            </a:r>
            <a:r>
              <a:rPr lang="ru-RU" sz="2000" b="1" u="sng" smtClean="0">
                <a:latin typeface="DINOT"/>
              </a:rPr>
              <a:t>не</a:t>
            </a:r>
            <a:r>
              <a:rPr lang="en-US" sz="2000" b="1" smtClean="0">
                <a:latin typeface="DINOT"/>
              </a:rPr>
              <a:t> </a:t>
            </a:r>
            <a:r>
              <a:rPr lang="ru-RU" sz="2000" smtClean="0">
                <a:latin typeface="DINOT"/>
              </a:rPr>
              <a:t>заботятся о защите мотора</a:t>
            </a:r>
            <a:endParaRPr lang="en-US" sz="2000" smtClean="0">
              <a:latin typeface="DINOT"/>
            </a:endParaRPr>
          </a:p>
          <a:p>
            <a:pPr>
              <a:lnSpc>
                <a:spcPct val="80000"/>
              </a:lnSpc>
            </a:pPr>
            <a:r>
              <a:rPr lang="ru-RU" sz="2000" smtClean="0">
                <a:latin typeface="DINOT"/>
              </a:rPr>
              <a:t>Втулки </a:t>
            </a:r>
            <a:r>
              <a:rPr lang="en-US" sz="2000" smtClean="0">
                <a:latin typeface="DINOT"/>
              </a:rPr>
              <a:t>Mercury </a:t>
            </a:r>
            <a:r>
              <a:rPr lang="ru-RU" sz="2000" smtClean="0">
                <a:latin typeface="DINOT"/>
              </a:rPr>
              <a:t>– единственные защищающие то, что действительно важно – Ваш мотор</a:t>
            </a:r>
            <a:endParaRPr lang="en-US" sz="2000" smtClean="0">
              <a:latin typeface="DINOT"/>
            </a:endParaRPr>
          </a:p>
          <a:p>
            <a:pPr>
              <a:lnSpc>
                <a:spcPct val="80000"/>
              </a:lnSpc>
            </a:pPr>
            <a:r>
              <a:rPr lang="ru-RU" sz="2000" smtClean="0">
                <a:latin typeface="DINOT"/>
              </a:rPr>
              <a:t>Повреждение редуктора обычно происходит при крутящем моменте в </a:t>
            </a:r>
            <a:r>
              <a:rPr lang="en-US" sz="2000" smtClean="0">
                <a:latin typeface="DINOT"/>
              </a:rPr>
              <a:t>2000 </a:t>
            </a:r>
            <a:r>
              <a:rPr lang="ru-RU" sz="2000" smtClean="0">
                <a:latin typeface="DINOT"/>
              </a:rPr>
              <a:t>фунтов</a:t>
            </a:r>
            <a:endParaRPr lang="en-US" sz="2000" smtClean="0">
              <a:latin typeface="DINOT"/>
            </a:endParaRPr>
          </a:p>
        </p:txBody>
      </p:sp>
      <p:pic>
        <p:nvPicPr>
          <p:cNvPr id="24579" name="Picture 16" descr="flo-torq-2"/>
          <p:cNvPicPr>
            <a:picLocks noChangeAspect="1" noChangeArrowheads="1"/>
          </p:cNvPicPr>
          <p:nvPr/>
        </p:nvPicPr>
        <p:blipFill>
          <a:blip r:embed="rId2"/>
          <a:srcRect/>
          <a:stretch>
            <a:fillRect/>
          </a:stretch>
        </p:blipFill>
        <p:spPr bwMode="auto">
          <a:xfrm>
            <a:off x="1684338" y="3438525"/>
            <a:ext cx="5686425"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idx="4294967295"/>
          </p:nvPr>
        </p:nvSpPr>
        <p:spPr/>
        <p:txBody>
          <a:bodyPr/>
          <a:lstStyle/>
          <a:p>
            <a:r>
              <a:rPr lang="ru-RU" sz="3200" smtClean="0">
                <a:latin typeface="DINOT-Bold"/>
              </a:rPr>
              <a:t>Гребные винты </a:t>
            </a:r>
            <a:r>
              <a:rPr lang="en-US" sz="3200" smtClean="0">
                <a:latin typeface="DINOT-Bold"/>
              </a:rPr>
              <a:t>Mercury</a:t>
            </a:r>
          </a:p>
        </p:txBody>
      </p:sp>
      <p:sp>
        <p:nvSpPr>
          <p:cNvPr id="25602" name="Rectangle 3"/>
          <p:cNvSpPr>
            <a:spLocks noGrp="1"/>
          </p:cNvSpPr>
          <p:nvPr>
            <p:ph type="body" idx="4294967295"/>
          </p:nvPr>
        </p:nvSpPr>
        <p:spPr>
          <a:xfrm>
            <a:off x="825500" y="1371600"/>
            <a:ext cx="6102350" cy="4495800"/>
          </a:xfrm>
        </p:spPr>
        <p:txBody>
          <a:bodyPr/>
          <a:lstStyle/>
          <a:p>
            <a:pPr>
              <a:lnSpc>
                <a:spcPct val="80000"/>
              </a:lnSpc>
            </a:pPr>
            <a:r>
              <a:rPr lang="ru-RU" sz="2000" smtClean="0">
                <a:latin typeface="DINOT"/>
              </a:rPr>
              <a:t>Лучшая максимальная скорость и ускорение</a:t>
            </a:r>
            <a:r>
              <a:rPr lang="en-US" sz="2000" smtClean="0">
                <a:latin typeface="DINOT"/>
              </a:rPr>
              <a:t> – </a:t>
            </a:r>
            <a:r>
              <a:rPr lang="ru-RU" sz="2000" smtClean="0">
                <a:latin typeface="DINOT"/>
              </a:rPr>
              <a:t>подтверждено профессионалами</a:t>
            </a:r>
          </a:p>
          <a:p>
            <a:pPr>
              <a:lnSpc>
                <a:spcPct val="80000"/>
              </a:lnSpc>
            </a:pPr>
            <a:endParaRPr lang="en-US" sz="2000" smtClean="0">
              <a:latin typeface="DINOT"/>
            </a:endParaRPr>
          </a:p>
          <a:p>
            <a:pPr>
              <a:lnSpc>
                <a:spcPct val="80000"/>
              </a:lnSpc>
            </a:pPr>
            <a:r>
              <a:rPr lang="ru-RU" sz="2000" smtClean="0">
                <a:latin typeface="DINOT"/>
              </a:rPr>
              <a:t>Отливка под высоким давлением</a:t>
            </a:r>
            <a:endParaRPr lang="en-US" sz="2000" smtClean="0">
              <a:latin typeface="DINOT"/>
            </a:endParaRPr>
          </a:p>
          <a:p>
            <a:pPr lvl="1">
              <a:lnSpc>
                <a:spcPct val="80000"/>
              </a:lnSpc>
            </a:pPr>
            <a:r>
              <a:rPr lang="ru-RU" sz="2000" smtClean="0">
                <a:latin typeface="DINOT"/>
              </a:rPr>
              <a:t>Гладкая поверхность/самое прочное литье</a:t>
            </a:r>
            <a:endParaRPr lang="en-US" sz="2000" smtClean="0">
              <a:latin typeface="DINOT"/>
            </a:endParaRPr>
          </a:p>
          <a:p>
            <a:pPr lvl="1">
              <a:lnSpc>
                <a:spcPct val="80000"/>
              </a:lnSpc>
            </a:pPr>
            <a:r>
              <a:rPr lang="ru-RU" sz="2000" smtClean="0">
                <a:latin typeface="DINOT"/>
              </a:rPr>
              <a:t>Можно отличить по швам</a:t>
            </a:r>
            <a:endParaRPr lang="en-US" sz="2000" smtClean="0">
              <a:latin typeface="DINOT"/>
            </a:endParaRPr>
          </a:p>
          <a:p>
            <a:pPr>
              <a:lnSpc>
                <a:spcPct val="80000"/>
              </a:lnSpc>
            </a:pPr>
            <a:endParaRPr lang="ru-RU" sz="2000" smtClean="0">
              <a:latin typeface="DINOT"/>
            </a:endParaRPr>
          </a:p>
          <a:p>
            <a:pPr>
              <a:lnSpc>
                <a:spcPct val="80000"/>
              </a:lnSpc>
            </a:pPr>
            <a:endParaRPr lang="en-US" sz="2000" smtClean="0">
              <a:latin typeface="DINOT"/>
            </a:endParaRPr>
          </a:p>
          <a:p>
            <a:pPr>
              <a:lnSpc>
                <a:spcPct val="80000"/>
              </a:lnSpc>
            </a:pPr>
            <a:r>
              <a:rPr lang="ru-RU" sz="2000" smtClean="0">
                <a:latin typeface="DINOT"/>
              </a:rPr>
              <a:t>Глянцевая краска с УФ-защитой и гладкая поверхность. Отсутствие шероховатости и литейных каверн </a:t>
            </a:r>
          </a:p>
          <a:p>
            <a:pPr>
              <a:lnSpc>
                <a:spcPct val="80000"/>
              </a:lnSpc>
              <a:buFont typeface="Arial" charset="0"/>
              <a:buNone/>
            </a:pPr>
            <a:endParaRPr lang="en-US" sz="2000" smtClean="0">
              <a:latin typeface="DINOT"/>
            </a:endParaRPr>
          </a:p>
          <a:p>
            <a:pPr>
              <a:lnSpc>
                <a:spcPct val="80000"/>
              </a:lnSpc>
            </a:pPr>
            <a:r>
              <a:rPr lang="ru-RU" sz="2000" smtClean="0">
                <a:latin typeface="DINOT"/>
              </a:rPr>
              <a:t>Качественные втулки с защитой редуктора</a:t>
            </a:r>
            <a:endParaRPr lang="en-US" sz="2000" smtClean="0">
              <a:latin typeface="DINOT"/>
            </a:endParaRPr>
          </a:p>
          <a:p>
            <a:pPr lvl="1">
              <a:lnSpc>
                <a:spcPct val="80000"/>
              </a:lnSpc>
            </a:pPr>
            <a:r>
              <a:rPr lang="ru-RU" sz="2000" smtClean="0">
                <a:latin typeface="DINOT"/>
              </a:rPr>
              <a:t>Изготовляются производелем моторов</a:t>
            </a:r>
            <a:endParaRPr lang="en-US" sz="2000" smtClean="0">
              <a:latin typeface="DINOT"/>
            </a:endParaRPr>
          </a:p>
          <a:p>
            <a:pPr>
              <a:lnSpc>
                <a:spcPct val="80000"/>
              </a:lnSpc>
            </a:pPr>
            <a:endParaRPr lang="en-US" sz="1800" smtClean="0"/>
          </a:p>
        </p:txBody>
      </p:sp>
      <p:pic>
        <p:nvPicPr>
          <p:cNvPr id="25603" name="Picture 4" descr="MC900441310[1]"/>
          <p:cNvPicPr>
            <a:picLocks noChangeAspect="1" noChangeArrowheads="1"/>
          </p:cNvPicPr>
          <p:nvPr/>
        </p:nvPicPr>
        <p:blipFill>
          <a:blip r:embed="rId2"/>
          <a:srcRect/>
          <a:stretch>
            <a:fillRect/>
          </a:stretch>
        </p:blipFill>
        <p:spPr bwMode="auto">
          <a:xfrm>
            <a:off x="0" y="1371600"/>
            <a:ext cx="762000" cy="762000"/>
          </a:xfrm>
          <a:prstGeom prst="rect">
            <a:avLst/>
          </a:prstGeom>
          <a:noFill/>
          <a:ln w="9525">
            <a:noFill/>
            <a:miter lim="800000"/>
            <a:headEnd/>
            <a:tailEnd/>
          </a:ln>
        </p:spPr>
      </p:pic>
      <p:pic>
        <p:nvPicPr>
          <p:cNvPr id="25604" name="Picture 5" descr="MC900441310[1]"/>
          <p:cNvPicPr>
            <a:picLocks noChangeAspect="1" noChangeArrowheads="1"/>
          </p:cNvPicPr>
          <p:nvPr/>
        </p:nvPicPr>
        <p:blipFill>
          <a:blip r:embed="rId2"/>
          <a:srcRect/>
          <a:stretch>
            <a:fillRect/>
          </a:stretch>
        </p:blipFill>
        <p:spPr bwMode="auto">
          <a:xfrm>
            <a:off x="0" y="2352675"/>
            <a:ext cx="762000" cy="762000"/>
          </a:xfrm>
          <a:prstGeom prst="rect">
            <a:avLst/>
          </a:prstGeom>
          <a:noFill/>
          <a:ln w="9525">
            <a:noFill/>
            <a:miter lim="800000"/>
            <a:headEnd/>
            <a:tailEnd/>
          </a:ln>
        </p:spPr>
      </p:pic>
      <p:pic>
        <p:nvPicPr>
          <p:cNvPr id="25605" name="Picture 6" descr="MC900441310[1]"/>
          <p:cNvPicPr>
            <a:picLocks noChangeAspect="1" noChangeArrowheads="1"/>
          </p:cNvPicPr>
          <p:nvPr/>
        </p:nvPicPr>
        <p:blipFill>
          <a:blip r:embed="rId2"/>
          <a:srcRect/>
          <a:stretch>
            <a:fillRect/>
          </a:stretch>
        </p:blipFill>
        <p:spPr bwMode="auto">
          <a:xfrm>
            <a:off x="0" y="3808413"/>
            <a:ext cx="762000" cy="762000"/>
          </a:xfrm>
          <a:prstGeom prst="rect">
            <a:avLst/>
          </a:prstGeom>
          <a:noFill/>
          <a:ln w="9525">
            <a:noFill/>
            <a:miter lim="800000"/>
            <a:headEnd/>
            <a:tailEnd/>
          </a:ln>
        </p:spPr>
      </p:pic>
      <p:pic>
        <p:nvPicPr>
          <p:cNvPr id="25606" name="Picture 7" descr="MC900441310[1]"/>
          <p:cNvPicPr>
            <a:picLocks noChangeAspect="1" noChangeArrowheads="1"/>
          </p:cNvPicPr>
          <p:nvPr/>
        </p:nvPicPr>
        <p:blipFill>
          <a:blip r:embed="rId2"/>
          <a:srcRect/>
          <a:stretch>
            <a:fillRect/>
          </a:stretch>
        </p:blipFill>
        <p:spPr bwMode="auto">
          <a:xfrm>
            <a:off x="0" y="4949825"/>
            <a:ext cx="762000" cy="762000"/>
          </a:xfrm>
          <a:prstGeom prst="rect">
            <a:avLst/>
          </a:prstGeom>
          <a:noFill/>
          <a:ln w="9525">
            <a:noFill/>
            <a:miter lim="800000"/>
            <a:headEnd/>
            <a:tailEnd/>
          </a:ln>
        </p:spPr>
      </p:pic>
      <p:pic>
        <p:nvPicPr>
          <p:cNvPr id="25607" name="Picture 8" descr="100_1196"/>
          <p:cNvPicPr>
            <a:picLocks noChangeAspect="1" noChangeArrowheads="1"/>
          </p:cNvPicPr>
          <p:nvPr/>
        </p:nvPicPr>
        <p:blipFill>
          <a:blip r:embed="rId3"/>
          <a:srcRect/>
          <a:stretch>
            <a:fillRect/>
          </a:stretch>
        </p:blipFill>
        <p:spPr bwMode="auto">
          <a:xfrm>
            <a:off x="6818313" y="1260475"/>
            <a:ext cx="2325687" cy="1744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p:cNvSpPr>
          <p:nvPr>
            <p:ph type="title" idx="4294967295"/>
          </p:nvPr>
        </p:nvSpPr>
        <p:spPr/>
        <p:txBody>
          <a:bodyPr/>
          <a:lstStyle/>
          <a:p>
            <a:r>
              <a:rPr lang="ru-RU" smtClean="0">
                <a:latin typeface="DINOT-Bold"/>
              </a:rPr>
              <a:t>Содержание</a:t>
            </a:r>
            <a:endParaRPr lang="en-US" smtClean="0">
              <a:latin typeface="DINOT-Bold"/>
            </a:endParaRPr>
          </a:p>
        </p:txBody>
      </p:sp>
      <p:sp>
        <p:nvSpPr>
          <p:cNvPr id="8194" name="Rectangle 3"/>
          <p:cNvSpPr>
            <a:spLocks noGrp="1"/>
          </p:cNvSpPr>
          <p:nvPr>
            <p:ph type="body" idx="4294967295"/>
          </p:nvPr>
        </p:nvSpPr>
        <p:spPr>
          <a:xfrm>
            <a:off x="457200" y="1285875"/>
            <a:ext cx="8229600" cy="4892675"/>
          </a:xfrm>
        </p:spPr>
        <p:txBody>
          <a:bodyPr/>
          <a:lstStyle/>
          <a:p>
            <a:pPr>
              <a:lnSpc>
                <a:spcPct val="80000"/>
              </a:lnSpc>
            </a:pPr>
            <a:r>
              <a:rPr lang="ru-RU" sz="1800" smtClean="0">
                <a:latin typeface="DINOT"/>
              </a:rPr>
              <a:t>Преимущества гребных винтов</a:t>
            </a:r>
            <a:r>
              <a:rPr lang="en-US" sz="1800" smtClean="0">
                <a:latin typeface="DINOT"/>
              </a:rPr>
              <a:t> Mercury</a:t>
            </a:r>
          </a:p>
          <a:p>
            <a:pPr>
              <a:lnSpc>
                <a:spcPct val="80000"/>
              </a:lnSpc>
              <a:buFont typeface="Arial" charset="0"/>
              <a:buNone/>
            </a:pPr>
            <a:endParaRPr lang="en-US" sz="1000" smtClean="0">
              <a:latin typeface="DINOT"/>
            </a:endParaRPr>
          </a:p>
          <a:p>
            <a:pPr>
              <a:lnSpc>
                <a:spcPct val="80000"/>
              </a:lnSpc>
            </a:pPr>
            <a:r>
              <a:rPr lang="ru-RU" sz="1800" smtClean="0">
                <a:latin typeface="DINOT"/>
              </a:rPr>
              <a:t>Эффективность гребных винтов из нержавеющей стали и алюминия</a:t>
            </a:r>
            <a:endParaRPr lang="en-US" sz="1800" smtClean="0">
              <a:latin typeface="DINOT"/>
            </a:endParaRPr>
          </a:p>
          <a:p>
            <a:pPr>
              <a:lnSpc>
                <a:spcPct val="80000"/>
              </a:lnSpc>
              <a:buFont typeface="Arial" charset="0"/>
              <a:buNone/>
            </a:pPr>
            <a:endParaRPr lang="en-US" sz="1000" smtClean="0">
              <a:latin typeface="DINOT"/>
            </a:endParaRPr>
          </a:p>
          <a:p>
            <a:pPr>
              <a:lnSpc>
                <a:spcPct val="80000"/>
              </a:lnSpc>
            </a:pPr>
            <a:r>
              <a:rPr lang="ru-RU" sz="1800" smtClean="0">
                <a:latin typeface="DINOT"/>
              </a:rPr>
              <a:t>Как нам это удается</a:t>
            </a:r>
            <a:r>
              <a:rPr lang="en-US" sz="1800" smtClean="0">
                <a:latin typeface="DINOT"/>
              </a:rPr>
              <a:t>?</a:t>
            </a:r>
          </a:p>
          <a:p>
            <a:pPr lvl="1">
              <a:lnSpc>
                <a:spcPct val="80000"/>
              </a:lnSpc>
              <a:buFont typeface="Wingdings" pitchFamily="2" charset="2"/>
              <a:buChar char="ü"/>
            </a:pPr>
            <a:r>
              <a:rPr lang="ru-RU" sz="1400" smtClean="0">
                <a:latin typeface="DINOT"/>
              </a:rPr>
              <a:t>Уникальный дизайн и экспериментальная база</a:t>
            </a:r>
            <a:endParaRPr lang="en-US" sz="1400" smtClean="0">
              <a:latin typeface="DINOT"/>
            </a:endParaRPr>
          </a:p>
          <a:p>
            <a:pPr lvl="1">
              <a:lnSpc>
                <a:spcPct val="80000"/>
              </a:lnSpc>
              <a:buFont typeface="Wingdings" pitchFamily="2" charset="2"/>
              <a:buChar char="ü"/>
            </a:pPr>
            <a:r>
              <a:rPr lang="ru-RU" sz="1400" smtClean="0">
                <a:latin typeface="DINOT"/>
              </a:rPr>
              <a:t>Лучшие материалы и высококачественное литье</a:t>
            </a:r>
            <a:endParaRPr lang="en-US" sz="1400" smtClean="0">
              <a:latin typeface="DINOT"/>
            </a:endParaRPr>
          </a:p>
          <a:p>
            <a:pPr lvl="1">
              <a:lnSpc>
                <a:spcPct val="80000"/>
              </a:lnSpc>
              <a:buFont typeface="Wingdings" pitchFamily="2" charset="2"/>
              <a:buChar char="ü"/>
            </a:pPr>
            <a:r>
              <a:rPr lang="ru-RU" sz="1400" smtClean="0">
                <a:latin typeface="DINOT"/>
              </a:rPr>
              <a:t>Оценка качества гребного винта</a:t>
            </a:r>
            <a:endParaRPr lang="en-US" sz="1400" smtClean="0">
              <a:latin typeface="DINOT"/>
            </a:endParaRPr>
          </a:p>
          <a:p>
            <a:pPr lvl="1">
              <a:lnSpc>
                <a:spcPct val="80000"/>
              </a:lnSpc>
              <a:buFont typeface="Wingdings" pitchFamily="2" charset="2"/>
              <a:buChar char="ü"/>
            </a:pPr>
            <a:r>
              <a:rPr lang="ru-RU" sz="1400" smtClean="0">
                <a:latin typeface="DINOT"/>
              </a:rPr>
              <a:t>Составные втулки для подвесных и стационарных моторов</a:t>
            </a:r>
            <a:endParaRPr lang="en-US" sz="1400" smtClean="0">
              <a:latin typeface="DINOT"/>
            </a:endParaRPr>
          </a:p>
          <a:p>
            <a:pPr>
              <a:lnSpc>
                <a:spcPct val="80000"/>
              </a:lnSpc>
              <a:buFont typeface="Arial" charset="0"/>
              <a:buNone/>
            </a:pPr>
            <a:endParaRPr lang="en-US" sz="1000" smtClean="0">
              <a:latin typeface="DINOT"/>
            </a:endParaRPr>
          </a:p>
          <a:p>
            <a:pPr>
              <a:lnSpc>
                <a:spcPct val="80000"/>
              </a:lnSpc>
            </a:pPr>
            <a:r>
              <a:rPr lang="en-US" sz="1800" smtClean="0">
                <a:latin typeface="DINOT"/>
              </a:rPr>
              <a:t>2011/2012 </a:t>
            </a:r>
            <a:r>
              <a:rPr lang="ru-RU" sz="1800" smtClean="0">
                <a:latin typeface="DINOT"/>
              </a:rPr>
              <a:t>Обзор</a:t>
            </a:r>
            <a:endParaRPr lang="en-US" sz="1800" smtClean="0">
              <a:latin typeface="DINOT"/>
            </a:endParaRPr>
          </a:p>
          <a:p>
            <a:pPr marL="685800" lvl="2">
              <a:lnSpc>
                <a:spcPct val="80000"/>
              </a:lnSpc>
              <a:buFont typeface="Wingdings" pitchFamily="2" charset="2"/>
              <a:buChar char="ü"/>
            </a:pPr>
            <a:r>
              <a:rPr lang="ru-RU" sz="1400" smtClean="0">
                <a:latin typeface="DINOT"/>
              </a:rPr>
              <a:t>Винт </a:t>
            </a:r>
            <a:r>
              <a:rPr lang="en-US" sz="1400" smtClean="0">
                <a:latin typeface="DINOT"/>
              </a:rPr>
              <a:t>Q/S Thunderbolt </a:t>
            </a:r>
            <a:r>
              <a:rPr lang="ru-RU" sz="1400" smtClean="0">
                <a:latin typeface="DINOT"/>
              </a:rPr>
              <a:t>для</a:t>
            </a:r>
            <a:r>
              <a:rPr lang="en-US" sz="1400" smtClean="0">
                <a:latin typeface="DINOT"/>
              </a:rPr>
              <a:t> Volvo Penta DPS</a:t>
            </a:r>
          </a:p>
          <a:p>
            <a:pPr marL="685800" lvl="2">
              <a:lnSpc>
                <a:spcPct val="80000"/>
              </a:lnSpc>
              <a:buFont typeface="Wingdings" pitchFamily="2" charset="2"/>
              <a:buChar char="ü"/>
            </a:pPr>
            <a:r>
              <a:rPr lang="ru-RU" sz="1400" smtClean="0">
                <a:latin typeface="DINOT"/>
              </a:rPr>
              <a:t>Подбор гребного винта от </a:t>
            </a:r>
            <a:r>
              <a:rPr lang="en-US" sz="1400" smtClean="0">
                <a:latin typeface="DINOT"/>
              </a:rPr>
              <a:t>Mercury</a:t>
            </a:r>
          </a:p>
          <a:p>
            <a:pPr marL="685800" lvl="2">
              <a:lnSpc>
                <a:spcPct val="80000"/>
              </a:lnSpc>
              <a:buFont typeface="Wingdings" pitchFamily="2" charset="2"/>
              <a:buChar char="ü"/>
            </a:pPr>
            <a:r>
              <a:rPr lang="ru-RU" sz="1400" smtClean="0">
                <a:latin typeface="DINOT"/>
              </a:rPr>
              <a:t>Гребной винт </a:t>
            </a:r>
            <a:r>
              <a:rPr lang="en-US" sz="1400" smtClean="0">
                <a:latin typeface="DINOT"/>
              </a:rPr>
              <a:t>Mercury Spitfire</a:t>
            </a:r>
          </a:p>
          <a:p>
            <a:pPr marL="685800" lvl="2">
              <a:lnSpc>
                <a:spcPct val="80000"/>
              </a:lnSpc>
              <a:buFont typeface="Wingdings" pitchFamily="2" charset="2"/>
              <a:buChar char="ü"/>
            </a:pPr>
            <a:r>
              <a:rPr lang="ru-RU" sz="1400" smtClean="0">
                <a:latin typeface="DINOT"/>
              </a:rPr>
              <a:t>Другие винты </a:t>
            </a:r>
            <a:endParaRPr lang="en-US" sz="1400" smtClean="0">
              <a:latin typeface="DINOT"/>
            </a:endParaRPr>
          </a:p>
          <a:p>
            <a:pPr>
              <a:lnSpc>
                <a:spcPct val="80000"/>
              </a:lnSpc>
              <a:buFont typeface="Arial" charset="0"/>
              <a:buNone/>
            </a:pPr>
            <a:endParaRPr lang="en-US" sz="700" smtClean="0">
              <a:latin typeface="DINOT"/>
            </a:endParaRPr>
          </a:p>
          <a:p>
            <a:pPr>
              <a:lnSpc>
                <a:spcPct val="80000"/>
              </a:lnSpc>
            </a:pPr>
            <a:r>
              <a:rPr lang="ru-RU" sz="1800" smtClean="0">
                <a:latin typeface="DINOT"/>
              </a:rPr>
              <a:t>Обзор новинок </a:t>
            </a:r>
            <a:r>
              <a:rPr lang="en-US" sz="1800" smtClean="0">
                <a:latin typeface="DINOT"/>
              </a:rPr>
              <a:t>2013</a:t>
            </a:r>
          </a:p>
          <a:p>
            <a:pPr>
              <a:lnSpc>
                <a:spcPct val="80000"/>
              </a:lnSpc>
              <a:buFont typeface="Arial" charset="0"/>
              <a:buNone/>
            </a:pPr>
            <a:endParaRPr lang="en-US" sz="1000" smtClean="0">
              <a:latin typeface="DINOT"/>
            </a:endParaRPr>
          </a:p>
          <a:p>
            <a:pPr>
              <a:lnSpc>
                <a:spcPct val="80000"/>
              </a:lnSpc>
            </a:pPr>
            <a:r>
              <a:rPr lang="ru-RU" sz="1800" smtClean="0">
                <a:latin typeface="DINOT"/>
              </a:rPr>
              <a:t>Обзор гребных винтов </a:t>
            </a:r>
            <a:r>
              <a:rPr lang="en-US" sz="1800" smtClean="0">
                <a:latin typeface="DINOT"/>
              </a:rPr>
              <a:t>Mercury Propeller</a:t>
            </a:r>
            <a:endParaRPr lang="en-US" sz="1800" smtClean="0"/>
          </a:p>
          <a:p>
            <a:pPr>
              <a:lnSpc>
                <a:spcPct val="80000"/>
              </a:lnSpc>
              <a:buFont typeface="Arial" charset="0"/>
              <a:buNone/>
            </a:pPr>
            <a:endParaRPr lang="en-US" sz="1800" smtClean="0">
              <a:latin typeface="DINOT"/>
            </a:endParaRPr>
          </a:p>
          <a:p>
            <a:pPr lvl="1">
              <a:lnSpc>
                <a:spcPct val="80000"/>
              </a:lnSpc>
              <a:buFont typeface="Arial" charset="0"/>
              <a:buNone/>
            </a:pPr>
            <a:endParaRPr lang="en-US" sz="1800" smtClean="0">
              <a:latin typeface="DINOT"/>
            </a:endParaRPr>
          </a:p>
          <a:p>
            <a:pPr>
              <a:lnSpc>
                <a:spcPct val="80000"/>
              </a:lnSpc>
            </a:pPr>
            <a:endParaRPr lang="en-US" sz="240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ctrTitle" idx="4294967295"/>
          </p:nvPr>
        </p:nvSpPr>
        <p:spPr>
          <a:xfrm>
            <a:off x="2362200" y="5029200"/>
            <a:ext cx="6248400" cy="365125"/>
          </a:xfrm>
        </p:spPr>
        <p:txBody>
          <a:bodyPr/>
          <a:lstStyle/>
          <a:p>
            <a:pPr algn="r"/>
            <a:r>
              <a:rPr lang="en-US" sz="3200" smtClean="0"/>
              <a:t> 2011/2012 </a:t>
            </a:r>
            <a:r>
              <a:rPr lang="ru-RU" sz="3200" smtClean="0"/>
              <a:t>Обзор</a:t>
            </a:r>
            <a:endParaRPr lang="en-US" sz="3200" smtClean="0"/>
          </a:p>
        </p:txBody>
      </p:sp>
      <p:pic>
        <p:nvPicPr>
          <p:cNvPr id="27650" name="Picture 3" descr="ZuesProp_Rvltnry"/>
          <p:cNvPicPr>
            <a:picLocks noChangeAspect="1" noChangeArrowheads="1"/>
          </p:cNvPicPr>
          <p:nvPr/>
        </p:nvPicPr>
        <p:blipFill>
          <a:blip r:embed="rId2"/>
          <a:srcRect/>
          <a:stretch>
            <a:fillRect/>
          </a:stretch>
        </p:blipFill>
        <p:spPr bwMode="auto">
          <a:xfrm>
            <a:off x="228600" y="457200"/>
            <a:ext cx="4546600" cy="575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idx="4294967295"/>
          </p:nvPr>
        </p:nvSpPr>
        <p:spPr/>
        <p:txBody>
          <a:bodyPr/>
          <a:lstStyle/>
          <a:p>
            <a:r>
              <a:rPr lang="ru-RU" sz="3200" smtClean="0">
                <a:latin typeface="DINOT-Bold"/>
              </a:rPr>
              <a:t>Гребной винт </a:t>
            </a:r>
            <a:r>
              <a:rPr lang="en-US" sz="3200" smtClean="0">
                <a:latin typeface="DINOT-Bold"/>
              </a:rPr>
              <a:t>Quicksilver Thunderbolt </a:t>
            </a:r>
            <a:r>
              <a:rPr lang="ru-RU" sz="3200" smtClean="0">
                <a:latin typeface="DINOT-Bold"/>
              </a:rPr>
              <a:t>для</a:t>
            </a:r>
            <a:r>
              <a:rPr lang="en-US" sz="3200" smtClean="0">
                <a:latin typeface="DINOT-Bold"/>
              </a:rPr>
              <a:t> Volvo Penta DPS</a:t>
            </a:r>
            <a:r>
              <a:rPr lang="en-US" sz="3200" b="1" smtClean="0">
                <a:latin typeface="DINOT-Bold"/>
              </a:rPr>
              <a:t> </a:t>
            </a:r>
          </a:p>
        </p:txBody>
      </p:sp>
      <p:sp>
        <p:nvSpPr>
          <p:cNvPr id="28674" name="Rectangle 3"/>
          <p:cNvSpPr>
            <a:spLocks noGrp="1"/>
          </p:cNvSpPr>
          <p:nvPr>
            <p:ph type="body" idx="4294967295"/>
          </p:nvPr>
        </p:nvSpPr>
        <p:spPr>
          <a:xfrm>
            <a:off x="457200" y="1422400"/>
            <a:ext cx="5002213" cy="5105400"/>
          </a:xfrm>
        </p:spPr>
        <p:txBody>
          <a:bodyPr/>
          <a:lstStyle/>
          <a:p>
            <a:pPr>
              <a:lnSpc>
                <a:spcPct val="80000"/>
              </a:lnSpc>
            </a:pPr>
            <a:r>
              <a:rPr lang="en-US" altLang="ko-KR" sz="2000" smtClean="0">
                <a:latin typeface="DINOT"/>
                <a:ea typeface="Gulim"/>
                <a:cs typeface="Gulim"/>
              </a:rPr>
              <a:t>Mercury</a:t>
            </a:r>
            <a:r>
              <a:rPr lang="ru-RU" altLang="ko-KR" sz="2000" smtClean="0">
                <a:latin typeface="DINOT"/>
                <a:ea typeface="Gulim"/>
                <a:cs typeface="Gulim"/>
              </a:rPr>
              <a:t> с гордостью представляет линейку гребных винтов</a:t>
            </a:r>
            <a:r>
              <a:rPr lang="en-US" altLang="ko-KR" sz="2000" smtClean="0">
                <a:latin typeface="DINOT"/>
                <a:ea typeface="Gulim"/>
                <a:cs typeface="Gulim"/>
              </a:rPr>
              <a:t> Quicksilver Thunderbolt</a:t>
            </a:r>
            <a:r>
              <a:rPr lang="ru-RU" altLang="ko-KR" sz="2000" smtClean="0">
                <a:latin typeface="DINOT"/>
                <a:ea typeface="Gulim"/>
                <a:cs typeface="Gulim"/>
              </a:rPr>
              <a:t> для колонок</a:t>
            </a:r>
            <a:r>
              <a:rPr lang="en-US" altLang="ko-KR" sz="2000" smtClean="0">
                <a:latin typeface="DINOT"/>
                <a:ea typeface="Gulim"/>
                <a:cs typeface="Gulim"/>
              </a:rPr>
              <a:t> Volvo DPS </a:t>
            </a:r>
          </a:p>
          <a:p>
            <a:pPr>
              <a:lnSpc>
                <a:spcPct val="80000"/>
              </a:lnSpc>
            </a:pPr>
            <a:r>
              <a:rPr lang="ru-RU" altLang="ko-KR" sz="2000" smtClean="0">
                <a:latin typeface="DINOT"/>
                <a:ea typeface="Gulim"/>
                <a:cs typeface="Gulim"/>
              </a:rPr>
              <a:t>Первый гребной винт</a:t>
            </a:r>
            <a:r>
              <a:rPr lang="en-US" altLang="ko-KR" sz="2000" smtClean="0">
                <a:latin typeface="DINOT"/>
                <a:ea typeface="Gulim"/>
                <a:cs typeface="Gulim"/>
              </a:rPr>
              <a:t> Quicksilver</a:t>
            </a:r>
            <a:r>
              <a:rPr lang="ru-RU" altLang="ko-KR" sz="2000" smtClean="0">
                <a:latin typeface="DINOT"/>
                <a:ea typeface="Gulim"/>
                <a:cs typeface="Gulim"/>
              </a:rPr>
              <a:t>, разработанный специально для колонок </a:t>
            </a:r>
            <a:r>
              <a:rPr lang="en-US" altLang="ko-KR" sz="2000" smtClean="0">
                <a:latin typeface="DINOT"/>
                <a:ea typeface="Gulim"/>
                <a:cs typeface="Gulim"/>
              </a:rPr>
              <a:t>Volvo DPS</a:t>
            </a:r>
          </a:p>
          <a:p>
            <a:pPr lvl="1">
              <a:lnSpc>
                <a:spcPct val="80000"/>
              </a:lnSpc>
            </a:pPr>
            <a:r>
              <a:rPr lang="ru-RU" altLang="ko-KR" sz="2000" smtClean="0">
                <a:latin typeface="DINOT"/>
                <a:ea typeface="Gulim"/>
                <a:cs typeface="Gulim"/>
              </a:rPr>
              <a:t>Использование сплавов</a:t>
            </a:r>
            <a:r>
              <a:rPr lang="en-US" altLang="ko-KR" sz="2000" smtClean="0">
                <a:latin typeface="DINOT"/>
                <a:ea typeface="Gulim"/>
                <a:cs typeface="Gulim"/>
              </a:rPr>
              <a:t> Mercury </a:t>
            </a:r>
            <a:r>
              <a:rPr lang="ru-RU" altLang="ko-KR" sz="2000" smtClean="0">
                <a:latin typeface="DINOT"/>
                <a:ea typeface="Gulim"/>
                <a:cs typeface="Gulim"/>
              </a:rPr>
              <a:t>и специального дизайна для лучшей эффективности</a:t>
            </a:r>
            <a:endParaRPr lang="en-US" altLang="ko-KR" sz="2000" smtClean="0">
              <a:latin typeface="DINOT"/>
              <a:ea typeface="Gulim"/>
              <a:cs typeface="Gulim"/>
            </a:endParaRPr>
          </a:p>
          <a:p>
            <a:pPr>
              <a:lnSpc>
                <a:spcPct val="80000"/>
              </a:lnSpc>
            </a:pPr>
            <a:r>
              <a:rPr lang="ru-RU" altLang="ko-KR" sz="2000" smtClean="0">
                <a:latin typeface="DINOT"/>
                <a:ea typeface="Gulim"/>
                <a:cs typeface="Gulim"/>
              </a:rPr>
              <a:t>Увеличенный четырехлопастной передний винт для</a:t>
            </a:r>
            <a:r>
              <a:rPr lang="en-US" altLang="ko-KR" sz="2000" smtClean="0">
                <a:latin typeface="DINOT"/>
                <a:ea typeface="Gulim"/>
                <a:cs typeface="Gulim"/>
              </a:rPr>
              <a:t> </a:t>
            </a:r>
            <a:r>
              <a:rPr lang="ru-RU" altLang="ko-KR" sz="2000" smtClean="0">
                <a:latin typeface="DINOT"/>
                <a:ea typeface="Gulim"/>
                <a:cs typeface="Gulim"/>
              </a:rPr>
              <a:t>превосходного ускорения и устойчивости</a:t>
            </a:r>
            <a:endParaRPr lang="en-US" altLang="ko-KR" sz="2000" smtClean="0">
              <a:latin typeface="DINOT"/>
              <a:ea typeface="Gulim"/>
              <a:cs typeface="Gulim"/>
            </a:endParaRPr>
          </a:p>
          <a:p>
            <a:pPr>
              <a:lnSpc>
                <a:spcPct val="80000"/>
              </a:lnSpc>
            </a:pPr>
            <a:r>
              <a:rPr lang="ru-RU" altLang="ko-KR" sz="2000" smtClean="0">
                <a:latin typeface="DINOT"/>
                <a:ea typeface="Gulim"/>
                <a:cs typeface="Gulim"/>
              </a:rPr>
              <a:t>Подходит для замены гребных винтов</a:t>
            </a:r>
            <a:r>
              <a:rPr lang="en-US" altLang="ko-KR" sz="2000" smtClean="0">
                <a:latin typeface="DINOT"/>
                <a:ea typeface="Gulim"/>
                <a:cs typeface="Gulim"/>
              </a:rPr>
              <a:t> Volvo® Type F </a:t>
            </a:r>
            <a:endParaRPr lang="en-US" sz="2000" smtClean="0">
              <a:latin typeface="DINOT"/>
            </a:endParaRPr>
          </a:p>
          <a:p>
            <a:pPr>
              <a:lnSpc>
                <a:spcPct val="80000"/>
              </a:lnSpc>
            </a:pPr>
            <a:r>
              <a:rPr lang="ru-RU" sz="2000" smtClean="0">
                <a:latin typeface="DINOT"/>
              </a:rPr>
              <a:t>Стальная ступица для легкой замены</a:t>
            </a:r>
            <a:r>
              <a:rPr lang="en-US" sz="2000" smtClean="0">
                <a:latin typeface="DINOT"/>
              </a:rPr>
              <a:t>!</a:t>
            </a:r>
          </a:p>
          <a:p>
            <a:pPr>
              <a:lnSpc>
                <a:spcPct val="80000"/>
              </a:lnSpc>
            </a:pPr>
            <a:endParaRPr lang="en-US" sz="1800" smtClean="0"/>
          </a:p>
        </p:txBody>
      </p:sp>
      <p:pic>
        <p:nvPicPr>
          <p:cNvPr id="28675" name="Picture 4"/>
          <p:cNvPicPr>
            <a:picLocks noChangeAspect="1" noChangeArrowheads="1"/>
          </p:cNvPicPr>
          <p:nvPr/>
        </p:nvPicPr>
        <p:blipFill>
          <a:blip r:embed="rId2"/>
          <a:srcRect/>
          <a:stretch>
            <a:fillRect/>
          </a:stretch>
        </p:blipFill>
        <p:spPr bwMode="auto">
          <a:xfrm>
            <a:off x="5700713" y="1219200"/>
            <a:ext cx="3062287" cy="305752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idx="4294967295"/>
          </p:nvPr>
        </p:nvSpPr>
        <p:spPr/>
        <p:txBody>
          <a:bodyPr/>
          <a:lstStyle/>
          <a:p>
            <a:r>
              <a:rPr lang="ru-RU" sz="3200" smtClean="0">
                <a:latin typeface="DINOT-Bold"/>
              </a:rPr>
              <a:t>Подбор гребного винта от </a:t>
            </a:r>
            <a:r>
              <a:rPr lang="en-US" sz="3200" smtClean="0">
                <a:latin typeface="DINOT-Bold"/>
              </a:rPr>
              <a:t>Mercury</a:t>
            </a:r>
          </a:p>
        </p:txBody>
      </p:sp>
      <p:sp>
        <p:nvSpPr>
          <p:cNvPr id="29698" name="Rectangle 3"/>
          <p:cNvSpPr>
            <a:spLocks noGrp="1"/>
          </p:cNvSpPr>
          <p:nvPr>
            <p:ph type="body" idx="4294967295"/>
          </p:nvPr>
        </p:nvSpPr>
        <p:spPr>
          <a:xfrm>
            <a:off x="304800" y="1371600"/>
            <a:ext cx="5708650" cy="5334000"/>
          </a:xfrm>
        </p:spPr>
        <p:txBody>
          <a:bodyPr/>
          <a:lstStyle/>
          <a:p>
            <a:pPr>
              <a:lnSpc>
                <a:spcPct val="80000"/>
              </a:lnSpc>
            </a:pPr>
            <a:r>
              <a:rPr lang="ru-RU" sz="2000" smtClean="0">
                <a:latin typeface="DINOT"/>
              </a:rPr>
              <a:t>Специальный сайт, посвященный гребным винтам </a:t>
            </a:r>
            <a:r>
              <a:rPr lang="en-US" sz="2000" smtClean="0">
                <a:latin typeface="DINOT"/>
              </a:rPr>
              <a:t>Mercury</a:t>
            </a:r>
          </a:p>
          <a:p>
            <a:pPr lvl="1">
              <a:lnSpc>
                <a:spcPct val="80000"/>
              </a:lnSpc>
            </a:pPr>
            <a:r>
              <a:rPr lang="ru-RU" sz="2000" smtClean="0">
                <a:latin typeface="DINOT"/>
              </a:rPr>
              <a:t>Содержит детальное описание применения каждого семейства винтов</a:t>
            </a:r>
            <a:endParaRPr lang="en-US" sz="2000" smtClean="0">
              <a:latin typeface="DINOT"/>
            </a:endParaRPr>
          </a:p>
          <a:p>
            <a:pPr lvl="1">
              <a:lnSpc>
                <a:spcPct val="80000"/>
              </a:lnSpc>
              <a:buFont typeface="Arial" charset="0"/>
              <a:buNone/>
            </a:pPr>
            <a:r>
              <a:rPr lang="en-US" sz="1400" u="sng" smtClean="0">
                <a:solidFill>
                  <a:srgbClr val="0070C0"/>
                </a:solidFill>
                <a:latin typeface="DINOT"/>
              </a:rPr>
              <a:t>http://www.mercurymarine.com/propellers/prop-selector/#</a:t>
            </a:r>
          </a:p>
          <a:p>
            <a:pPr>
              <a:lnSpc>
                <a:spcPct val="80000"/>
              </a:lnSpc>
              <a:buFont typeface="Arial" charset="0"/>
              <a:buNone/>
            </a:pPr>
            <a:endParaRPr lang="en-US" sz="2000" smtClean="0">
              <a:latin typeface="DINOT"/>
            </a:endParaRPr>
          </a:p>
          <a:p>
            <a:pPr>
              <a:lnSpc>
                <a:spcPct val="80000"/>
              </a:lnSpc>
            </a:pPr>
            <a:r>
              <a:rPr lang="ru-RU" sz="2000" smtClean="0">
                <a:latin typeface="DINOT"/>
              </a:rPr>
              <a:t>Новый сайт </a:t>
            </a:r>
            <a:r>
              <a:rPr lang="en-US" sz="2000" smtClean="0">
                <a:latin typeface="DINOT"/>
              </a:rPr>
              <a:t>Mercury</a:t>
            </a:r>
            <a:r>
              <a:rPr lang="ru-RU" sz="2000" smtClean="0">
                <a:latin typeface="DINOT"/>
              </a:rPr>
              <a:t> </a:t>
            </a:r>
            <a:r>
              <a:rPr lang="en-US" sz="2000" smtClean="0">
                <a:latin typeface="DINOT"/>
              </a:rPr>
              <a:t>Prop Selector</a:t>
            </a:r>
            <a:r>
              <a:rPr lang="ru-RU" sz="2000" smtClean="0">
                <a:latin typeface="DINOT"/>
              </a:rPr>
              <a:t> адаптирован к планшетам и смартфонам</a:t>
            </a:r>
            <a:endParaRPr lang="en-US" sz="2000" smtClean="0">
              <a:latin typeface="DINOT"/>
            </a:endParaRPr>
          </a:p>
          <a:p>
            <a:pPr lvl="1">
              <a:lnSpc>
                <a:spcPct val="80000"/>
              </a:lnSpc>
              <a:buFont typeface="Arial" charset="0"/>
              <a:buNone/>
            </a:pPr>
            <a:endParaRPr lang="en-US" sz="2000" smtClean="0">
              <a:latin typeface="DINOT"/>
            </a:endParaRPr>
          </a:p>
          <a:p>
            <a:pPr>
              <a:lnSpc>
                <a:spcPct val="80000"/>
              </a:lnSpc>
            </a:pPr>
            <a:r>
              <a:rPr lang="ru-RU" sz="2000" smtClean="0">
                <a:latin typeface="DINOT"/>
              </a:rPr>
              <a:t>Лучший способ выбора</a:t>
            </a:r>
            <a:endParaRPr lang="en-US" sz="2000" smtClean="0">
              <a:latin typeface="DINOT"/>
            </a:endParaRPr>
          </a:p>
          <a:p>
            <a:pPr lvl="1">
              <a:lnSpc>
                <a:spcPct val="80000"/>
              </a:lnSpc>
            </a:pPr>
            <a:r>
              <a:rPr lang="ru-RU" sz="2000" smtClean="0">
                <a:latin typeface="DINOT"/>
              </a:rPr>
              <a:t>3 способа подобрать нужный шаг</a:t>
            </a:r>
            <a:endParaRPr lang="en-US" sz="2000" smtClean="0">
              <a:latin typeface="DINOT"/>
            </a:endParaRPr>
          </a:p>
          <a:p>
            <a:pPr lvl="1">
              <a:lnSpc>
                <a:spcPct val="80000"/>
              </a:lnSpc>
            </a:pPr>
            <a:r>
              <a:rPr lang="ru-RU" sz="2000" smtClean="0">
                <a:latin typeface="DINOT"/>
              </a:rPr>
              <a:t>Длина</a:t>
            </a:r>
            <a:r>
              <a:rPr lang="en-US" sz="2000" smtClean="0">
                <a:latin typeface="DINOT"/>
              </a:rPr>
              <a:t>, </a:t>
            </a:r>
            <a:r>
              <a:rPr lang="ru-RU" sz="2000" smtClean="0">
                <a:latin typeface="DINOT"/>
              </a:rPr>
              <a:t>вес</a:t>
            </a:r>
            <a:r>
              <a:rPr lang="en-US" sz="2000" smtClean="0">
                <a:latin typeface="DINOT"/>
              </a:rPr>
              <a:t> </a:t>
            </a:r>
            <a:r>
              <a:rPr lang="ru-RU" sz="2000" smtClean="0">
                <a:latin typeface="DINOT"/>
              </a:rPr>
              <a:t>или шаг Вашего винта</a:t>
            </a:r>
            <a:r>
              <a:rPr lang="en-US" sz="2000" smtClean="0">
                <a:latin typeface="DINOT"/>
              </a:rPr>
              <a:t> + </a:t>
            </a:r>
            <a:r>
              <a:rPr lang="ru-RU" sz="2000" smtClean="0">
                <a:latin typeface="DINOT"/>
              </a:rPr>
              <a:t>обороты двигателя</a:t>
            </a:r>
          </a:p>
          <a:p>
            <a:pPr lvl="1">
              <a:lnSpc>
                <a:spcPct val="80000"/>
              </a:lnSpc>
            </a:pPr>
            <a:r>
              <a:rPr lang="ru-RU" sz="2000" smtClean="0">
                <a:latin typeface="DINOT"/>
              </a:rPr>
              <a:t>Подбор винта для всех основных производителей подвесных и стационарных двигателей</a:t>
            </a:r>
            <a:endParaRPr lang="en-US" sz="2000" smtClean="0">
              <a:latin typeface="DINOT"/>
            </a:endParaRPr>
          </a:p>
          <a:p>
            <a:pPr lvl="1">
              <a:lnSpc>
                <a:spcPct val="80000"/>
              </a:lnSpc>
            </a:pPr>
            <a:endParaRPr lang="en-US" sz="1800" smtClean="0"/>
          </a:p>
        </p:txBody>
      </p:sp>
      <p:pic>
        <p:nvPicPr>
          <p:cNvPr id="29699" name="Picture 1"/>
          <p:cNvPicPr>
            <a:picLocks noChangeAspect="1"/>
          </p:cNvPicPr>
          <p:nvPr/>
        </p:nvPicPr>
        <p:blipFill>
          <a:blip r:embed="rId2"/>
          <a:srcRect/>
          <a:stretch>
            <a:fillRect/>
          </a:stretch>
        </p:blipFill>
        <p:spPr bwMode="auto">
          <a:xfrm>
            <a:off x="5949950" y="1238250"/>
            <a:ext cx="2736850" cy="1398588"/>
          </a:xfrm>
          <a:prstGeom prst="rect">
            <a:avLst/>
          </a:prstGeom>
          <a:noFill/>
          <a:ln w="9525">
            <a:noFill/>
            <a:miter lim="800000"/>
            <a:headEnd/>
            <a:tailEnd/>
          </a:ln>
        </p:spPr>
      </p:pic>
      <p:pic>
        <p:nvPicPr>
          <p:cNvPr id="29700" name="Picture 2"/>
          <p:cNvPicPr>
            <a:picLocks noChangeAspect="1"/>
          </p:cNvPicPr>
          <p:nvPr/>
        </p:nvPicPr>
        <p:blipFill>
          <a:blip r:embed="rId3"/>
          <a:srcRect/>
          <a:stretch>
            <a:fillRect/>
          </a:stretch>
        </p:blipFill>
        <p:spPr bwMode="auto">
          <a:xfrm>
            <a:off x="5949950" y="3333750"/>
            <a:ext cx="2736850" cy="2116138"/>
          </a:xfrm>
          <a:prstGeom prst="rect">
            <a:avLst/>
          </a:prstGeom>
          <a:noFill/>
          <a:ln w="9525">
            <a:noFill/>
            <a:miter lim="800000"/>
            <a:headEnd/>
            <a:tailEnd/>
          </a:ln>
        </p:spPr>
      </p:pic>
      <p:sp>
        <p:nvSpPr>
          <p:cNvPr id="2" name="Rectangle 1"/>
          <p:cNvSpPr/>
          <p:nvPr/>
        </p:nvSpPr>
        <p:spPr>
          <a:xfrm>
            <a:off x="2015620" y="5867218"/>
            <a:ext cx="4583371" cy="369332"/>
          </a:xfrm>
          <a:prstGeom prst="rect">
            <a:avLst/>
          </a:prstGeom>
        </p:spPr>
        <p:txBody>
          <a:bodyPr wrap="none">
            <a:spAutoFit/>
          </a:bodyPr>
          <a:lstStyle/>
          <a:p>
            <a:pPr lvl="2"/>
            <a:r>
              <a:rPr lang="en-US" u="sng" dirty="0">
                <a:hlinkClick r:id="rId4"/>
              </a:rPr>
              <a:t>Bravo Application Guide 2 Rus.xls</a:t>
            </a:r>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idx="4294967295"/>
          </p:nvPr>
        </p:nvSpPr>
        <p:spPr/>
        <p:txBody>
          <a:bodyPr/>
          <a:lstStyle/>
          <a:p>
            <a:r>
              <a:rPr lang="ru-RU" sz="3200" smtClean="0">
                <a:latin typeface="DINOT-Bold"/>
              </a:rPr>
              <a:t>Гребной винт</a:t>
            </a:r>
            <a:r>
              <a:rPr lang="en-US" sz="3200" smtClean="0">
                <a:latin typeface="DINOT-Bold"/>
              </a:rPr>
              <a:t> Spitfire – </a:t>
            </a:r>
            <a:r>
              <a:rPr lang="ru-RU" sz="3200" smtClean="0">
                <a:latin typeface="DINOT-Bold"/>
              </a:rPr>
              <a:t>Новейший алюминиевый винт</a:t>
            </a:r>
            <a:endParaRPr lang="en-US" sz="3200" smtClean="0">
              <a:latin typeface="DINOT-Bold"/>
            </a:endParaRPr>
          </a:p>
        </p:txBody>
      </p:sp>
      <p:sp>
        <p:nvSpPr>
          <p:cNvPr id="30722" name="Rectangle 3"/>
          <p:cNvSpPr>
            <a:spLocks noGrp="1"/>
          </p:cNvSpPr>
          <p:nvPr>
            <p:ph type="body" idx="4294967295"/>
          </p:nvPr>
        </p:nvSpPr>
        <p:spPr>
          <a:xfrm>
            <a:off x="381000" y="1066800"/>
            <a:ext cx="4724400" cy="4953000"/>
          </a:xfrm>
        </p:spPr>
        <p:txBody>
          <a:bodyPr/>
          <a:lstStyle/>
          <a:p>
            <a:pPr>
              <a:lnSpc>
                <a:spcPct val="90000"/>
              </a:lnSpc>
            </a:pPr>
            <a:r>
              <a:rPr lang="ru-RU" sz="2000" b="1" smtClean="0"/>
              <a:t>Новинка</a:t>
            </a:r>
            <a:r>
              <a:rPr lang="en-US" sz="2000" b="1" smtClean="0"/>
              <a:t> 2012</a:t>
            </a:r>
          </a:p>
          <a:p>
            <a:pPr>
              <a:lnSpc>
                <a:spcPct val="90000"/>
              </a:lnSpc>
            </a:pPr>
            <a:r>
              <a:rPr lang="ru-RU" sz="2000" b="1" smtClean="0"/>
              <a:t>Уникальный 4х-лопастной винт высокой эффективности</a:t>
            </a:r>
            <a:r>
              <a:rPr lang="en-US" sz="2000" smtClean="0"/>
              <a:t> – </a:t>
            </a:r>
            <a:r>
              <a:rPr lang="ru-RU" sz="2000" smtClean="0"/>
              <a:t>Обеспечивает улучшение ускорения</a:t>
            </a:r>
            <a:r>
              <a:rPr lang="en-US" sz="2000" smtClean="0"/>
              <a:t> </a:t>
            </a:r>
            <a:r>
              <a:rPr lang="ru-RU" sz="2000" smtClean="0"/>
              <a:t>до</a:t>
            </a:r>
            <a:r>
              <a:rPr lang="en-US" sz="2000" smtClean="0"/>
              <a:t> 25% </a:t>
            </a:r>
            <a:r>
              <a:rPr lang="ru-RU" sz="2000" smtClean="0"/>
              <a:t>и невероятную устойчивость без снижения максимальной скорости</a:t>
            </a:r>
            <a:endParaRPr lang="en-US" sz="2000" smtClean="0"/>
          </a:p>
          <a:p>
            <a:pPr>
              <a:lnSpc>
                <a:spcPct val="90000"/>
              </a:lnSpc>
            </a:pPr>
            <a:r>
              <a:rPr lang="ru-RU" sz="2000" b="1" smtClean="0"/>
              <a:t>Технология</a:t>
            </a:r>
            <a:r>
              <a:rPr lang="en-US" sz="2000" smtClean="0"/>
              <a:t> – </a:t>
            </a:r>
            <a:r>
              <a:rPr lang="ru-RU" sz="2000" smtClean="0"/>
              <a:t>Винт включает в себя последние разработки от </a:t>
            </a:r>
            <a:r>
              <a:rPr lang="en-US" sz="2000" smtClean="0"/>
              <a:t>Mercury:</a:t>
            </a:r>
          </a:p>
          <a:p>
            <a:pPr lvl="1">
              <a:lnSpc>
                <a:spcPct val="90000"/>
              </a:lnSpc>
            </a:pPr>
            <a:r>
              <a:rPr lang="ru-RU" sz="1600" smtClean="0"/>
              <a:t>Уменьшенный диаметр с развитой площадью поверхности лопастей и большой интерцептор позволяют винту быстрее вращаться для невероятного ускорения</a:t>
            </a:r>
          </a:p>
          <a:p>
            <a:pPr lvl="1">
              <a:lnSpc>
                <a:spcPct val="90000"/>
              </a:lnSpc>
            </a:pPr>
            <a:r>
              <a:rPr lang="ru-RU" sz="1600" smtClean="0"/>
              <a:t>Прямая задняя кромка </a:t>
            </a:r>
            <a:r>
              <a:rPr lang="en-US" sz="1600" smtClean="0"/>
              <a:t>(</a:t>
            </a:r>
            <a:r>
              <a:rPr lang="ru-RU" sz="1600" smtClean="0"/>
              <a:t>как у гоночных винтов</a:t>
            </a:r>
            <a:r>
              <a:rPr lang="en-US" sz="1600" smtClean="0"/>
              <a:t>) </a:t>
            </a:r>
            <a:r>
              <a:rPr lang="ru-RU" sz="1600" smtClean="0"/>
              <a:t>для превосходной устойчивости</a:t>
            </a:r>
            <a:endParaRPr lang="en-US" sz="1600" smtClean="0"/>
          </a:p>
          <a:p>
            <a:pPr>
              <a:lnSpc>
                <a:spcPct val="90000"/>
              </a:lnSpc>
            </a:pPr>
            <a:r>
              <a:rPr lang="ru-RU" sz="2000" smtClean="0"/>
              <a:t>Подходит для моторов </a:t>
            </a:r>
            <a:r>
              <a:rPr lang="en-US" sz="2000" smtClean="0"/>
              <a:t>Mercury 25-125 </a:t>
            </a:r>
            <a:r>
              <a:rPr lang="ru-RU" sz="2000" smtClean="0"/>
              <a:t>л.с. и других производителей</a:t>
            </a:r>
            <a:endParaRPr lang="en-US" sz="2000" smtClean="0"/>
          </a:p>
        </p:txBody>
      </p:sp>
      <p:pic>
        <p:nvPicPr>
          <p:cNvPr id="30723" name="Picture 7" descr="13554"/>
          <p:cNvPicPr>
            <a:picLocks noChangeAspect="1" noChangeArrowheads="1"/>
          </p:cNvPicPr>
          <p:nvPr/>
        </p:nvPicPr>
        <p:blipFill>
          <a:blip r:embed="rId2">
            <a:clrChange>
              <a:clrFrom>
                <a:srgbClr val="FFFFFE"/>
              </a:clrFrom>
              <a:clrTo>
                <a:srgbClr val="FFFFFE">
                  <a:alpha val="0"/>
                </a:srgbClr>
              </a:clrTo>
            </a:clrChange>
          </a:blip>
          <a:srcRect/>
          <a:stretch>
            <a:fillRect/>
          </a:stretch>
        </p:blipFill>
        <p:spPr bwMode="auto">
          <a:xfrm rot="-312400">
            <a:off x="5727700" y="1054100"/>
            <a:ext cx="1978025" cy="2362200"/>
          </a:xfrm>
          <a:prstGeom prst="rect">
            <a:avLst/>
          </a:prstGeom>
          <a:noFill/>
          <a:ln w="9525">
            <a:noFill/>
            <a:miter lim="800000"/>
            <a:headEnd/>
            <a:tailEnd/>
          </a:ln>
        </p:spPr>
      </p:pic>
      <p:pic>
        <p:nvPicPr>
          <p:cNvPr id="30724" name="Picture 1"/>
          <p:cNvPicPr>
            <a:picLocks noChangeAspect="1"/>
          </p:cNvPicPr>
          <p:nvPr/>
        </p:nvPicPr>
        <p:blipFill>
          <a:blip r:embed="rId3"/>
          <a:srcRect/>
          <a:stretch>
            <a:fillRect/>
          </a:stretch>
        </p:blipFill>
        <p:spPr bwMode="auto">
          <a:xfrm>
            <a:off x="5303838" y="3594100"/>
            <a:ext cx="3286125" cy="221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p:cNvSpPr>
          <p:nvPr>
            <p:ph type="title" idx="4294967295"/>
          </p:nvPr>
        </p:nvSpPr>
        <p:spPr>
          <a:xfrm>
            <a:off x="228600" y="457200"/>
            <a:ext cx="8707438" cy="365125"/>
          </a:xfrm>
        </p:spPr>
        <p:txBody>
          <a:bodyPr/>
          <a:lstStyle/>
          <a:p>
            <a:r>
              <a:rPr lang="ru-RU" sz="3200" smtClean="0"/>
              <a:t>Гребной винт </a:t>
            </a:r>
            <a:r>
              <a:rPr lang="en-US" sz="3200" smtClean="0"/>
              <a:t>Spitfire</a:t>
            </a:r>
          </a:p>
        </p:txBody>
      </p:sp>
      <p:sp>
        <p:nvSpPr>
          <p:cNvPr id="31746" name="Rectangle 3"/>
          <p:cNvSpPr>
            <a:spLocks noGrp="1"/>
          </p:cNvSpPr>
          <p:nvPr>
            <p:ph type="body" idx="4294967295"/>
          </p:nvPr>
        </p:nvSpPr>
        <p:spPr>
          <a:xfrm>
            <a:off x="228600" y="1143000"/>
            <a:ext cx="5105400" cy="5105400"/>
          </a:xfrm>
        </p:spPr>
        <p:txBody>
          <a:bodyPr/>
          <a:lstStyle/>
          <a:p>
            <a:pPr>
              <a:lnSpc>
                <a:spcPct val="80000"/>
              </a:lnSpc>
            </a:pPr>
            <a:r>
              <a:rPr lang="ru-RU" sz="1800" smtClean="0"/>
              <a:t>2 линейки гребных винтов</a:t>
            </a:r>
            <a:r>
              <a:rPr lang="en-US" sz="1800" smtClean="0"/>
              <a:t> Spitfire </a:t>
            </a:r>
            <a:r>
              <a:rPr lang="ru-RU" sz="1800" smtClean="0"/>
              <a:t>разработаны с учетом пожеланий покупателей</a:t>
            </a:r>
            <a:r>
              <a:rPr lang="en-US" sz="1800" smtClean="0"/>
              <a:t>:</a:t>
            </a:r>
          </a:p>
          <a:p>
            <a:pPr lvl="1">
              <a:lnSpc>
                <a:spcPct val="80000"/>
              </a:lnSpc>
            </a:pPr>
            <a:r>
              <a:rPr lang="en-US" sz="1600" b="1" smtClean="0"/>
              <a:t>Spitfire</a:t>
            </a:r>
            <a:r>
              <a:rPr lang="en-US" sz="1600" smtClean="0"/>
              <a:t>: </a:t>
            </a:r>
            <a:r>
              <a:rPr lang="ru-RU" sz="1600" smtClean="0"/>
              <a:t>для катеров с большой килеватостью</a:t>
            </a:r>
            <a:endParaRPr lang="en-US" sz="1600" smtClean="0"/>
          </a:p>
          <a:p>
            <a:pPr lvl="1">
              <a:lnSpc>
                <a:spcPct val="80000"/>
              </a:lnSpc>
            </a:pPr>
            <a:r>
              <a:rPr lang="en-US" sz="1600" b="1" smtClean="0"/>
              <a:t>Spitfire Pontoon</a:t>
            </a:r>
            <a:r>
              <a:rPr lang="en-US" sz="1600" smtClean="0"/>
              <a:t>: </a:t>
            </a:r>
            <a:r>
              <a:rPr lang="ru-RU" sz="1600" smtClean="0"/>
              <a:t>Лучший винт в линейке </a:t>
            </a:r>
            <a:r>
              <a:rPr lang="en-US" sz="1600" smtClean="0"/>
              <a:t>Quicksilver</a:t>
            </a:r>
            <a:r>
              <a:rPr lang="ru-RU" sz="1600" smtClean="0"/>
              <a:t> для понтонных лодок</a:t>
            </a:r>
            <a:r>
              <a:rPr lang="en-US" sz="1600" smtClean="0"/>
              <a:t>, </a:t>
            </a:r>
            <a:r>
              <a:rPr lang="ru-RU" sz="1600" smtClean="0"/>
              <a:t>обеспечивающий дополнительную устойчивость и подъем Вашей понтонной лодки.</a:t>
            </a:r>
            <a:endParaRPr lang="en-US" sz="1600" smtClean="0"/>
          </a:p>
          <a:p>
            <a:pPr>
              <a:lnSpc>
                <a:spcPct val="80000"/>
              </a:lnSpc>
            </a:pPr>
            <a:r>
              <a:rPr lang="ru-RU" sz="1800" smtClean="0"/>
              <a:t>Втулки</a:t>
            </a:r>
            <a:r>
              <a:rPr lang="en-US" sz="1800" smtClean="0"/>
              <a:t>:</a:t>
            </a:r>
          </a:p>
          <a:p>
            <a:pPr lvl="1">
              <a:lnSpc>
                <a:spcPct val="80000"/>
              </a:lnSpc>
            </a:pPr>
            <a:r>
              <a:rPr lang="ru-RU" sz="1600" smtClean="0"/>
              <a:t>В винтах для моторов </a:t>
            </a:r>
            <a:r>
              <a:rPr lang="en-US" sz="1600" smtClean="0"/>
              <a:t>40-60 Bigfoot, 75-115 </a:t>
            </a:r>
            <a:r>
              <a:rPr lang="ru-RU" sz="1600" smtClean="0"/>
              <a:t>л.с.</a:t>
            </a:r>
            <a:r>
              <a:rPr lang="en-US" sz="1600" smtClean="0"/>
              <a:t> </a:t>
            </a:r>
            <a:r>
              <a:rPr lang="ru-RU" sz="1600" smtClean="0"/>
              <a:t>используются ступицы </a:t>
            </a:r>
            <a:r>
              <a:rPr lang="en-US" sz="1600" smtClean="0"/>
              <a:t>Flo-Torq II (</a:t>
            </a:r>
            <a:r>
              <a:rPr lang="ru-RU" sz="1600" smtClean="0"/>
              <a:t>покупается отдельно</a:t>
            </a:r>
            <a:r>
              <a:rPr lang="en-US" sz="1600" smtClean="0"/>
              <a:t>)</a:t>
            </a:r>
          </a:p>
          <a:p>
            <a:pPr lvl="1">
              <a:lnSpc>
                <a:spcPct val="80000"/>
              </a:lnSpc>
            </a:pPr>
            <a:r>
              <a:rPr lang="ru-RU" sz="1600" smtClean="0"/>
              <a:t>В гребных винтах для двигателей мощностью </a:t>
            </a:r>
            <a:r>
              <a:rPr lang="en-US" sz="1600" smtClean="0"/>
              <a:t>40-60</a:t>
            </a:r>
            <a:r>
              <a:rPr lang="ru-RU" sz="1600" smtClean="0"/>
              <a:t> л.с. используются ступицы</a:t>
            </a:r>
            <a:r>
              <a:rPr lang="en-US" sz="1600" smtClean="0"/>
              <a:t> Flo-Torq Reflex (</a:t>
            </a:r>
            <a:r>
              <a:rPr lang="ru-RU" sz="1600" smtClean="0"/>
              <a:t>в комплекте</a:t>
            </a:r>
            <a:r>
              <a:rPr lang="en-US" sz="1600" smtClean="0"/>
              <a:t>)</a:t>
            </a:r>
          </a:p>
          <a:p>
            <a:pPr lvl="1">
              <a:lnSpc>
                <a:spcPct val="80000"/>
              </a:lnSpc>
            </a:pPr>
            <a:r>
              <a:rPr lang="ru-RU" sz="1600" smtClean="0"/>
              <a:t>Винты для двигателей, мощностью </a:t>
            </a:r>
            <a:r>
              <a:rPr lang="en-US" sz="1600" smtClean="0"/>
              <a:t>25-30 </a:t>
            </a:r>
            <a:r>
              <a:rPr lang="ru-RU" sz="1600" smtClean="0"/>
              <a:t>л.с, имеют резиновые ступицы</a:t>
            </a:r>
            <a:r>
              <a:rPr lang="en-US" sz="1600" smtClean="0"/>
              <a:t> (</a:t>
            </a:r>
            <a:r>
              <a:rPr lang="ru-RU" sz="1600" smtClean="0"/>
              <a:t>в комплекте</a:t>
            </a:r>
            <a:r>
              <a:rPr lang="en-US" sz="1600" smtClean="0"/>
              <a:t>)</a:t>
            </a:r>
          </a:p>
          <a:p>
            <a:pPr>
              <a:lnSpc>
                <a:spcPct val="80000"/>
              </a:lnSpc>
            </a:pPr>
            <a:r>
              <a:rPr lang="ru-RU" sz="1800" smtClean="0"/>
              <a:t>Все гребные винты доступны</a:t>
            </a:r>
            <a:endParaRPr lang="en-US" sz="1800" smtClean="0"/>
          </a:p>
          <a:p>
            <a:pPr lvl="1">
              <a:lnSpc>
                <a:spcPct val="80000"/>
              </a:lnSpc>
            </a:pPr>
            <a:r>
              <a:rPr lang="ru-RU" sz="1600" smtClean="0"/>
              <a:t>Винты для понтонных лодок и для моторов    40-60 л.с. всегда хорошо продавались</a:t>
            </a:r>
            <a:endParaRPr lang="en-US" sz="1600" smtClean="0"/>
          </a:p>
          <a:p>
            <a:pPr>
              <a:lnSpc>
                <a:spcPct val="80000"/>
              </a:lnSpc>
            </a:pPr>
            <a:endParaRPr lang="en-US" sz="1800" smtClean="0"/>
          </a:p>
        </p:txBody>
      </p:sp>
      <p:pic>
        <p:nvPicPr>
          <p:cNvPr id="31747" name="Picture 4"/>
          <p:cNvPicPr>
            <a:picLocks noChangeAspect="1" noChangeArrowheads="1"/>
          </p:cNvPicPr>
          <p:nvPr/>
        </p:nvPicPr>
        <p:blipFill>
          <a:blip r:embed="rId2"/>
          <a:srcRect/>
          <a:stretch>
            <a:fillRect/>
          </a:stretch>
        </p:blipFill>
        <p:spPr bwMode="auto">
          <a:xfrm>
            <a:off x="5486400" y="1243013"/>
            <a:ext cx="3505200" cy="1639887"/>
          </a:xfrm>
          <a:prstGeom prst="rect">
            <a:avLst/>
          </a:prstGeom>
          <a:noFill/>
          <a:ln w="9525" algn="ctr">
            <a:noFill/>
            <a:miter lim="800000"/>
            <a:headEnd/>
            <a:tailEnd/>
          </a:ln>
        </p:spPr>
      </p:pic>
      <p:pic>
        <p:nvPicPr>
          <p:cNvPr id="31748" name="Picture 1"/>
          <p:cNvPicPr>
            <a:picLocks noChangeAspect="1"/>
          </p:cNvPicPr>
          <p:nvPr/>
        </p:nvPicPr>
        <p:blipFill>
          <a:blip r:embed="rId3"/>
          <a:srcRect/>
          <a:stretch>
            <a:fillRect/>
          </a:stretch>
        </p:blipFill>
        <p:spPr bwMode="auto">
          <a:xfrm>
            <a:off x="5486400" y="3251200"/>
            <a:ext cx="3505200" cy="277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p:cNvSpPr>
          <p:nvPr>
            <p:ph type="title" idx="4294967295"/>
          </p:nvPr>
        </p:nvSpPr>
        <p:spPr>
          <a:xfrm>
            <a:off x="228600" y="457200"/>
            <a:ext cx="8707438" cy="365125"/>
          </a:xfrm>
        </p:spPr>
        <p:txBody>
          <a:bodyPr/>
          <a:lstStyle/>
          <a:p>
            <a:r>
              <a:rPr lang="ru-RU" sz="3200" smtClean="0">
                <a:latin typeface="DINOT-Bold"/>
              </a:rPr>
              <a:t>Расширение семейств гребных винтов</a:t>
            </a:r>
            <a:endParaRPr lang="en-US" sz="3200" smtClean="0">
              <a:latin typeface="DINOT-Bold"/>
            </a:endParaRPr>
          </a:p>
        </p:txBody>
      </p:sp>
      <p:pic>
        <p:nvPicPr>
          <p:cNvPr id="32770" name="Picture 2"/>
          <p:cNvPicPr>
            <a:picLocks noChangeAspect="1"/>
          </p:cNvPicPr>
          <p:nvPr/>
        </p:nvPicPr>
        <p:blipFill>
          <a:blip r:embed="rId2"/>
          <a:srcRect/>
          <a:stretch>
            <a:fillRect/>
          </a:stretch>
        </p:blipFill>
        <p:spPr bwMode="auto">
          <a:xfrm>
            <a:off x="1797050" y="960438"/>
            <a:ext cx="4927600" cy="531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p:cNvSpPr>
          <p:nvPr>
            <p:ph type="ctrTitle" idx="4294967295"/>
          </p:nvPr>
        </p:nvSpPr>
        <p:spPr>
          <a:xfrm>
            <a:off x="2362200" y="5029200"/>
            <a:ext cx="6248400" cy="730250"/>
          </a:xfrm>
        </p:spPr>
        <p:txBody>
          <a:bodyPr/>
          <a:lstStyle/>
          <a:p>
            <a:pPr algn="r"/>
            <a:r>
              <a:rPr lang="en-US" sz="3200" smtClean="0"/>
              <a:t> </a:t>
            </a:r>
            <a:r>
              <a:rPr lang="ru-RU" sz="3200" smtClean="0"/>
              <a:t>Обзор новинок </a:t>
            </a:r>
            <a:r>
              <a:rPr lang="en-US" sz="3200" smtClean="0"/>
              <a:t>2013 </a:t>
            </a:r>
            <a:br>
              <a:rPr lang="en-US" sz="3200" smtClean="0"/>
            </a:br>
            <a:r>
              <a:rPr lang="en-US" sz="3200" smtClean="0"/>
              <a:t/>
            </a:r>
            <a:br>
              <a:rPr lang="en-US" sz="3200" smtClean="0"/>
            </a:br>
            <a:endParaRPr lang="en-US" sz="3200" smtClean="0"/>
          </a:p>
        </p:txBody>
      </p:sp>
      <p:pic>
        <p:nvPicPr>
          <p:cNvPr id="33794" name="Picture 3" descr="ZuesProp_Rvltnry"/>
          <p:cNvPicPr>
            <a:picLocks noChangeAspect="1" noChangeArrowheads="1"/>
          </p:cNvPicPr>
          <p:nvPr/>
        </p:nvPicPr>
        <p:blipFill>
          <a:blip r:embed="rId2"/>
          <a:srcRect/>
          <a:stretch>
            <a:fillRect/>
          </a:stretch>
        </p:blipFill>
        <p:spPr bwMode="auto">
          <a:xfrm>
            <a:off x="228600" y="457200"/>
            <a:ext cx="4546600" cy="575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idx="4294967295"/>
          </p:nvPr>
        </p:nvSpPr>
        <p:spPr>
          <a:xfrm>
            <a:off x="457200" y="119063"/>
            <a:ext cx="8229600" cy="1143000"/>
          </a:xfrm>
        </p:spPr>
        <p:txBody>
          <a:bodyPr/>
          <a:lstStyle/>
          <a:p>
            <a:r>
              <a:rPr lang="ru-RU" smtClean="0"/>
              <a:t>Новинка </a:t>
            </a:r>
            <a:r>
              <a:rPr lang="en-US" smtClean="0"/>
              <a:t>2013 </a:t>
            </a:r>
          </a:p>
        </p:txBody>
      </p:sp>
      <p:sp>
        <p:nvSpPr>
          <p:cNvPr id="34818" name="Rectangle 3"/>
          <p:cNvSpPr>
            <a:spLocks noGrp="1"/>
          </p:cNvSpPr>
          <p:nvPr>
            <p:ph type="body" idx="4294967295"/>
          </p:nvPr>
        </p:nvSpPr>
        <p:spPr>
          <a:xfrm>
            <a:off x="260350" y="1119188"/>
            <a:ext cx="6176963" cy="4343400"/>
          </a:xfrm>
        </p:spPr>
        <p:txBody>
          <a:bodyPr/>
          <a:lstStyle/>
          <a:p>
            <a:pPr>
              <a:buFont typeface="Arial" charset="0"/>
              <a:buNone/>
            </a:pPr>
            <a:r>
              <a:rPr lang="ru-RU" sz="2000" b="1" u="sng" smtClean="0">
                <a:latin typeface="DINOT"/>
              </a:rPr>
              <a:t>Алюминиевые винты для колонок </a:t>
            </a:r>
            <a:r>
              <a:rPr lang="en-US" sz="2000" b="1" u="sng" smtClean="0">
                <a:latin typeface="DINOT"/>
              </a:rPr>
              <a:t>Bravo Two</a:t>
            </a:r>
          </a:p>
          <a:p>
            <a:r>
              <a:rPr lang="ru-RU" sz="2000" smtClean="0">
                <a:latin typeface="DINOT"/>
              </a:rPr>
              <a:t>Новые алюминиевые гребные винты с правым и левым вращением и шагом</a:t>
            </a:r>
            <a:r>
              <a:rPr lang="en-US" sz="2000" smtClean="0">
                <a:latin typeface="DINOT"/>
              </a:rPr>
              <a:t> 11,13,15,17 </a:t>
            </a:r>
            <a:r>
              <a:rPr lang="ru-RU" sz="2000" smtClean="0">
                <a:latin typeface="DINOT"/>
              </a:rPr>
              <a:t>и</a:t>
            </a:r>
            <a:r>
              <a:rPr lang="en-US" sz="2000" smtClean="0">
                <a:latin typeface="DINOT"/>
              </a:rPr>
              <a:t> 25</a:t>
            </a:r>
          </a:p>
          <a:p>
            <a:pPr lvl="1"/>
            <a:r>
              <a:rPr lang="ru-RU" sz="2000" smtClean="0">
                <a:latin typeface="DINOT"/>
              </a:rPr>
              <a:t>Дополнение к алюминиевым винтам с шагом</a:t>
            </a:r>
            <a:r>
              <a:rPr lang="en-US" sz="2000" smtClean="0">
                <a:latin typeface="DINOT"/>
              </a:rPr>
              <a:t> 19, 21 </a:t>
            </a:r>
            <a:r>
              <a:rPr lang="ru-RU" sz="2000" smtClean="0">
                <a:latin typeface="DINOT"/>
              </a:rPr>
              <a:t>и</a:t>
            </a:r>
            <a:r>
              <a:rPr lang="en-US" sz="2000" smtClean="0">
                <a:latin typeface="DINOT"/>
              </a:rPr>
              <a:t> 23 </a:t>
            </a:r>
          </a:p>
          <a:p>
            <a:pPr lvl="1"/>
            <a:r>
              <a:rPr lang="ru-RU" sz="2000" smtClean="0">
                <a:latin typeface="DINOT"/>
              </a:rPr>
              <a:t>Высокоточная отливка и резиновая втулка</a:t>
            </a:r>
            <a:endParaRPr lang="en-US" sz="2000" smtClean="0">
              <a:latin typeface="DINOT"/>
            </a:endParaRPr>
          </a:p>
          <a:p>
            <a:pPr lvl="1"/>
            <a:r>
              <a:rPr lang="ru-RU" sz="2000" smtClean="0">
                <a:latin typeface="DINOT"/>
              </a:rPr>
              <a:t>Полный спектр алюминиевых винтов для легендарной колонки </a:t>
            </a:r>
            <a:r>
              <a:rPr lang="en-US" sz="2000" smtClean="0">
                <a:latin typeface="DINOT"/>
              </a:rPr>
              <a:t>Bravo Two</a:t>
            </a:r>
          </a:p>
          <a:p>
            <a:pPr lvl="1"/>
            <a:r>
              <a:rPr lang="ru-RU" sz="2000" smtClean="0">
                <a:latin typeface="DINOT"/>
              </a:rPr>
              <a:t>Изготовлены из сплава </a:t>
            </a:r>
            <a:r>
              <a:rPr lang="en-US" sz="2000" smtClean="0">
                <a:latin typeface="DINOT"/>
              </a:rPr>
              <a:t>Mercalloy</a:t>
            </a:r>
          </a:p>
          <a:p>
            <a:r>
              <a:rPr lang="ru-RU" sz="2000" smtClean="0">
                <a:latin typeface="DINOT"/>
              </a:rPr>
              <a:t>Ориентир для конкурентов</a:t>
            </a:r>
            <a:endParaRPr lang="en-US" sz="2000" smtClean="0">
              <a:latin typeface="DINOT"/>
            </a:endParaRPr>
          </a:p>
          <a:p>
            <a:r>
              <a:rPr lang="ru-RU" sz="2000" smtClean="0">
                <a:latin typeface="DINOT"/>
              </a:rPr>
              <a:t>Большой спрос </a:t>
            </a:r>
            <a:endParaRPr lang="en-US" sz="2000" smtClean="0">
              <a:latin typeface="DINOT"/>
            </a:endParaRPr>
          </a:p>
          <a:p>
            <a:pPr lvl="1">
              <a:buFont typeface="Arial" charset="0"/>
              <a:buNone/>
            </a:pPr>
            <a:endParaRPr lang="en-US" sz="1600" smtClean="0"/>
          </a:p>
          <a:p>
            <a:pPr>
              <a:buFont typeface="Arial" charset="0"/>
              <a:buNone/>
            </a:pPr>
            <a:r>
              <a:rPr lang="ru-RU" sz="2000" smtClean="0">
                <a:solidFill>
                  <a:srgbClr val="FF0000"/>
                </a:solidFill>
                <a:latin typeface="DINOT"/>
              </a:rPr>
              <a:t>Доступность</a:t>
            </a:r>
            <a:r>
              <a:rPr lang="en-US" sz="2000" smtClean="0">
                <a:solidFill>
                  <a:srgbClr val="FF0000"/>
                </a:solidFill>
                <a:latin typeface="DINOT"/>
              </a:rPr>
              <a:t>: </a:t>
            </a:r>
            <a:r>
              <a:rPr lang="ru-RU" sz="2000" smtClean="0">
                <a:solidFill>
                  <a:srgbClr val="FF0000"/>
                </a:solidFill>
                <a:latin typeface="DINOT"/>
              </a:rPr>
              <a:t>Июнь</a:t>
            </a:r>
            <a:r>
              <a:rPr lang="en-US" sz="2000" smtClean="0">
                <a:solidFill>
                  <a:srgbClr val="FF0000"/>
                </a:solidFill>
                <a:latin typeface="DINOT"/>
              </a:rPr>
              <a:t> 2013</a:t>
            </a:r>
          </a:p>
        </p:txBody>
      </p:sp>
      <p:pic>
        <p:nvPicPr>
          <p:cNvPr id="34819" name="Picture 4" descr="Bravo2"/>
          <p:cNvPicPr>
            <a:picLocks noChangeAspect="1" noChangeArrowheads="1"/>
          </p:cNvPicPr>
          <p:nvPr/>
        </p:nvPicPr>
        <p:blipFill>
          <a:blip r:embed="rId2"/>
          <a:srcRect/>
          <a:stretch>
            <a:fillRect/>
          </a:stretch>
        </p:blipFill>
        <p:spPr bwMode="auto">
          <a:xfrm>
            <a:off x="6280150" y="1412875"/>
            <a:ext cx="2635250" cy="1071563"/>
          </a:xfrm>
          <a:prstGeom prst="rect">
            <a:avLst/>
          </a:prstGeom>
          <a:noFill/>
          <a:ln w="9525">
            <a:noFill/>
            <a:miter lim="800000"/>
            <a:headEnd/>
            <a:tailEnd/>
          </a:ln>
        </p:spPr>
      </p:pic>
      <p:sp>
        <p:nvSpPr>
          <p:cNvPr id="34820" name="AutoShape 5" descr="9k="/>
          <p:cNvSpPr>
            <a:spLocks noChangeAspect="1" noChangeArrowheads="1"/>
          </p:cNvSpPr>
          <p:nvPr/>
        </p:nvSpPr>
        <p:spPr bwMode="auto">
          <a:xfrm>
            <a:off x="3886200" y="2743200"/>
            <a:ext cx="1371600" cy="1371600"/>
          </a:xfrm>
          <a:prstGeom prst="rect">
            <a:avLst/>
          </a:prstGeom>
          <a:noFill/>
          <a:ln w="9525">
            <a:noFill/>
            <a:miter lim="800000"/>
            <a:headEnd/>
            <a:tailEnd/>
          </a:ln>
        </p:spPr>
        <p:txBody>
          <a:bodyPr/>
          <a:lstStyle/>
          <a:p>
            <a:endParaRPr lang="en-US"/>
          </a:p>
        </p:txBody>
      </p:sp>
      <p:sp>
        <p:nvSpPr>
          <p:cNvPr id="34821" name="AutoShape 6" descr="9k="/>
          <p:cNvSpPr>
            <a:spLocks noChangeAspect="1" noChangeArrowheads="1"/>
          </p:cNvSpPr>
          <p:nvPr/>
        </p:nvSpPr>
        <p:spPr bwMode="auto">
          <a:xfrm>
            <a:off x="3886200" y="2743200"/>
            <a:ext cx="1371600" cy="1371600"/>
          </a:xfrm>
          <a:prstGeom prst="rect">
            <a:avLst/>
          </a:prstGeom>
          <a:noFill/>
          <a:ln w="9525">
            <a:noFill/>
            <a:miter lim="800000"/>
            <a:headEnd/>
            <a:tailEnd/>
          </a:ln>
        </p:spPr>
        <p:txBody>
          <a:bodyPr/>
          <a:lstStyle/>
          <a:p>
            <a:endParaRPr lang="en-US"/>
          </a:p>
        </p:txBody>
      </p:sp>
      <p:pic>
        <p:nvPicPr>
          <p:cNvPr id="34822" name="Picture 7" descr="BRAVO2X"/>
          <p:cNvPicPr>
            <a:picLocks noChangeAspect="1" noChangeArrowheads="1"/>
          </p:cNvPicPr>
          <p:nvPr/>
        </p:nvPicPr>
        <p:blipFill>
          <a:blip r:embed="rId3"/>
          <a:srcRect/>
          <a:stretch>
            <a:fillRect/>
          </a:stretch>
        </p:blipFill>
        <p:spPr bwMode="auto">
          <a:xfrm>
            <a:off x="7418388" y="2573338"/>
            <a:ext cx="1730375" cy="1730375"/>
          </a:xfrm>
          <a:prstGeom prst="rect">
            <a:avLst/>
          </a:prstGeom>
          <a:noFill/>
          <a:ln w="9525">
            <a:noFill/>
            <a:miter lim="800000"/>
            <a:headEnd/>
            <a:tailEnd/>
          </a:ln>
        </p:spPr>
      </p:pic>
      <p:pic>
        <p:nvPicPr>
          <p:cNvPr id="34823" name="Picture 1"/>
          <p:cNvPicPr>
            <a:picLocks noChangeAspect="1"/>
          </p:cNvPicPr>
          <p:nvPr/>
        </p:nvPicPr>
        <p:blipFill>
          <a:blip r:embed="rId4"/>
          <a:srcRect/>
          <a:stretch>
            <a:fillRect/>
          </a:stretch>
        </p:blipFill>
        <p:spPr bwMode="auto">
          <a:xfrm>
            <a:off x="5770563" y="3651250"/>
            <a:ext cx="1647825" cy="2554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idx="4294967295"/>
          </p:nvPr>
        </p:nvSpPr>
        <p:spPr>
          <a:xfrm>
            <a:off x="457200" y="42863"/>
            <a:ext cx="8229600" cy="1143000"/>
          </a:xfrm>
        </p:spPr>
        <p:txBody>
          <a:bodyPr/>
          <a:lstStyle/>
          <a:p>
            <a:r>
              <a:rPr lang="ru-RU" smtClean="0"/>
              <a:t>Новинка </a:t>
            </a:r>
            <a:r>
              <a:rPr lang="en-US" smtClean="0"/>
              <a:t>2013</a:t>
            </a:r>
          </a:p>
        </p:txBody>
      </p:sp>
      <p:sp>
        <p:nvSpPr>
          <p:cNvPr id="35842" name="Rectangle 3"/>
          <p:cNvSpPr>
            <a:spLocks noGrp="1"/>
          </p:cNvSpPr>
          <p:nvPr>
            <p:ph type="body" idx="4294967295"/>
          </p:nvPr>
        </p:nvSpPr>
        <p:spPr>
          <a:xfrm>
            <a:off x="381000" y="847725"/>
            <a:ext cx="5549900" cy="4713288"/>
          </a:xfrm>
        </p:spPr>
        <p:txBody>
          <a:bodyPr/>
          <a:lstStyle/>
          <a:p>
            <a:pPr>
              <a:buFont typeface="Arial" charset="0"/>
              <a:buNone/>
            </a:pPr>
            <a:r>
              <a:rPr lang="ru-RU" sz="2000" b="1" u="sng" dirty="0" smtClean="0">
                <a:latin typeface="DINOT"/>
              </a:rPr>
              <a:t>Гребные винты </a:t>
            </a:r>
            <a:r>
              <a:rPr lang="en-US" sz="2000" b="1" u="sng" dirty="0" smtClean="0">
                <a:latin typeface="DINOT"/>
              </a:rPr>
              <a:t>Bravo Three </a:t>
            </a:r>
            <a:r>
              <a:rPr lang="ru-RU" sz="2000" b="1" u="sng" dirty="0" smtClean="0">
                <a:latin typeface="DINOT"/>
              </a:rPr>
              <a:t>для дизельных двигателей</a:t>
            </a:r>
            <a:endParaRPr lang="en-US" sz="2000" b="1" u="sng" dirty="0" smtClean="0">
              <a:latin typeface="DINOT"/>
            </a:endParaRPr>
          </a:p>
          <a:p>
            <a:r>
              <a:rPr lang="ru-RU" sz="2000" dirty="0" smtClean="0">
                <a:latin typeface="DINOT"/>
              </a:rPr>
              <a:t>Разработаны для использования на тяжелых лодках и мощными дизельными двигателями</a:t>
            </a:r>
            <a:r>
              <a:rPr lang="en-GB" sz="2000" dirty="0" smtClean="0">
                <a:latin typeface="DINOT"/>
              </a:rPr>
              <a:t>.</a:t>
            </a:r>
          </a:p>
          <a:p>
            <a:r>
              <a:rPr lang="ru-RU" sz="2000" dirty="0" smtClean="0">
                <a:latin typeface="DINOT"/>
              </a:rPr>
              <a:t>4-лопастной передний винт большего диаметра вкупе с 3-лопастным задним винтом меньшего диаметра</a:t>
            </a:r>
            <a:r>
              <a:rPr lang="en-US" sz="2000" dirty="0" smtClean="0">
                <a:latin typeface="DINOT"/>
              </a:rPr>
              <a:t>, </a:t>
            </a:r>
            <a:r>
              <a:rPr lang="ru-RU" sz="2000" dirty="0" smtClean="0">
                <a:latin typeface="DINOT"/>
              </a:rPr>
              <a:t>обеспечивают невероятное ускорение и устойчивость при применении с дизельными установками</a:t>
            </a:r>
            <a:r>
              <a:rPr lang="en-US" sz="2000" dirty="0" smtClean="0">
                <a:latin typeface="DINOT"/>
              </a:rPr>
              <a:t>.</a:t>
            </a:r>
          </a:p>
          <a:p>
            <a:r>
              <a:rPr lang="ru-RU" sz="2000" dirty="0" smtClean="0">
                <a:latin typeface="DINOT"/>
              </a:rPr>
              <a:t>Дополнительный интерцептор на задних кромках обоих винтов помогает передать высокий крутящий момент современных турбодизелей</a:t>
            </a:r>
            <a:r>
              <a:rPr lang="en-GB" sz="2000" dirty="0" smtClean="0">
                <a:latin typeface="DINOT"/>
              </a:rPr>
              <a:t>.</a:t>
            </a:r>
          </a:p>
          <a:p>
            <a:r>
              <a:rPr lang="ru-RU" sz="2000" dirty="0" smtClean="0">
                <a:latin typeface="DINOT"/>
              </a:rPr>
              <a:t>Высокоэффективный гребной винт для дизелей</a:t>
            </a:r>
            <a:r>
              <a:rPr lang="en-US" sz="2000" dirty="0" smtClean="0">
                <a:latin typeface="DINOT"/>
              </a:rPr>
              <a:t>.</a:t>
            </a:r>
          </a:p>
          <a:p>
            <a:r>
              <a:rPr lang="ru-RU" sz="2000" dirty="0" smtClean="0">
                <a:solidFill>
                  <a:srgbClr val="FF0000"/>
                </a:solidFill>
                <a:latin typeface="DINOT"/>
              </a:rPr>
              <a:t>                    Уже в продаже</a:t>
            </a:r>
            <a:r>
              <a:rPr lang="en-US" sz="2000" dirty="0" smtClean="0">
                <a:solidFill>
                  <a:srgbClr val="FF0000"/>
                </a:solidFill>
                <a:latin typeface="DINOT"/>
              </a:rPr>
              <a:t>!</a:t>
            </a:r>
          </a:p>
          <a:p>
            <a:endParaRPr lang="en-US" sz="1000" dirty="0" smtClean="0">
              <a:latin typeface="DINOT"/>
            </a:endParaRPr>
          </a:p>
          <a:p>
            <a:endParaRPr lang="en-US" sz="1000" dirty="0" smtClean="0">
              <a:latin typeface="DINOT"/>
            </a:endParaRPr>
          </a:p>
          <a:p>
            <a:endParaRPr lang="en-US" sz="1000" dirty="0" smtClean="0">
              <a:latin typeface="DINOT"/>
            </a:endParaRPr>
          </a:p>
          <a:p>
            <a:endParaRPr lang="en-US" sz="1000" dirty="0" smtClean="0">
              <a:latin typeface="DINOT"/>
            </a:endParaRPr>
          </a:p>
        </p:txBody>
      </p:sp>
      <p:sp>
        <p:nvSpPr>
          <p:cNvPr id="35843" name="AutoShape 5" descr="9k="/>
          <p:cNvSpPr>
            <a:spLocks noChangeAspect="1" noChangeArrowheads="1"/>
          </p:cNvSpPr>
          <p:nvPr/>
        </p:nvSpPr>
        <p:spPr bwMode="auto">
          <a:xfrm>
            <a:off x="3886200" y="2743200"/>
            <a:ext cx="1371600" cy="1371600"/>
          </a:xfrm>
          <a:prstGeom prst="rect">
            <a:avLst/>
          </a:prstGeom>
          <a:noFill/>
          <a:ln w="9525">
            <a:noFill/>
            <a:miter lim="800000"/>
            <a:headEnd/>
            <a:tailEnd/>
          </a:ln>
        </p:spPr>
        <p:txBody>
          <a:bodyPr/>
          <a:lstStyle/>
          <a:p>
            <a:endParaRPr lang="en-US"/>
          </a:p>
        </p:txBody>
      </p:sp>
      <p:sp>
        <p:nvSpPr>
          <p:cNvPr id="35844" name="AutoShape 6" descr="9k="/>
          <p:cNvSpPr>
            <a:spLocks noChangeAspect="1" noChangeArrowheads="1"/>
          </p:cNvSpPr>
          <p:nvPr/>
        </p:nvSpPr>
        <p:spPr bwMode="auto">
          <a:xfrm>
            <a:off x="3886200" y="2743200"/>
            <a:ext cx="1371600" cy="1371600"/>
          </a:xfrm>
          <a:prstGeom prst="rect">
            <a:avLst/>
          </a:prstGeom>
          <a:noFill/>
          <a:ln w="9525">
            <a:noFill/>
            <a:miter lim="800000"/>
            <a:headEnd/>
            <a:tailEnd/>
          </a:ln>
        </p:spPr>
        <p:txBody>
          <a:bodyPr/>
          <a:lstStyle/>
          <a:p>
            <a:endParaRPr lang="en-US"/>
          </a:p>
        </p:txBody>
      </p:sp>
      <p:sp>
        <p:nvSpPr>
          <p:cNvPr id="35845" name="Rectangle 9"/>
          <p:cNvSpPr>
            <a:spLocks noChangeArrowheads="1"/>
          </p:cNvSpPr>
          <p:nvPr/>
        </p:nvSpPr>
        <p:spPr bwMode="auto">
          <a:xfrm>
            <a:off x="6043613" y="2405063"/>
            <a:ext cx="1600200" cy="338137"/>
          </a:xfrm>
          <a:prstGeom prst="rect">
            <a:avLst/>
          </a:prstGeom>
          <a:solidFill>
            <a:schemeClr val="bg1"/>
          </a:solidFill>
          <a:ln w="9525">
            <a:noFill/>
            <a:miter lim="800000"/>
            <a:headEnd/>
            <a:tailEnd/>
          </a:ln>
        </p:spPr>
        <p:txBody>
          <a:bodyPr wrap="none" anchor="ctr"/>
          <a:lstStyle/>
          <a:p>
            <a:endParaRPr lang="en-US"/>
          </a:p>
        </p:txBody>
      </p:sp>
      <p:pic>
        <p:nvPicPr>
          <p:cNvPr id="35846" name="Picture 1"/>
          <p:cNvPicPr>
            <a:picLocks noChangeAspect="1"/>
          </p:cNvPicPr>
          <p:nvPr/>
        </p:nvPicPr>
        <p:blipFill>
          <a:blip r:embed="rId2"/>
          <a:srcRect/>
          <a:stretch>
            <a:fillRect/>
          </a:stretch>
        </p:blipFill>
        <p:spPr bwMode="auto">
          <a:xfrm>
            <a:off x="6008688" y="984250"/>
            <a:ext cx="2274887" cy="950913"/>
          </a:xfrm>
          <a:prstGeom prst="rect">
            <a:avLst/>
          </a:prstGeom>
          <a:noFill/>
          <a:ln w="9525">
            <a:noFill/>
            <a:miter lim="800000"/>
            <a:headEnd/>
            <a:tailEnd/>
          </a:ln>
        </p:spPr>
      </p:pic>
      <p:pic>
        <p:nvPicPr>
          <p:cNvPr id="35847" name="Picture 2"/>
          <p:cNvPicPr>
            <a:picLocks noChangeAspect="1"/>
          </p:cNvPicPr>
          <p:nvPr/>
        </p:nvPicPr>
        <p:blipFill>
          <a:blip r:embed="rId3"/>
          <a:srcRect/>
          <a:stretch>
            <a:fillRect/>
          </a:stretch>
        </p:blipFill>
        <p:spPr bwMode="auto">
          <a:xfrm>
            <a:off x="6188075" y="1776413"/>
            <a:ext cx="2330450" cy="2619375"/>
          </a:xfrm>
          <a:prstGeom prst="rect">
            <a:avLst/>
          </a:prstGeom>
          <a:noFill/>
          <a:ln w="9525">
            <a:noFill/>
            <a:miter lim="800000"/>
            <a:headEnd/>
            <a:tailEnd/>
          </a:ln>
        </p:spPr>
      </p:pic>
      <p:pic>
        <p:nvPicPr>
          <p:cNvPr id="35848" name="Picture 3"/>
          <p:cNvPicPr>
            <a:picLocks noChangeAspect="1"/>
          </p:cNvPicPr>
          <p:nvPr/>
        </p:nvPicPr>
        <p:blipFill>
          <a:blip r:embed="rId4"/>
          <a:srcRect/>
          <a:stretch>
            <a:fillRect/>
          </a:stretch>
        </p:blipFill>
        <p:spPr bwMode="auto">
          <a:xfrm>
            <a:off x="6188075" y="4581525"/>
            <a:ext cx="1868488" cy="162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idx="4294967295"/>
          </p:nvPr>
        </p:nvSpPr>
        <p:spPr>
          <a:xfrm>
            <a:off x="457200" y="185738"/>
            <a:ext cx="8229600" cy="1143000"/>
          </a:xfrm>
        </p:spPr>
        <p:txBody>
          <a:bodyPr/>
          <a:lstStyle/>
          <a:p>
            <a:r>
              <a:rPr lang="ru-RU" sz="3200" smtClean="0">
                <a:latin typeface="DINOT-Bold"/>
              </a:rPr>
              <a:t>Система вентиляции гребного винта </a:t>
            </a:r>
            <a:r>
              <a:rPr lang="en-US" sz="3200" smtClean="0">
                <a:latin typeface="DINOT-Bold"/>
              </a:rPr>
              <a:t>PVS</a:t>
            </a:r>
          </a:p>
        </p:txBody>
      </p:sp>
      <p:sp>
        <p:nvSpPr>
          <p:cNvPr id="36866" name="Rectangle 3"/>
          <p:cNvSpPr>
            <a:spLocks noGrp="1"/>
          </p:cNvSpPr>
          <p:nvPr>
            <p:ph type="body" idx="4294967295"/>
          </p:nvPr>
        </p:nvSpPr>
        <p:spPr>
          <a:xfrm>
            <a:off x="457200" y="1343025"/>
            <a:ext cx="5786438" cy="4881563"/>
          </a:xfrm>
        </p:spPr>
        <p:txBody>
          <a:bodyPr/>
          <a:lstStyle/>
          <a:p>
            <a:pPr>
              <a:lnSpc>
                <a:spcPct val="80000"/>
              </a:lnSpc>
            </a:pPr>
            <a:r>
              <a:rPr lang="ru-RU" sz="2000" smtClean="0">
                <a:latin typeface="DINOT"/>
              </a:rPr>
              <a:t>С системой </a:t>
            </a:r>
            <a:r>
              <a:rPr lang="en-US" sz="2000" smtClean="0">
                <a:latin typeface="DINOT"/>
              </a:rPr>
              <a:t>PVS</a:t>
            </a:r>
            <a:r>
              <a:rPr lang="ru-RU" sz="2000" smtClean="0">
                <a:latin typeface="DINOT"/>
              </a:rPr>
              <a:t> любой мотор приобретает отличительные преимущества продукции </a:t>
            </a:r>
            <a:r>
              <a:rPr lang="en-US" sz="2000" smtClean="0">
                <a:latin typeface="DINOT"/>
              </a:rPr>
              <a:t>Mercury: </a:t>
            </a:r>
            <a:r>
              <a:rPr lang="ru-RU" sz="2000" smtClean="0">
                <a:latin typeface="DINOT"/>
              </a:rPr>
              <a:t>отменную эффективность, мощность, динамичность. </a:t>
            </a:r>
          </a:p>
          <a:p>
            <a:pPr>
              <a:lnSpc>
                <a:spcPct val="80000"/>
              </a:lnSpc>
            </a:pPr>
            <a:r>
              <a:rPr lang="ru-RU" sz="2000" smtClean="0">
                <a:latin typeface="DINOT"/>
              </a:rPr>
              <a:t>Система вентиляции гребного винта – эксклюзивная разработка </a:t>
            </a:r>
            <a:r>
              <a:rPr lang="en-US" sz="2000" smtClean="0">
                <a:latin typeface="DINOT"/>
              </a:rPr>
              <a:t>Mercury, </a:t>
            </a:r>
            <a:r>
              <a:rPr lang="ru-RU" sz="2000" smtClean="0">
                <a:latin typeface="DINOT"/>
              </a:rPr>
              <a:t>позволяющая точно отрегулировать степень завоздушивания рабочей среды лопастей и настроить гребной винт под разную манеру езды.</a:t>
            </a:r>
            <a:r>
              <a:rPr lang="en-US" sz="2000" smtClean="0">
                <a:latin typeface="DINOT"/>
              </a:rPr>
              <a:t> </a:t>
            </a:r>
            <a:endParaRPr lang="ru-RU" sz="2000" smtClean="0">
              <a:latin typeface="DINOT"/>
            </a:endParaRPr>
          </a:p>
          <a:p>
            <a:pPr>
              <a:lnSpc>
                <a:spcPct val="80000"/>
              </a:lnSpc>
            </a:pPr>
            <a:r>
              <a:rPr lang="ru-RU" sz="2000" smtClean="0">
                <a:latin typeface="DINOT"/>
              </a:rPr>
              <a:t>Гребной винт непосредственно влияет на ходовые характеристики катера. Система </a:t>
            </a:r>
            <a:r>
              <a:rPr lang="en-US" sz="2000" smtClean="0">
                <a:latin typeface="DINOT"/>
              </a:rPr>
              <a:t>PVS</a:t>
            </a:r>
            <a:r>
              <a:rPr lang="ru-RU" sz="2000" smtClean="0">
                <a:latin typeface="DINOT"/>
              </a:rPr>
              <a:t> позволяет подстраиваться под изменения нагрузки и окружающих факторов за счет простой замены вентиляционных пробок для улучшения разгонных характеристик. </a:t>
            </a:r>
            <a:endParaRPr lang="en-US" sz="2000" smtClean="0">
              <a:latin typeface="DINOT"/>
            </a:endParaRPr>
          </a:p>
        </p:txBody>
      </p:sp>
      <p:pic>
        <p:nvPicPr>
          <p:cNvPr id="36867" name="Picture 5" descr="large"/>
          <p:cNvPicPr>
            <a:picLocks noChangeAspect="1" noChangeArrowheads="1"/>
          </p:cNvPicPr>
          <p:nvPr/>
        </p:nvPicPr>
        <p:blipFill>
          <a:blip r:embed="rId2"/>
          <a:srcRect/>
          <a:stretch>
            <a:fillRect/>
          </a:stretch>
        </p:blipFill>
        <p:spPr bwMode="auto">
          <a:xfrm>
            <a:off x="6700838" y="4062413"/>
            <a:ext cx="2062162" cy="1520825"/>
          </a:xfrm>
          <a:prstGeom prst="rect">
            <a:avLst/>
          </a:prstGeom>
          <a:noFill/>
          <a:ln w="9525">
            <a:noFill/>
            <a:miter lim="800000"/>
            <a:headEnd/>
            <a:tailEnd/>
          </a:ln>
        </p:spPr>
      </p:pic>
      <p:pic>
        <p:nvPicPr>
          <p:cNvPr id="36868" name="Picture 7" descr="ANd9GcT_H-zhw_k4seF6q7hAKGhvWnxt9S8X7bkXnekmmNHtkgpsWPH_4A"/>
          <p:cNvPicPr>
            <a:picLocks noChangeAspect="1" noChangeArrowheads="1"/>
          </p:cNvPicPr>
          <p:nvPr/>
        </p:nvPicPr>
        <p:blipFill>
          <a:blip r:embed="rId3"/>
          <a:srcRect/>
          <a:stretch>
            <a:fillRect/>
          </a:stretch>
        </p:blipFill>
        <p:spPr bwMode="auto">
          <a:xfrm>
            <a:off x="6700838" y="1714500"/>
            <a:ext cx="1985962" cy="198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p:cNvSpPr>
          <p:nvPr>
            <p:ph type="title" idx="4294967295"/>
          </p:nvPr>
        </p:nvSpPr>
        <p:spPr/>
        <p:txBody>
          <a:bodyPr/>
          <a:lstStyle/>
          <a:p>
            <a:r>
              <a:rPr lang="ru-RU" sz="4000" smtClean="0">
                <a:latin typeface="DINOT-Bold"/>
              </a:rPr>
              <a:t>Преимущества гребных винтов </a:t>
            </a:r>
            <a:r>
              <a:rPr lang="en-US" sz="4000" smtClean="0">
                <a:latin typeface="DINOT-Bold"/>
              </a:rPr>
              <a:t>Mercury</a:t>
            </a:r>
          </a:p>
        </p:txBody>
      </p:sp>
      <p:sp>
        <p:nvSpPr>
          <p:cNvPr id="9218" name="Rectangle 3"/>
          <p:cNvSpPr>
            <a:spLocks noGrp="1"/>
          </p:cNvSpPr>
          <p:nvPr>
            <p:ph type="body" idx="4294967295"/>
          </p:nvPr>
        </p:nvSpPr>
        <p:spPr>
          <a:xfrm>
            <a:off x="457200" y="1600200"/>
            <a:ext cx="8229600" cy="3194050"/>
          </a:xfrm>
        </p:spPr>
        <p:txBody>
          <a:bodyPr/>
          <a:lstStyle/>
          <a:p>
            <a:pPr>
              <a:lnSpc>
                <a:spcPct val="80000"/>
              </a:lnSpc>
            </a:pPr>
            <a:r>
              <a:rPr lang="ru-RU" sz="2000" smtClean="0">
                <a:latin typeface="DINOT"/>
              </a:rPr>
              <a:t>Эффективность</a:t>
            </a:r>
            <a:endParaRPr lang="en-US" sz="2000" smtClean="0">
              <a:latin typeface="DINOT"/>
            </a:endParaRPr>
          </a:p>
          <a:p>
            <a:pPr>
              <a:lnSpc>
                <a:spcPct val="80000"/>
              </a:lnSpc>
            </a:pPr>
            <a:endParaRPr lang="en-US" sz="2000" smtClean="0">
              <a:latin typeface="DINOT"/>
            </a:endParaRPr>
          </a:p>
          <a:p>
            <a:pPr>
              <a:lnSpc>
                <a:spcPct val="80000"/>
              </a:lnSpc>
            </a:pPr>
            <a:r>
              <a:rPr lang="ru-RU" sz="2000" smtClean="0">
                <a:latin typeface="DINOT"/>
              </a:rPr>
              <a:t>Материалы</a:t>
            </a:r>
            <a:r>
              <a:rPr lang="en-US" sz="2000" smtClean="0">
                <a:latin typeface="DINOT"/>
              </a:rPr>
              <a:t>/</a:t>
            </a:r>
            <a:r>
              <a:rPr lang="ru-RU" sz="2000" smtClean="0">
                <a:latin typeface="DINOT"/>
              </a:rPr>
              <a:t>Литейные технологии</a:t>
            </a:r>
            <a:endParaRPr lang="en-US" sz="2000" smtClean="0">
              <a:latin typeface="DINOT"/>
            </a:endParaRPr>
          </a:p>
          <a:p>
            <a:pPr>
              <a:lnSpc>
                <a:spcPct val="80000"/>
              </a:lnSpc>
            </a:pPr>
            <a:endParaRPr lang="en-US" sz="2000" smtClean="0">
              <a:latin typeface="DINOT"/>
            </a:endParaRPr>
          </a:p>
          <a:p>
            <a:pPr>
              <a:lnSpc>
                <a:spcPct val="80000"/>
              </a:lnSpc>
            </a:pPr>
            <a:r>
              <a:rPr lang="ru-RU" sz="2000" smtClean="0">
                <a:latin typeface="DINOT"/>
              </a:rPr>
              <a:t>Втулки, разработанные производетелем моторов</a:t>
            </a:r>
            <a:endParaRPr lang="en-US" sz="2000" smtClean="0">
              <a:latin typeface="DINOT"/>
            </a:endParaRPr>
          </a:p>
          <a:p>
            <a:pPr>
              <a:lnSpc>
                <a:spcPct val="80000"/>
              </a:lnSpc>
            </a:pPr>
            <a:endParaRPr lang="en-US" sz="2000" smtClean="0">
              <a:latin typeface="DINOT"/>
            </a:endParaRPr>
          </a:p>
          <a:p>
            <a:pPr>
              <a:lnSpc>
                <a:spcPct val="80000"/>
              </a:lnSpc>
            </a:pPr>
            <a:r>
              <a:rPr lang="ru-RU" sz="2000" smtClean="0">
                <a:latin typeface="DINOT"/>
              </a:rPr>
              <a:t>Покупка алюминиевого гребного винта</a:t>
            </a:r>
            <a:endParaRPr lang="en-US" sz="2000" smtClean="0">
              <a:latin typeface="DINOT"/>
            </a:endParaRPr>
          </a:p>
          <a:p>
            <a:pPr lvl="1">
              <a:lnSpc>
                <a:spcPct val="80000"/>
              </a:lnSpc>
            </a:pPr>
            <a:r>
              <a:rPr lang="ru-RU" sz="2000" smtClean="0">
                <a:latin typeface="DINOT"/>
              </a:rPr>
              <a:t>Как сделать правильный выбор</a:t>
            </a:r>
            <a:r>
              <a:rPr lang="en-US" sz="2000" smtClean="0">
                <a:latin typeface="DINOT"/>
              </a:rPr>
              <a:t>?</a:t>
            </a:r>
          </a:p>
          <a:p>
            <a:pPr>
              <a:lnSpc>
                <a:spcPct val="80000"/>
              </a:lnSpc>
            </a:pPr>
            <a:endParaRPr lang="en-US" sz="2000" smtClean="0">
              <a:latin typeface="DINOT"/>
            </a:endParaRPr>
          </a:p>
          <a:p>
            <a:pPr>
              <a:lnSpc>
                <a:spcPct val="80000"/>
              </a:lnSpc>
            </a:pPr>
            <a:r>
              <a:rPr lang="ru-RU" sz="2000" smtClean="0">
                <a:latin typeface="DINOT"/>
              </a:rPr>
              <a:t>Винты с брендом производителя моторов</a:t>
            </a:r>
            <a:endParaRPr lang="en-US" sz="2000" smtClean="0">
              <a:latin typeface="DINOT"/>
            </a:endParaRPr>
          </a:p>
          <a:p>
            <a:pPr>
              <a:lnSpc>
                <a:spcPct val="80000"/>
              </a:lnSpc>
            </a:pPr>
            <a:endParaRPr lang="en-US" sz="280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p:cNvSpPr>
          <p:nvPr>
            <p:ph type="title" idx="4294967295"/>
          </p:nvPr>
        </p:nvSpPr>
        <p:spPr>
          <a:xfrm>
            <a:off x="457200" y="185738"/>
            <a:ext cx="8229600" cy="1143000"/>
          </a:xfrm>
        </p:spPr>
        <p:txBody>
          <a:bodyPr/>
          <a:lstStyle/>
          <a:p>
            <a:r>
              <a:rPr lang="ru-RU" sz="3200" smtClean="0">
                <a:latin typeface="DINOT-Bold"/>
              </a:rPr>
              <a:t>Система вентиляции гребного винта </a:t>
            </a:r>
            <a:r>
              <a:rPr lang="en-US" sz="3200" smtClean="0">
                <a:latin typeface="DINOT-Bold"/>
              </a:rPr>
              <a:t>PVS</a:t>
            </a:r>
          </a:p>
        </p:txBody>
      </p:sp>
      <p:sp>
        <p:nvSpPr>
          <p:cNvPr id="37890" name="Rectangle 3"/>
          <p:cNvSpPr>
            <a:spLocks noGrp="1"/>
          </p:cNvSpPr>
          <p:nvPr>
            <p:ph type="body" idx="4294967295"/>
          </p:nvPr>
        </p:nvSpPr>
        <p:spPr>
          <a:xfrm>
            <a:off x="288758" y="1343025"/>
            <a:ext cx="5786438" cy="4881563"/>
          </a:xfrm>
        </p:spPr>
        <p:txBody>
          <a:bodyPr/>
          <a:lstStyle/>
          <a:p>
            <a:pPr>
              <a:lnSpc>
                <a:spcPct val="80000"/>
              </a:lnSpc>
            </a:pPr>
            <a:r>
              <a:rPr lang="ru-RU" sz="1800" dirty="0" smtClean="0">
                <a:latin typeface="DINOT"/>
              </a:rPr>
              <a:t>При ускорении часть выхлопного потока перепускается через вентиляционные отверстия в зону работы лопастей гребного винта. В аэрированной среде лопасти испытывают меньшее сопротивление, что дает мотору возможность быстрее развивать обороты. С набором скорости катера набегающий поток воды запирает вентиляционные отверстия, препятствуя перепуску выхлопа и позволяя гребному винту работать в сплошной не завоздушенной среде. </a:t>
            </a:r>
          </a:p>
          <a:p>
            <a:pPr>
              <a:lnSpc>
                <a:spcPct val="80000"/>
              </a:lnSpc>
            </a:pPr>
            <a:r>
              <a:rPr lang="ru-RU" sz="1800" dirty="0" smtClean="0">
                <a:latin typeface="DINOT"/>
              </a:rPr>
              <a:t>За счет подбора размера перепускных отверстий и контроля оборотов появляется возможность оптимизации динамических характеристик или компенсации изменения нагрузки с переменой атмосферных условий. Такая технология доступна только с винтами от </a:t>
            </a:r>
            <a:r>
              <a:rPr lang="en-US" sz="1800" dirty="0" smtClean="0">
                <a:latin typeface="DINOT"/>
              </a:rPr>
              <a:t>Mercury</a:t>
            </a:r>
            <a:r>
              <a:rPr lang="ru-RU" sz="1800" dirty="0" smtClean="0">
                <a:latin typeface="DINOT"/>
              </a:rPr>
              <a:t>.</a:t>
            </a:r>
          </a:p>
          <a:p>
            <a:pPr>
              <a:lnSpc>
                <a:spcPct val="80000"/>
              </a:lnSpc>
            </a:pPr>
            <a:r>
              <a:rPr lang="ru-RU" sz="1800" dirty="0" smtClean="0">
                <a:latin typeface="DINOT"/>
              </a:rPr>
              <a:t>Гребные винты</a:t>
            </a:r>
            <a:r>
              <a:rPr lang="en-US" sz="1800" dirty="0" smtClean="0">
                <a:latin typeface="DINOT"/>
              </a:rPr>
              <a:t> </a:t>
            </a:r>
            <a:r>
              <a:rPr lang="ru-RU" sz="1800" dirty="0" smtClean="0">
                <a:latin typeface="DINOT"/>
              </a:rPr>
              <a:t>с системой </a:t>
            </a:r>
            <a:r>
              <a:rPr lang="en-US" sz="1800" dirty="0" smtClean="0">
                <a:latin typeface="DINOT"/>
              </a:rPr>
              <a:t>PVS</a:t>
            </a:r>
            <a:r>
              <a:rPr lang="ru-RU" sz="1800" dirty="0" smtClean="0">
                <a:latin typeface="DINOT"/>
              </a:rPr>
              <a:t>:</a:t>
            </a:r>
            <a:r>
              <a:rPr lang="en-US" sz="1800" dirty="0" smtClean="0">
                <a:latin typeface="DINOT"/>
              </a:rPr>
              <a:t> Maximus / Laser II / Trophy Plus / Tempest Plus / Mirage Plus / </a:t>
            </a:r>
            <a:r>
              <a:rPr lang="en-US" sz="1800" dirty="0" err="1" smtClean="0">
                <a:latin typeface="DINOT"/>
              </a:rPr>
              <a:t>VenSura</a:t>
            </a:r>
            <a:r>
              <a:rPr lang="en-US" sz="1800" dirty="0" smtClean="0">
                <a:latin typeface="DINOT"/>
              </a:rPr>
              <a:t> / Revolution 4 / High Five / </a:t>
            </a:r>
            <a:r>
              <a:rPr lang="en-US" sz="1800" dirty="0" err="1" smtClean="0">
                <a:latin typeface="DINOT"/>
              </a:rPr>
              <a:t>Enertia</a:t>
            </a:r>
            <a:r>
              <a:rPr lang="en-US" sz="1800" dirty="0" smtClean="0">
                <a:latin typeface="DINOT"/>
              </a:rPr>
              <a:t> </a:t>
            </a:r>
            <a:endParaRPr lang="en-US" sz="2000" dirty="0" smtClean="0">
              <a:latin typeface="DINOT"/>
            </a:endParaRPr>
          </a:p>
        </p:txBody>
      </p:sp>
      <p:pic>
        <p:nvPicPr>
          <p:cNvPr id="37892" name="Picture 7" descr="ANd9GcT_H-zhw_k4seF6q7hAKGhvWnxt9S8X7bkXnekmmNHtkgpsWPH_4A"/>
          <p:cNvPicPr>
            <a:picLocks noChangeAspect="1" noChangeArrowheads="1"/>
          </p:cNvPicPr>
          <p:nvPr/>
        </p:nvPicPr>
        <p:blipFill>
          <a:blip r:embed="rId2"/>
          <a:srcRect/>
          <a:stretch>
            <a:fillRect/>
          </a:stretch>
        </p:blipFill>
        <p:spPr bwMode="auto">
          <a:xfrm>
            <a:off x="7001627" y="1124202"/>
            <a:ext cx="1685173" cy="1685174"/>
          </a:xfrm>
          <a:prstGeom prst="rect">
            <a:avLst/>
          </a:prstGeom>
          <a:noFill/>
          <a:ln w="9525">
            <a:noFill/>
            <a:miter lim="800000"/>
            <a:headEnd/>
            <a:tailEnd/>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5615" y="2809376"/>
            <a:ext cx="3358385" cy="2486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p:cNvSpPr>
          <p:nvPr>
            <p:ph type="title" idx="4294967295"/>
          </p:nvPr>
        </p:nvSpPr>
        <p:spPr>
          <a:xfrm>
            <a:off x="457200" y="185738"/>
            <a:ext cx="8229600" cy="1143000"/>
          </a:xfrm>
        </p:spPr>
        <p:txBody>
          <a:bodyPr/>
          <a:lstStyle/>
          <a:p>
            <a:r>
              <a:rPr lang="ru-RU" sz="3200" smtClean="0">
                <a:latin typeface="DINOT-Bold"/>
              </a:rPr>
              <a:t>Система вентиляции гребного винта </a:t>
            </a:r>
            <a:r>
              <a:rPr lang="en-US" sz="3200" smtClean="0">
                <a:latin typeface="DINOT-Bold"/>
              </a:rPr>
              <a:t>PVS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63" y="1038476"/>
            <a:ext cx="7143750"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ANd9GcT_H-zhw_k4seF6q7hAKGhvWnxt9S8X7bkXnekmmNHtkgpsWPH_4A"/>
          <p:cNvPicPr>
            <a:picLocks noChangeAspect="1" noChangeArrowheads="1"/>
          </p:cNvPicPr>
          <p:nvPr/>
        </p:nvPicPr>
        <p:blipFill>
          <a:blip r:embed="rId3"/>
          <a:srcRect/>
          <a:stretch>
            <a:fillRect/>
          </a:stretch>
        </p:blipFill>
        <p:spPr bwMode="auto">
          <a:xfrm>
            <a:off x="7001627" y="3951623"/>
            <a:ext cx="1685173" cy="1685174"/>
          </a:xfrm>
          <a:prstGeom prst="rect">
            <a:avLst/>
          </a:prstGeom>
          <a:noFill/>
          <a:ln w="9525">
            <a:noFill/>
            <a:miter lim="800000"/>
            <a:headEnd/>
            <a:tailEnd/>
          </a:ln>
        </p:spPr>
      </p:pic>
    </p:spTree>
    <p:extLst>
      <p:ext uri="{BB962C8B-B14F-4D97-AF65-F5344CB8AC3E}">
        <p14:creationId xmlns:p14="http://schemas.microsoft.com/office/powerpoint/2010/main" val="3830337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p:cNvSpPr>
          <p:nvPr>
            <p:ph type="title" idx="4294967295"/>
          </p:nvPr>
        </p:nvSpPr>
        <p:spPr>
          <a:xfrm>
            <a:off x="457200" y="0"/>
            <a:ext cx="8229600" cy="1143000"/>
          </a:xfrm>
        </p:spPr>
        <p:txBody>
          <a:bodyPr/>
          <a:lstStyle/>
          <a:p>
            <a:r>
              <a:rPr lang="ru-RU" sz="3200" smtClean="0">
                <a:latin typeface="DINOT-Bold"/>
              </a:rPr>
              <a:t>Обзор системы </a:t>
            </a:r>
            <a:r>
              <a:rPr lang="en-US" sz="3200" smtClean="0">
                <a:latin typeface="DINOT-Bold"/>
              </a:rPr>
              <a:t>Mercury</a:t>
            </a:r>
            <a:r>
              <a:rPr lang="ru-RU" sz="3200" smtClean="0">
                <a:latin typeface="DINOT-Bold"/>
              </a:rPr>
              <a:t> </a:t>
            </a:r>
            <a:r>
              <a:rPr lang="en-US" sz="3200" smtClean="0">
                <a:latin typeface="DINOT-Bold"/>
              </a:rPr>
              <a:t>PVS</a:t>
            </a:r>
          </a:p>
        </p:txBody>
      </p:sp>
      <p:sp>
        <p:nvSpPr>
          <p:cNvPr id="38914" name="Rectangle 4"/>
          <p:cNvSpPr>
            <a:spLocks noChangeArrowheads="1"/>
          </p:cNvSpPr>
          <p:nvPr/>
        </p:nvSpPr>
        <p:spPr bwMode="auto">
          <a:xfrm>
            <a:off x="457200" y="1477963"/>
            <a:ext cx="5492750" cy="4491037"/>
          </a:xfrm>
          <a:prstGeom prst="rect">
            <a:avLst/>
          </a:prstGeom>
          <a:noFill/>
          <a:ln w="9525">
            <a:noFill/>
            <a:miter lim="800000"/>
            <a:headEnd/>
            <a:tailEnd/>
          </a:ln>
        </p:spPr>
        <p:txBody>
          <a:bodyPr lIns="0" tIns="0" rIns="42849" bIns="0" anchor="ctr">
            <a:spAutoFit/>
          </a:bodyPr>
          <a:lstStyle/>
          <a:p>
            <a:r>
              <a:rPr lang="ru-RU" b="1">
                <a:latin typeface="DINOT"/>
              </a:rPr>
              <a:t>Большинство проблем с ускорением могут быть решены благодаря возможностям системы </a:t>
            </a:r>
            <a:r>
              <a:rPr lang="en-US" b="1">
                <a:latin typeface="DINOT"/>
              </a:rPr>
              <a:t>PVS:</a:t>
            </a:r>
            <a:endParaRPr lang="en-US" sz="2000" b="1">
              <a:latin typeface="DINOT"/>
            </a:endParaRPr>
          </a:p>
          <a:p>
            <a:pPr eaLnBrk="0" hangingPunct="0"/>
            <a:r>
              <a:rPr lang="ru-RU" sz="1600" b="1">
                <a:latin typeface="DINOT"/>
              </a:rPr>
              <a:t>Проблема</a:t>
            </a:r>
            <a:r>
              <a:rPr lang="en-US" sz="1600" b="1">
                <a:latin typeface="DINOT"/>
              </a:rPr>
              <a:t>: </a:t>
            </a:r>
            <a:r>
              <a:rPr lang="ru-RU" sz="1600">
                <a:latin typeface="DINOT"/>
              </a:rPr>
              <a:t>Избыточная вентиляция замедляет разгон.</a:t>
            </a:r>
            <a:r>
              <a:rPr lang="en-US" sz="1600">
                <a:latin typeface="DINOT"/>
              </a:rPr>
              <a:t/>
            </a:r>
            <a:br>
              <a:rPr lang="en-US" sz="1600">
                <a:latin typeface="DINOT"/>
              </a:rPr>
            </a:br>
            <a:r>
              <a:rPr lang="ru-RU" sz="1600" b="1">
                <a:latin typeface="DINOT"/>
              </a:rPr>
              <a:t>Решение</a:t>
            </a:r>
            <a:r>
              <a:rPr lang="en-US" sz="1600" b="1">
                <a:latin typeface="DINOT"/>
              </a:rPr>
              <a:t>:</a:t>
            </a:r>
            <a:r>
              <a:rPr lang="en-US" sz="1600">
                <a:latin typeface="DINOT"/>
              </a:rPr>
              <a:t> </a:t>
            </a:r>
            <a:r>
              <a:rPr lang="ru-RU" sz="1600">
                <a:latin typeface="DINOT"/>
              </a:rPr>
              <a:t>При заглушенном вентиляционном отверстии</a:t>
            </a:r>
            <a:r>
              <a:rPr lang="en-US" sz="1600">
                <a:latin typeface="DINOT"/>
              </a:rPr>
              <a:t> </a:t>
            </a:r>
            <a:r>
              <a:rPr lang="ru-RU" sz="1600">
                <a:latin typeface="DINOT"/>
              </a:rPr>
              <a:t>гребной винт может работать в сплошной среде, увеличивая эффективность и снижая расход топлива.</a:t>
            </a:r>
            <a:endParaRPr lang="en-US" sz="1600" b="1">
              <a:latin typeface="DINOT"/>
            </a:endParaRPr>
          </a:p>
          <a:p>
            <a:pPr eaLnBrk="0" hangingPunct="0"/>
            <a:r>
              <a:rPr lang="ru-RU" sz="1600" b="1">
                <a:latin typeface="DINOT"/>
              </a:rPr>
              <a:t>Проблема</a:t>
            </a:r>
            <a:r>
              <a:rPr lang="en-US" sz="1600" b="1">
                <a:latin typeface="DINOT"/>
              </a:rPr>
              <a:t>:</a:t>
            </a:r>
            <a:r>
              <a:rPr lang="en-US" sz="1600">
                <a:latin typeface="DINOT"/>
              </a:rPr>
              <a:t> </a:t>
            </a:r>
            <a:r>
              <a:rPr lang="ru-RU" sz="1600">
                <a:latin typeface="DINOT"/>
              </a:rPr>
              <a:t>Трудности с выходом на глиссирование</a:t>
            </a:r>
            <a:r>
              <a:rPr lang="en-US" sz="1600">
                <a:latin typeface="DINOT"/>
              </a:rPr>
              <a:t>.</a:t>
            </a:r>
            <a:br>
              <a:rPr lang="en-US" sz="1600">
                <a:latin typeface="DINOT"/>
              </a:rPr>
            </a:br>
            <a:r>
              <a:rPr lang="ru-RU" sz="1600" b="1">
                <a:latin typeface="DINOT"/>
              </a:rPr>
              <a:t>Решение</a:t>
            </a:r>
            <a:r>
              <a:rPr lang="en-US" sz="1600" b="1">
                <a:latin typeface="DINOT"/>
              </a:rPr>
              <a:t>:</a:t>
            </a:r>
            <a:r>
              <a:rPr lang="en-US" sz="1600">
                <a:latin typeface="DINOT"/>
              </a:rPr>
              <a:t> </a:t>
            </a:r>
            <a:r>
              <a:rPr lang="ru-RU" sz="1600">
                <a:latin typeface="DINOT"/>
              </a:rPr>
              <a:t>При использовании пробки с отверстием большего диаметра, двигатель быстрее набирает обороты, что способствует быстрому выходу на глиссирование.</a:t>
            </a:r>
            <a:r>
              <a:rPr lang="en-US" sz="1600">
                <a:latin typeface="DINOT"/>
              </a:rPr>
              <a:t>                                               </a:t>
            </a:r>
            <a:endParaRPr lang="en-US" sz="1600" b="1">
              <a:latin typeface="DINOT"/>
            </a:endParaRPr>
          </a:p>
          <a:p>
            <a:pPr eaLnBrk="0" hangingPunct="0"/>
            <a:r>
              <a:rPr lang="ru-RU" sz="1600" b="1">
                <a:latin typeface="DINOT"/>
              </a:rPr>
              <a:t>Проблема</a:t>
            </a:r>
            <a:r>
              <a:rPr lang="en-US" sz="1600" b="1">
                <a:latin typeface="DINOT"/>
              </a:rPr>
              <a:t>:</a:t>
            </a:r>
            <a:r>
              <a:rPr lang="en-US" sz="1600">
                <a:latin typeface="DINOT"/>
              </a:rPr>
              <a:t> </a:t>
            </a:r>
            <a:r>
              <a:rPr lang="ru-RU" sz="1600">
                <a:latin typeface="DINOT"/>
              </a:rPr>
              <a:t>Изменение высоты над уровнем моря или использование на тяжелых корпусах</a:t>
            </a:r>
            <a:r>
              <a:rPr lang="en-US" sz="1600">
                <a:latin typeface="DINOT"/>
              </a:rPr>
              <a:t>.</a:t>
            </a:r>
            <a:br>
              <a:rPr lang="en-US" sz="1600">
                <a:latin typeface="DINOT"/>
              </a:rPr>
            </a:br>
            <a:r>
              <a:rPr lang="ru-RU" sz="1600" b="1">
                <a:latin typeface="DINOT"/>
              </a:rPr>
              <a:t>Решение</a:t>
            </a:r>
            <a:r>
              <a:rPr lang="en-US" sz="1600" b="1">
                <a:latin typeface="DINOT"/>
              </a:rPr>
              <a:t>:</a:t>
            </a:r>
            <a:r>
              <a:rPr lang="en-US" sz="1600">
                <a:latin typeface="DINOT"/>
              </a:rPr>
              <a:t> </a:t>
            </a:r>
            <a:r>
              <a:rPr lang="ru-RU" sz="1600">
                <a:latin typeface="DINOT"/>
              </a:rPr>
              <a:t>Экспериментируя с размерами пробок, можно подобрать необходимый уровень вентиляции для максимальной эффективности под любые условия применения.</a:t>
            </a:r>
            <a:endParaRPr lang="en-US" sz="1600">
              <a:latin typeface="DINOT"/>
            </a:endParaRPr>
          </a:p>
        </p:txBody>
      </p:sp>
      <p:pic>
        <p:nvPicPr>
          <p:cNvPr id="38915" name="Picture 5" descr="solid"/>
          <p:cNvPicPr>
            <a:picLocks noChangeAspect="1" noChangeArrowheads="1"/>
          </p:cNvPicPr>
          <p:nvPr/>
        </p:nvPicPr>
        <p:blipFill>
          <a:blip r:embed="rId2"/>
          <a:srcRect/>
          <a:stretch>
            <a:fillRect/>
          </a:stretch>
        </p:blipFill>
        <p:spPr bwMode="auto">
          <a:xfrm>
            <a:off x="7050088" y="2281238"/>
            <a:ext cx="1447800" cy="1047750"/>
          </a:xfrm>
          <a:prstGeom prst="rect">
            <a:avLst/>
          </a:prstGeom>
          <a:noFill/>
          <a:ln w="9525">
            <a:noFill/>
            <a:miter lim="800000"/>
            <a:headEnd/>
            <a:tailEnd/>
          </a:ln>
        </p:spPr>
      </p:pic>
      <p:pic>
        <p:nvPicPr>
          <p:cNvPr id="38916" name="Picture 6" descr="large"/>
          <p:cNvPicPr>
            <a:picLocks noChangeAspect="1" noChangeArrowheads="1"/>
          </p:cNvPicPr>
          <p:nvPr/>
        </p:nvPicPr>
        <p:blipFill>
          <a:blip r:embed="rId3"/>
          <a:srcRect/>
          <a:stretch>
            <a:fillRect/>
          </a:stretch>
        </p:blipFill>
        <p:spPr bwMode="auto">
          <a:xfrm>
            <a:off x="7050088" y="3373438"/>
            <a:ext cx="1447800" cy="1066800"/>
          </a:xfrm>
          <a:prstGeom prst="rect">
            <a:avLst/>
          </a:prstGeom>
          <a:noFill/>
          <a:ln w="9525">
            <a:noFill/>
            <a:miter lim="800000"/>
            <a:headEnd/>
            <a:tailEnd/>
          </a:ln>
        </p:spPr>
      </p:pic>
      <p:pic>
        <p:nvPicPr>
          <p:cNvPr id="38917" name="Picture 7" descr="small-medium"/>
          <p:cNvPicPr>
            <a:picLocks noChangeAspect="1" noChangeArrowheads="1"/>
          </p:cNvPicPr>
          <p:nvPr/>
        </p:nvPicPr>
        <p:blipFill>
          <a:blip r:embed="rId4"/>
          <a:srcRect/>
          <a:stretch>
            <a:fillRect/>
          </a:stretch>
        </p:blipFill>
        <p:spPr bwMode="auto">
          <a:xfrm>
            <a:off x="5949950" y="4700588"/>
            <a:ext cx="3048000" cy="110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p:cNvSpPr>
          <p:nvPr>
            <p:ph type="ctrTitle" idx="4294967295"/>
          </p:nvPr>
        </p:nvSpPr>
        <p:spPr>
          <a:xfrm>
            <a:off x="3597275" y="4481513"/>
            <a:ext cx="5157788" cy="1095375"/>
          </a:xfrm>
        </p:spPr>
        <p:txBody>
          <a:bodyPr/>
          <a:lstStyle/>
          <a:p>
            <a:pPr algn="r"/>
            <a:r>
              <a:rPr lang="en-US" sz="3200" smtClean="0"/>
              <a:t> </a:t>
            </a:r>
            <a:r>
              <a:rPr lang="ru-RU" sz="4000" smtClean="0">
                <a:latin typeface="DINOT"/>
              </a:rPr>
              <a:t>Обзор гребных винтов </a:t>
            </a:r>
            <a:r>
              <a:rPr lang="en-US" sz="4000" smtClean="0">
                <a:latin typeface="DINOT"/>
              </a:rPr>
              <a:t>Mercury Propeller</a:t>
            </a:r>
            <a:r>
              <a:rPr lang="en-US" sz="3200" smtClean="0"/>
              <a:t> </a:t>
            </a:r>
            <a:br>
              <a:rPr lang="en-US" sz="3200" smtClean="0"/>
            </a:br>
            <a:endParaRPr lang="en-US" sz="3200" smtClean="0"/>
          </a:p>
        </p:txBody>
      </p:sp>
      <p:pic>
        <p:nvPicPr>
          <p:cNvPr id="39938" name="Picture 3" descr="ZuesProp_Rvltnry"/>
          <p:cNvPicPr>
            <a:picLocks noChangeAspect="1" noChangeArrowheads="1"/>
          </p:cNvPicPr>
          <p:nvPr/>
        </p:nvPicPr>
        <p:blipFill>
          <a:blip r:embed="rId2"/>
          <a:srcRect/>
          <a:stretch>
            <a:fillRect/>
          </a:stretch>
        </p:blipFill>
        <p:spPr bwMode="auto">
          <a:xfrm>
            <a:off x="228600" y="457200"/>
            <a:ext cx="4546600" cy="575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2"/>
          <p:cNvSpPr txBox="1">
            <a:spLocks noChangeArrowheads="1"/>
          </p:cNvSpPr>
          <p:nvPr/>
        </p:nvSpPr>
        <p:spPr bwMode="auto">
          <a:xfrm>
            <a:off x="1893888" y="2530475"/>
            <a:ext cx="5421312" cy="641350"/>
          </a:xfrm>
          <a:prstGeom prst="rect">
            <a:avLst/>
          </a:prstGeom>
          <a:noFill/>
          <a:ln w="9525">
            <a:noFill/>
            <a:miter lim="800000"/>
            <a:headEnd/>
            <a:tailEnd/>
          </a:ln>
        </p:spPr>
        <p:txBody>
          <a:bodyPr>
            <a:spAutoFit/>
          </a:bodyPr>
          <a:lstStyle/>
          <a:p>
            <a:pPr algn="ctr"/>
            <a:r>
              <a:rPr lang="ru-RU" sz="3600">
                <a:latin typeface="Vitesse Black"/>
              </a:rPr>
              <a:t>Алюминиевые</a:t>
            </a:r>
            <a:endParaRPr lang="en-GB" sz="360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p:cNvSpPr>
          <p:nvPr>
            <p:ph type="title" idx="4294967295"/>
          </p:nvPr>
        </p:nvSpPr>
        <p:spPr>
          <a:xfrm>
            <a:off x="1143000" y="50800"/>
            <a:ext cx="7772400" cy="730250"/>
          </a:xfrm>
        </p:spPr>
        <p:txBody>
          <a:bodyPr/>
          <a:lstStyle/>
          <a:p>
            <a:pPr defTabSz="985838"/>
            <a:r>
              <a:rPr lang="en-US" sz="3200" smtClean="0"/>
              <a:t>Black Max</a:t>
            </a:r>
          </a:p>
        </p:txBody>
      </p:sp>
      <p:sp>
        <p:nvSpPr>
          <p:cNvPr id="43010" name="Rectangle 3"/>
          <p:cNvSpPr>
            <a:spLocks noGrp="1"/>
          </p:cNvSpPr>
          <p:nvPr>
            <p:ph type="body" sz="half" idx="4294967295"/>
          </p:nvPr>
        </p:nvSpPr>
        <p:spPr>
          <a:xfrm>
            <a:off x="1066800" y="768350"/>
            <a:ext cx="5715000" cy="4343400"/>
          </a:xfrm>
        </p:spPr>
        <p:txBody>
          <a:bodyPr/>
          <a:lstStyle/>
          <a:p>
            <a:pPr marL="369888" indent="-369888" defTabSz="985838">
              <a:lnSpc>
                <a:spcPct val="90000"/>
              </a:lnSpc>
            </a:pPr>
            <a:r>
              <a:rPr lang="en-US" sz="1800" smtClean="0"/>
              <a:t>Black Max – </a:t>
            </a:r>
            <a:r>
              <a:rPr lang="ru-RU" sz="1800" smtClean="0"/>
              <a:t>самый популярный трехлопастной алюминиевый гребной винт, выполненный методом литья под давлением. Такой метод обеспечивает большую прочность, чем литье в песчанную форму.  </a:t>
            </a:r>
          </a:p>
          <a:p>
            <a:pPr marL="369888" indent="-369888" defTabSz="985838">
              <a:lnSpc>
                <a:spcPct val="90000"/>
              </a:lnSpc>
            </a:pPr>
            <a:r>
              <a:rPr lang="ru-RU" sz="1800" smtClean="0"/>
              <a:t>Доступны винты с правым вращением и одна модель с левым вращением (диаметр 16</a:t>
            </a:r>
            <a:r>
              <a:rPr lang="en-US" sz="1800" smtClean="0"/>
              <a:t>’’, </a:t>
            </a:r>
            <a:r>
              <a:rPr lang="ru-RU" sz="1800" smtClean="0"/>
              <a:t>шаг винта 11</a:t>
            </a:r>
            <a:r>
              <a:rPr lang="en-US" sz="1800" smtClean="0"/>
              <a:t>’’) </a:t>
            </a:r>
            <a:r>
              <a:rPr lang="ru-RU" sz="1800" smtClean="0"/>
              <a:t>для «плавучих домов».</a:t>
            </a:r>
          </a:p>
          <a:p>
            <a:pPr marL="369888" indent="-369888" defTabSz="985838">
              <a:lnSpc>
                <a:spcPct val="90000"/>
              </a:lnSpc>
            </a:pPr>
            <a:r>
              <a:rPr lang="ru-RU" sz="1800" smtClean="0"/>
              <a:t>Наиболее популярные модели с шагом 21</a:t>
            </a:r>
            <a:r>
              <a:rPr lang="en-US" sz="1800" smtClean="0"/>
              <a:t>’’ </a:t>
            </a:r>
            <a:r>
              <a:rPr lang="ru-RU" sz="1800" smtClean="0"/>
              <a:t>и 19</a:t>
            </a:r>
            <a:r>
              <a:rPr lang="en-US" sz="1800" smtClean="0"/>
              <a:t>’’.</a:t>
            </a:r>
            <a:endParaRPr lang="ru-RU" sz="1800" smtClean="0"/>
          </a:p>
          <a:p>
            <a:pPr marL="369888" indent="-369888" defTabSz="985838">
              <a:lnSpc>
                <a:spcPct val="90000"/>
              </a:lnSpc>
            </a:pPr>
            <a:r>
              <a:rPr lang="ru-RU" sz="1800" smtClean="0"/>
              <a:t>Доступные, долговечные и надежные.</a:t>
            </a:r>
            <a:endParaRPr lang="en-US" sz="1800" smtClean="0"/>
          </a:p>
          <a:p>
            <a:pPr marL="369888" indent="-369888" defTabSz="985838">
              <a:lnSpc>
                <a:spcPct val="90000"/>
              </a:lnSpc>
            </a:pPr>
            <a:r>
              <a:rPr lang="ru-RU" sz="1800" smtClean="0"/>
              <a:t>Для катеров</a:t>
            </a:r>
            <a:r>
              <a:rPr lang="en-US" sz="1800" smtClean="0"/>
              <a:t> c</a:t>
            </a:r>
            <a:r>
              <a:rPr lang="ru-RU" sz="1800" smtClean="0"/>
              <a:t> подвесными моторами 135-250 л.с. рекомендуются винты из нержавеющей стали.</a:t>
            </a:r>
          </a:p>
          <a:p>
            <a:pPr marL="369888" indent="-369888" defTabSz="985838">
              <a:lnSpc>
                <a:spcPct val="90000"/>
              </a:lnSpc>
            </a:pPr>
            <a:r>
              <a:rPr lang="ru-RU" sz="1800" smtClean="0"/>
              <a:t>Подходит для катеров со стационарным двигателем мощностью до 260 л.с. с колонками </a:t>
            </a:r>
            <a:r>
              <a:rPr lang="en-US" sz="1800" smtClean="0"/>
              <a:t>Alpha </a:t>
            </a:r>
            <a:r>
              <a:rPr lang="ru-RU" sz="1800" smtClean="0"/>
              <a:t>или   </a:t>
            </a:r>
            <a:r>
              <a:rPr lang="en-US" sz="1800" smtClean="0"/>
              <a:t>Bravo I.</a:t>
            </a:r>
          </a:p>
          <a:p>
            <a:pPr marL="369888" indent="-369888" defTabSz="985838">
              <a:lnSpc>
                <a:spcPct val="90000"/>
              </a:lnSpc>
            </a:pPr>
            <a:r>
              <a:rPr lang="ru-RU" sz="1800" smtClean="0"/>
              <a:t>Винт для понтонов имеет специальный загнутый профиль задней кромки лопасти</a:t>
            </a:r>
            <a:r>
              <a:rPr lang="ru-RU" sz="2000" smtClean="0"/>
              <a:t> </a:t>
            </a:r>
            <a:r>
              <a:rPr lang="ru-RU" sz="1800" smtClean="0"/>
              <a:t>для предотвращения кавитации</a:t>
            </a:r>
            <a:r>
              <a:rPr lang="en-US" sz="1800" smtClean="0"/>
              <a:t>.</a:t>
            </a:r>
            <a:r>
              <a:rPr lang="en-US" sz="2800" smtClean="0"/>
              <a:t> </a:t>
            </a:r>
          </a:p>
        </p:txBody>
      </p:sp>
      <p:pic>
        <p:nvPicPr>
          <p:cNvPr id="43011" name="Picture 4" descr="Quicksilver_BravoII_Aluminum3B_FlatK"/>
          <p:cNvPicPr>
            <a:picLocks noGrp="1" noChangeAspect="1" noChangeArrowheads="1"/>
          </p:cNvPicPr>
          <p:nvPr>
            <p:ph sz="half" idx="4294967295"/>
          </p:nvPr>
        </p:nvPicPr>
        <p:blipFill>
          <a:blip r:embed="rId3">
            <a:clrChange>
              <a:clrFrom>
                <a:srgbClr val="FFFFFF"/>
              </a:clrFrom>
              <a:clrTo>
                <a:srgbClr val="FFFFFF">
                  <a:alpha val="0"/>
                </a:srgbClr>
              </a:clrTo>
            </a:clrChange>
          </a:blip>
          <a:srcRect/>
          <a:stretch>
            <a:fillRect/>
          </a:stretch>
        </p:blipFill>
        <p:spPr>
          <a:xfrm>
            <a:off x="6553200" y="1981200"/>
            <a:ext cx="2322513" cy="2743200"/>
          </a:xfr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p:cNvSpPr>
          <p:nvPr>
            <p:ph type="title" idx="4294967295"/>
          </p:nvPr>
        </p:nvSpPr>
        <p:spPr>
          <a:xfrm>
            <a:off x="1129047" y="138447"/>
            <a:ext cx="7772400" cy="672921"/>
          </a:xfrm>
        </p:spPr>
        <p:txBody>
          <a:bodyPr/>
          <a:lstStyle/>
          <a:p>
            <a:pPr defTabSz="985838"/>
            <a:r>
              <a:rPr lang="en-US" sz="3200" dirty="0" smtClean="0"/>
              <a:t>Alpha 4</a:t>
            </a:r>
          </a:p>
        </p:txBody>
      </p:sp>
      <p:sp>
        <p:nvSpPr>
          <p:cNvPr id="45058" name="Rectangle 3"/>
          <p:cNvSpPr>
            <a:spLocks noGrp="1"/>
          </p:cNvSpPr>
          <p:nvPr>
            <p:ph type="body" sz="half" idx="4294967295"/>
          </p:nvPr>
        </p:nvSpPr>
        <p:spPr>
          <a:xfrm>
            <a:off x="347730" y="1026017"/>
            <a:ext cx="5095741" cy="4859628"/>
          </a:xfrm>
        </p:spPr>
        <p:txBody>
          <a:bodyPr/>
          <a:lstStyle/>
          <a:p>
            <a:pPr marL="369888" indent="-369888" defTabSz="985838"/>
            <a:r>
              <a:rPr lang="en-US" sz="1800" dirty="0" smtClean="0"/>
              <a:t>Alpha 4 –</a:t>
            </a:r>
            <a:r>
              <a:rPr lang="ru-RU" sz="1800" dirty="0" smtClean="0"/>
              <a:t>четырехлопастной винт, обеспечивающий быстрое ускорение и дополнительную устойчивость катера в сравнении с </a:t>
            </a:r>
            <a:r>
              <a:rPr lang="en-US" sz="1800" dirty="0" smtClean="0"/>
              <a:t>Black Max</a:t>
            </a:r>
            <a:r>
              <a:rPr lang="ru-RU" sz="1800" dirty="0" smtClean="0"/>
              <a:t>.   </a:t>
            </a:r>
          </a:p>
          <a:p>
            <a:pPr marL="369888" indent="-369888" defTabSz="985838"/>
            <a:r>
              <a:rPr lang="ru-RU" sz="1800" dirty="0" smtClean="0"/>
              <a:t>Доступны с правым и левым вращением</a:t>
            </a:r>
            <a:r>
              <a:rPr lang="en-US" sz="1800" dirty="0" smtClean="0"/>
              <a:t>. </a:t>
            </a:r>
          </a:p>
          <a:p>
            <a:pPr marL="369888" indent="-369888" defTabSz="985838"/>
            <a:r>
              <a:rPr lang="ru-RU" sz="1800" dirty="0" smtClean="0"/>
              <a:t>Наиболее популярные модели с шагом </a:t>
            </a:r>
            <a:r>
              <a:rPr lang="en-US" sz="1800" dirty="0" smtClean="0"/>
              <a:t>18’’ </a:t>
            </a:r>
            <a:r>
              <a:rPr lang="ru-RU" sz="1800" dirty="0" smtClean="0"/>
              <a:t>и </a:t>
            </a:r>
            <a:r>
              <a:rPr lang="en-US" sz="1800" dirty="0" smtClean="0"/>
              <a:t>20’’.</a:t>
            </a:r>
          </a:p>
          <a:p>
            <a:pPr marL="369888" indent="-369888" defTabSz="985838"/>
            <a:r>
              <a:rPr lang="ru-RU" sz="1800" dirty="0" smtClean="0"/>
              <a:t>При замене </a:t>
            </a:r>
            <a:r>
              <a:rPr lang="en-US" sz="1800" dirty="0" smtClean="0"/>
              <a:t>Black Max 19’’ </a:t>
            </a:r>
            <a:r>
              <a:rPr lang="ru-RU" sz="1800" dirty="0" smtClean="0"/>
              <a:t>используется винт </a:t>
            </a:r>
            <a:r>
              <a:rPr lang="en-US" sz="1800" dirty="0" smtClean="0"/>
              <a:t>Alpha 18’’.</a:t>
            </a:r>
          </a:p>
          <a:p>
            <a:pPr marL="369888" indent="-369888" defTabSz="985838"/>
            <a:r>
              <a:rPr lang="ru-RU" sz="1800" dirty="0" smtClean="0"/>
              <a:t>Для стационарных двигателей с колонкой </a:t>
            </a:r>
            <a:r>
              <a:rPr lang="en-US" sz="1800" dirty="0" smtClean="0"/>
              <a:t>Alpha </a:t>
            </a:r>
            <a:r>
              <a:rPr lang="ru-RU" sz="1800" dirty="0" smtClean="0"/>
              <a:t>и подвесных моторов свыше 135 л.с. </a:t>
            </a:r>
            <a:endParaRPr lang="en-US" sz="1800" dirty="0" smtClean="0"/>
          </a:p>
          <a:p>
            <a:pPr marL="369888" indent="-369888" defTabSz="985838"/>
            <a:r>
              <a:rPr lang="ru-RU" sz="1800" dirty="0" smtClean="0"/>
              <a:t>Используется для катеров с низкой удельной мощностью.</a:t>
            </a:r>
          </a:p>
          <a:p>
            <a:pPr marL="369888" indent="-369888" defTabSz="985838"/>
            <a:r>
              <a:rPr lang="ru-RU" sz="1800" dirty="0" smtClean="0"/>
              <a:t>Прекращение выпуска – конец 2014 года</a:t>
            </a:r>
            <a:r>
              <a:rPr lang="en-US" sz="1800" dirty="0" smtClean="0"/>
              <a:t>. </a:t>
            </a:r>
            <a:r>
              <a:rPr lang="ru-RU" sz="1800" dirty="0" smtClean="0"/>
              <a:t>Замена - </a:t>
            </a:r>
            <a:r>
              <a:rPr lang="en-US" sz="1800" dirty="0" err="1" smtClean="0"/>
              <a:t>SpitFire</a:t>
            </a:r>
            <a:endParaRPr lang="en-US" sz="1800" dirty="0" smtClean="0"/>
          </a:p>
          <a:p>
            <a:pPr marL="369888" indent="-369888" defTabSz="985838"/>
            <a:endParaRPr lang="en-US" sz="1800" dirty="0" smtClean="0"/>
          </a:p>
        </p:txBody>
      </p:sp>
      <p:pic>
        <p:nvPicPr>
          <p:cNvPr id="45059" name="Picture 4" descr="Alpha_4"/>
          <p:cNvPicPr>
            <a:picLocks noGrp="1" noChangeAspect="1" noChangeArrowheads="1"/>
          </p:cNvPicPr>
          <p:nvPr>
            <p:ph sz="half" idx="4294967295"/>
          </p:nvPr>
        </p:nvPicPr>
        <p:blipFill>
          <a:blip r:embed="rId2">
            <a:clrChange>
              <a:clrFrom>
                <a:srgbClr val="FFFFFF"/>
              </a:clrFrom>
              <a:clrTo>
                <a:srgbClr val="FFFFFF">
                  <a:alpha val="0"/>
                </a:srgbClr>
              </a:clrTo>
            </a:clrChange>
          </a:blip>
          <a:srcRect/>
          <a:stretch>
            <a:fillRect/>
          </a:stretch>
        </p:blipFill>
        <p:spPr>
          <a:xfrm>
            <a:off x="5943600" y="1828800"/>
            <a:ext cx="2667000" cy="2597150"/>
          </a:xfr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p:cNvSpPr>
          <p:nvPr>
            <p:ph type="title" idx="4294967295"/>
          </p:nvPr>
        </p:nvSpPr>
        <p:spPr>
          <a:xfrm>
            <a:off x="1219200" y="228600"/>
            <a:ext cx="7772400" cy="1143000"/>
          </a:xfrm>
        </p:spPr>
        <p:txBody>
          <a:bodyPr/>
          <a:lstStyle/>
          <a:p>
            <a:pPr defTabSz="985838"/>
            <a:r>
              <a:rPr lang="en-US" sz="3200" dirty="0" err="1" smtClean="0"/>
              <a:t>SpitFire</a:t>
            </a:r>
            <a:endParaRPr lang="en-US" sz="3200" dirty="0" smtClean="0"/>
          </a:p>
        </p:txBody>
      </p:sp>
      <p:sp>
        <p:nvSpPr>
          <p:cNvPr id="87043" name="Rectangle 3"/>
          <p:cNvSpPr>
            <a:spLocks noGrp="1"/>
          </p:cNvSpPr>
          <p:nvPr>
            <p:ph type="body" sz="half" idx="4294967295"/>
          </p:nvPr>
        </p:nvSpPr>
        <p:spPr>
          <a:xfrm>
            <a:off x="473297" y="1142709"/>
            <a:ext cx="5305023" cy="4700588"/>
          </a:xfrm>
        </p:spPr>
        <p:txBody>
          <a:bodyPr/>
          <a:lstStyle/>
          <a:p>
            <a:pPr marL="369888" indent="-369888" defTabSz="985838">
              <a:lnSpc>
                <a:spcPct val="90000"/>
              </a:lnSpc>
            </a:pPr>
            <a:r>
              <a:rPr lang="ru-RU" sz="1800" dirty="0" smtClean="0"/>
              <a:t>4-лопастной для подвесных моторов мощностью от 25 до 125 л.с. на килеватых алюминиевых корпусах</a:t>
            </a:r>
          </a:p>
          <a:p>
            <a:pPr marL="369888" indent="-369888" defTabSz="985838">
              <a:lnSpc>
                <a:spcPct val="90000"/>
              </a:lnSpc>
            </a:pPr>
            <a:r>
              <a:rPr lang="ru-RU" sz="1800" dirty="0" smtClean="0"/>
              <a:t>Обеспечивает лучшие ходовые характеристики среди всех алюминиевых гребных винтов</a:t>
            </a:r>
            <a:endParaRPr lang="ru-RU" sz="2800" dirty="0" smtClean="0"/>
          </a:p>
          <a:p>
            <a:pPr marL="369888" indent="-369888" defTabSz="985838">
              <a:lnSpc>
                <a:spcPct val="90000"/>
              </a:lnSpc>
            </a:pPr>
            <a:r>
              <a:rPr lang="ru-RU" sz="1800" dirty="0" smtClean="0"/>
              <a:t>Увеличенная площадь поверхности лопастей при малом диаметре обеспечивают превосходное ускорение без снижения максимальной скорости</a:t>
            </a:r>
          </a:p>
          <a:p>
            <a:pPr marL="369888" indent="-369888" defTabSz="985838">
              <a:lnSpc>
                <a:spcPct val="90000"/>
              </a:lnSpc>
            </a:pPr>
            <a:r>
              <a:rPr lang="ru-RU" sz="1800" dirty="0" smtClean="0"/>
              <a:t>На 25% эффективнее при разгоне от 0 до 30 миль/ч, чем гребной винт </a:t>
            </a:r>
            <a:r>
              <a:rPr lang="en-US" sz="1800" dirty="0" smtClean="0"/>
              <a:t>Black</a:t>
            </a:r>
            <a:r>
              <a:rPr lang="ru-RU" sz="1800" dirty="0" smtClean="0"/>
              <a:t> </a:t>
            </a:r>
            <a:r>
              <a:rPr lang="en-US" sz="1800" dirty="0" smtClean="0"/>
              <a:t>Max</a:t>
            </a:r>
            <a:endParaRPr lang="ru-RU" sz="1800" dirty="0" smtClean="0"/>
          </a:p>
          <a:p>
            <a:pPr marL="369888" indent="-369888" defTabSz="985838">
              <a:lnSpc>
                <a:spcPct val="90000"/>
              </a:lnSpc>
            </a:pPr>
            <a:r>
              <a:rPr lang="ru-RU" sz="1800" dirty="0" smtClean="0"/>
              <a:t>Лопасти отличаются прямой задней кромкой с загнутым профилем -</a:t>
            </a:r>
            <a:r>
              <a:rPr lang="en-US" sz="1800" dirty="0" smtClean="0"/>
              <a:t> </a:t>
            </a:r>
            <a:r>
              <a:rPr lang="ru-RU" sz="1800" dirty="0" smtClean="0"/>
              <a:t>превосходная управляемость</a:t>
            </a:r>
          </a:p>
          <a:p>
            <a:pPr marL="369888" indent="-369888" defTabSz="985838">
              <a:lnSpc>
                <a:spcPct val="90000"/>
              </a:lnSpc>
            </a:pPr>
            <a:r>
              <a:rPr lang="ru-RU" sz="1800" dirty="0" smtClean="0"/>
              <a:t>Исполнение для понтонов – </a:t>
            </a:r>
            <a:r>
              <a:rPr lang="en-US" sz="1800" dirty="0" err="1" smtClean="0"/>
              <a:t>SpitFire</a:t>
            </a:r>
            <a:r>
              <a:rPr lang="en-US" sz="1800" dirty="0" smtClean="0"/>
              <a:t> Pontoon</a:t>
            </a:r>
          </a:p>
        </p:txBody>
      </p:sp>
      <p:pic>
        <p:nvPicPr>
          <p:cNvPr id="87045" name="Picture 5"/>
          <p:cNvPicPr>
            <a:picLocks noChangeAspect="1" noChangeArrowheads="1"/>
          </p:cNvPicPr>
          <p:nvPr/>
        </p:nvPicPr>
        <p:blipFill>
          <a:blip r:embed="rId2"/>
          <a:srcRect/>
          <a:stretch>
            <a:fillRect/>
          </a:stretch>
        </p:blipFill>
        <p:spPr bwMode="auto">
          <a:xfrm>
            <a:off x="5791200" y="2178050"/>
            <a:ext cx="3019425" cy="2162175"/>
          </a:xfrm>
          <a:prstGeom prst="rect">
            <a:avLst/>
          </a:prstGeom>
          <a:noFill/>
          <a:ln w="9525">
            <a:noFill/>
            <a:miter lim="800000"/>
            <a:headEnd/>
            <a:tailEnd/>
          </a:ln>
          <a:effectLst/>
        </p:spPr>
      </p:pic>
      <p:pic>
        <p:nvPicPr>
          <p:cNvPr id="87046" name="Picture 6"/>
          <p:cNvPicPr>
            <a:picLocks noChangeAspect="1" noChangeArrowheads="1"/>
          </p:cNvPicPr>
          <p:nvPr/>
        </p:nvPicPr>
        <p:blipFill>
          <a:blip r:embed="rId3"/>
          <a:srcRect/>
          <a:stretch>
            <a:fillRect/>
          </a:stretch>
        </p:blipFill>
        <p:spPr bwMode="auto">
          <a:xfrm>
            <a:off x="6178550" y="1692275"/>
            <a:ext cx="2238375" cy="4857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idx="4294967295"/>
          </p:nvPr>
        </p:nvSpPr>
        <p:spPr>
          <a:xfrm>
            <a:off x="1129047" y="74052"/>
            <a:ext cx="7772400" cy="840347"/>
          </a:xfrm>
        </p:spPr>
        <p:txBody>
          <a:bodyPr/>
          <a:lstStyle/>
          <a:p>
            <a:pPr defTabSz="985838"/>
            <a:r>
              <a:rPr lang="en-US" sz="3200" dirty="0" err="1" smtClean="0"/>
              <a:t>SpitFire</a:t>
            </a:r>
            <a:r>
              <a:rPr lang="ru-RU" sz="3200" dirty="0"/>
              <a:t> </a:t>
            </a:r>
            <a:r>
              <a:rPr lang="ru-RU" sz="3200" dirty="0" smtClean="0"/>
              <a:t>– </a:t>
            </a:r>
            <a:br>
              <a:rPr lang="ru-RU" sz="3200" dirty="0" smtClean="0"/>
            </a:br>
            <a:r>
              <a:rPr lang="en-US" sz="3200" dirty="0" smtClean="0"/>
              <a:t>Evolution 135-200</a:t>
            </a:r>
            <a:r>
              <a:rPr lang="ru-RU" sz="3200" dirty="0" smtClean="0"/>
              <a:t> л.с.</a:t>
            </a:r>
            <a:endParaRPr lang="en-US" sz="3200" dirty="0" smtClean="0"/>
          </a:p>
        </p:txBody>
      </p:sp>
      <p:sp>
        <p:nvSpPr>
          <p:cNvPr id="5" name="Rectangle 3"/>
          <p:cNvSpPr txBox="1">
            <a:spLocks/>
          </p:cNvSpPr>
          <p:nvPr/>
        </p:nvSpPr>
        <p:spPr bwMode="auto">
          <a:xfrm>
            <a:off x="408903" y="1554054"/>
            <a:ext cx="4648200" cy="34043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9888" indent="-369888" defTabSz="985838">
              <a:lnSpc>
                <a:spcPct val="90000"/>
              </a:lnSpc>
            </a:pPr>
            <a:r>
              <a:rPr lang="ru-RU" sz="1800" dirty="0" smtClean="0"/>
              <a:t>4-лопастной для подвесных моторов мощностью от 135 до 200 л.с. </a:t>
            </a:r>
          </a:p>
          <a:p>
            <a:pPr marL="369888" indent="-369888" defTabSz="985838">
              <a:lnSpc>
                <a:spcPct val="90000"/>
              </a:lnSpc>
            </a:pPr>
            <a:r>
              <a:rPr lang="ru-RU" sz="1800" dirty="0" smtClean="0"/>
              <a:t>Подходит для замены винтов </a:t>
            </a:r>
            <a:r>
              <a:rPr lang="en-US" sz="1800" dirty="0" smtClean="0"/>
              <a:t>Alpha 4</a:t>
            </a:r>
            <a:endParaRPr lang="ru-RU" sz="1800" dirty="0" smtClean="0"/>
          </a:p>
          <a:p>
            <a:pPr marL="369888" indent="-369888" defTabSz="985838">
              <a:lnSpc>
                <a:spcPct val="90000"/>
              </a:lnSpc>
            </a:pPr>
            <a:r>
              <a:rPr lang="ru-RU" sz="1800" dirty="0" smtClean="0"/>
              <a:t>Обеспечивает лучшие ходовые характеристики среди всех алюминиевых гребных винтов. По сравнению с </a:t>
            </a:r>
            <a:r>
              <a:rPr lang="en-US" sz="1800" dirty="0" err="1" smtClean="0"/>
              <a:t>BlackMax</a:t>
            </a:r>
            <a:r>
              <a:rPr lang="en-US" sz="1800" dirty="0" smtClean="0"/>
              <a:t> </a:t>
            </a:r>
            <a:r>
              <a:rPr lang="ru-RU" sz="1800" dirty="0" smtClean="0"/>
              <a:t>выигрыш в динамике до 17</a:t>
            </a:r>
            <a:r>
              <a:rPr lang="en-US" sz="1800" dirty="0" smtClean="0"/>
              <a:t>%</a:t>
            </a:r>
            <a:r>
              <a:rPr lang="ru-RU" sz="1800" dirty="0" smtClean="0"/>
              <a:t> при одинаковой максимальной скорости</a:t>
            </a:r>
          </a:p>
          <a:p>
            <a:pPr marL="369888" indent="-369888" defTabSz="985838">
              <a:lnSpc>
                <a:spcPct val="90000"/>
              </a:lnSpc>
            </a:pPr>
            <a:r>
              <a:rPr lang="ru-RU" sz="1800" dirty="0" smtClean="0"/>
              <a:t>Характеристики аналогичны винтам </a:t>
            </a:r>
            <a:r>
              <a:rPr lang="en-US" sz="1800" dirty="0" err="1" smtClean="0"/>
              <a:t>SpitFire</a:t>
            </a:r>
            <a:r>
              <a:rPr lang="en-US" sz="1800" dirty="0" smtClean="0"/>
              <a:t> </a:t>
            </a:r>
            <a:r>
              <a:rPr lang="ru-RU" sz="1800" dirty="0" smtClean="0"/>
              <a:t>текущего производства</a:t>
            </a:r>
          </a:p>
          <a:p>
            <a:pPr marL="369888" indent="-369888" defTabSz="985838">
              <a:lnSpc>
                <a:spcPct val="90000"/>
              </a:lnSpc>
            </a:pPr>
            <a:r>
              <a:rPr lang="ru-RU" sz="1800" dirty="0" smtClean="0"/>
              <a:t>Доступны винты только правого вращения с шагами 17</a:t>
            </a:r>
            <a:r>
              <a:rPr lang="en-US" sz="1800" dirty="0" smtClean="0"/>
              <a:t>”</a:t>
            </a:r>
            <a:r>
              <a:rPr lang="ru-RU" sz="1800" dirty="0" smtClean="0"/>
              <a:t>, 19</a:t>
            </a:r>
            <a:r>
              <a:rPr lang="en-US" sz="1800" dirty="0" smtClean="0"/>
              <a:t>”</a:t>
            </a:r>
            <a:r>
              <a:rPr lang="ru-RU" sz="1800" dirty="0" smtClean="0"/>
              <a:t>, 21</a:t>
            </a:r>
            <a:r>
              <a:rPr lang="en-US" sz="1800" dirty="0" smtClean="0"/>
              <a:t>”</a:t>
            </a:r>
            <a:r>
              <a:rPr lang="ru-RU" sz="1800" dirty="0" smtClean="0"/>
              <a:t> и 23</a:t>
            </a:r>
            <a:r>
              <a:rPr lang="en-US" sz="1800" dirty="0" smtClean="0"/>
              <a:t>”</a:t>
            </a:r>
            <a:endParaRPr lang="ru-RU" sz="1800" dirty="0" smtClean="0"/>
          </a:p>
          <a:p>
            <a:pPr marL="369888" indent="-369888" defTabSz="985838">
              <a:lnSpc>
                <a:spcPct val="90000"/>
              </a:lnSpc>
            </a:pPr>
            <a:r>
              <a:rPr lang="ru-RU" sz="1800" dirty="0" smtClean="0"/>
              <a:t>Область применения</a:t>
            </a:r>
          </a:p>
          <a:p>
            <a:pPr marL="769938" lvl="1" indent="-369888" defTabSz="985838">
              <a:lnSpc>
                <a:spcPct val="90000"/>
              </a:lnSpc>
            </a:pPr>
            <a:r>
              <a:rPr lang="en-US" sz="1600" dirty="0" smtClean="0"/>
              <a:t>F150 EFI</a:t>
            </a:r>
          </a:p>
          <a:p>
            <a:pPr marL="769938" lvl="1" indent="-369888" defTabSz="985838">
              <a:lnSpc>
                <a:spcPct val="90000"/>
              </a:lnSpc>
            </a:pPr>
            <a:r>
              <a:rPr lang="en-US" sz="1600" dirty="0" err="1" smtClean="0"/>
              <a:t>Verado</a:t>
            </a:r>
            <a:endParaRPr lang="en-US" sz="1600" dirty="0" smtClean="0"/>
          </a:p>
          <a:p>
            <a:pPr marL="769938" lvl="1" indent="-369888" defTabSz="985838">
              <a:lnSpc>
                <a:spcPct val="90000"/>
              </a:lnSpc>
            </a:pPr>
            <a:r>
              <a:rPr lang="en-US" sz="1600" dirty="0" smtClean="0"/>
              <a:t>V6 </a:t>
            </a:r>
            <a:r>
              <a:rPr lang="en-US" sz="1600" dirty="0" err="1" smtClean="0"/>
              <a:t>OptiMax</a:t>
            </a:r>
            <a:endParaRPr lang="ru-RU" sz="1600" dirty="0" smtClean="0"/>
          </a:p>
          <a:p>
            <a:pPr marL="369888" indent="-369888" defTabSz="985838">
              <a:lnSpc>
                <a:spcPct val="90000"/>
              </a:lnSpc>
            </a:pPr>
            <a:r>
              <a:rPr lang="ru-RU" sz="1800" dirty="0" smtClean="0"/>
              <a:t>Старт продаж намечен на январь 2014</a:t>
            </a:r>
            <a:endParaRPr lang="ru-RU" sz="2800" dirty="0" smtClean="0"/>
          </a:p>
        </p:txBody>
      </p:sp>
      <p:pic>
        <p:nvPicPr>
          <p:cNvPr id="6" name="Picture 5"/>
          <p:cNvPicPr>
            <a:picLocks noChangeAspect="1" noChangeArrowheads="1"/>
          </p:cNvPicPr>
          <p:nvPr/>
        </p:nvPicPr>
        <p:blipFill>
          <a:blip r:embed="rId2"/>
          <a:srcRect/>
          <a:stretch>
            <a:fillRect/>
          </a:stretch>
        </p:blipFill>
        <p:spPr bwMode="auto">
          <a:xfrm>
            <a:off x="5341864" y="1637137"/>
            <a:ext cx="3558913" cy="2548496"/>
          </a:xfrm>
          <a:prstGeom prst="rect">
            <a:avLst/>
          </a:prstGeom>
          <a:noFill/>
          <a:ln w="9525">
            <a:noFill/>
            <a:miter lim="800000"/>
            <a:headEnd/>
            <a:tailEnd/>
          </a:ln>
          <a:effectLst/>
        </p:spPr>
      </p:pic>
    </p:spTree>
    <p:extLst>
      <p:ext uri="{BB962C8B-B14F-4D97-AF65-F5344CB8AC3E}">
        <p14:creationId xmlns:p14="http://schemas.microsoft.com/office/powerpoint/2010/main" val="3289769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2"/>
          <p:cNvSpPr txBox="1">
            <a:spLocks noChangeArrowheads="1"/>
          </p:cNvSpPr>
          <p:nvPr/>
        </p:nvSpPr>
        <p:spPr bwMode="auto">
          <a:xfrm>
            <a:off x="1893888" y="2530475"/>
            <a:ext cx="5421312" cy="641350"/>
          </a:xfrm>
          <a:prstGeom prst="rect">
            <a:avLst/>
          </a:prstGeom>
          <a:noFill/>
          <a:ln w="9525">
            <a:noFill/>
            <a:miter lim="800000"/>
            <a:headEnd/>
            <a:tailEnd/>
          </a:ln>
        </p:spPr>
        <p:txBody>
          <a:bodyPr>
            <a:spAutoFit/>
          </a:bodyPr>
          <a:lstStyle/>
          <a:p>
            <a:pPr algn="ctr"/>
            <a:r>
              <a:rPr lang="ru-RU" sz="3600">
                <a:latin typeface="Vitesse Black"/>
              </a:rPr>
              <a:t>Спортивная серия</a:t>
            </a:r>
            <a:endParaRPr lang="en-GB" sz="3600">
              <a:latin typeface="Vitesse Black"/>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p:cNvSpPr>
          <p:nvPr>
            <p:ph type="title" idx="4294967295"/>
          </p:nvPr>
        </p:nvSpPr>
        <p:spPr>
          <a:xfrm>
            <a:off x="457200" y="211138"/>
            <a:ext cx="8229600" cy="1143000"/>
          </a:xfrm>
        </p:spPr>
        <p:txBody>
          <a:bodyPr/>
          <a:lstStyle/>
          <a:p>
            <a:r>
              <a:rPr lang="ru-RU" sz="3200" smtClean="0">
                <a:latin typeface="DINOT-Bold"/>
              </a:rPr>
              <a:t>Эффективность алюминиевых винтов</a:t>
            </a:r>
            <a:endParaRPr lang="en-US" sz="3200" smtClean="0">
              <a:latin typeface="DINOT-Bold"/>
            </a:endParaRPr>
          </a:p>
        </p:txBody>
      </p:sp>
      <p:sp>
        <p:nvSpPr>
          <p:cNvPr id="11266" name="Rectangle 3"/>
          <p:cNvSpPr>
            <a:spLocks noGrp="1"/>
          </p:cNvSpPr>
          <p:nvPr>
            <p:ph type="body" idx="4294967295"/>
          </p:nvPr>
        </p:nvSpPr>
        <p:spPr>
          <a:xfrm>
            <a:off x="322263" y="1301750"/>
            <a:ext cx="8229600" cy="1039813"/>
          </a:xfrm>
        </p:spPr>
        <p:txBody>
          <a:bodyPr/>
          <a:lstStyle/>
          <a:p>
            <a:pPr>
              <a:lnSpc>
                <a:spcPct val="80000"/>
              </a:lnSpc>
            </a:pPr>
            <a:r>
              <a:rPr lang="ru-RU" sz="1800" dirty="0" smtClean="0">
                <a:latin typeface="DINOT"/>
              </a:rPr>
              <a:t>Если </a:t>
            </a:r>
            <a:r>
              <a:rPr lang="ru-RU" sz="1800" dirty="0" smtClean="0">
                <a:latin typeface="DINOT"/>
              </a:rPr>
              <a:t>покупатель стремится получить максимальные характеристики своего катера, то </a:t>
            </a:r>
            <a:r>
              <a:rPr lang="en-US" sz="1800" dirty="0" smtClean="0">
                <a:latin typeface="DINOT"/>
              </a:rPr>
              <a:t>Mercury</a:t>
            </a:r>
            <a:r>
              <a:rPr lang="ru-RU" sz="1800" dirty="0" smtClean="0">
                <a:latin typeface="DINOT"/>
              </a:rPr>
              <a:t> – лучший выбор</a:t>
            </a:r>
            <a:r>
              <a:rPr lang="en-US" sz="1800" dirty="0" smtClean="0">
                <a:latin typeface="DINOT"/>
              </a:rPr>
              <a:t>.</a:t>
            </a:r>
            <a:endParaRPr lang="en-US" sz="1800" dirty="0" smtClean="0">
              <a:latin typeface="DINOT"/>
            </a:endParaRPr>
          </a:p>
        </p:txBody>
      </p:sp>
      <p:pic>
        <p:nvPicPr>
          <p:cNvPr id="11267" name="Picture 1"/>
          <p:cNvPicPr>
            <a:picLocks noChangeAspect="1"/>
          </p:cNvPicPr>
          <p:nvPr/>
        </p:nvPicPr>
        <p:blipFill>
          <a:blip r:embed="rId2"/>
          <a:srcRect/>
          <a:stretch>
            <a:fillRect/>
          </a:stretch>
        </p:blipFill>
        <p:spPr bwMode="auto">
          <a:xfrm>
            <a:off x="1368425" y="2408238"/>
            <a:ext cx="6316663" cy="374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p:cNvSpPr>
          <p:nvPr>
            <p:ph type="title" idx="4294967295"/>
          </p:nvPr>
        </p:nvSpPr>
        <p:spPr>
          <a:xfrm>
            <a:off x="834978" y="150253"/>
            <a:ext cx="7772400" cy="828541"/>
          </a:xfrm>
        </p:spPr>
        <p:txBody>
          <a:bodyPr/>
          <a:lstStyle/>
          <a:p>
            <a:pPr defTabSz="985838"/>
            <a:r>
              <a:rPr lang="en-US" sz="3200" dirty="0" smtClean="0"/>
              <a:t>Vengeance</a:t>
            </a:r>
          </a:p>
        </p:txBody>
      </p:sp>
      <p:sp>
        <p:nvSpPr>
          <p:cNvPr id="49154" name="Rectangle 3"/>
          <p:cNvSpPr>
            <a:spLocks noGrp="1"/>
          </p:cNvSpPr>
          <p:nvPr>
            <p:ph type="body" sz="half" idx="4294967295"/>
          </p:nvPr>
        </p:nvSpPr>
        <p:spPr>
          <a:xfrm>
            <a:off x="757704" y="1561563"/>
            <a:ext cx="4876800" cy="3581400"/>
          </a:xfrm>
        </p:spPr>
        <p:txBody>
          <a:bodyPr/>
          <a:lstStyle/>
          <a:p>
            <a:pPr marL="369888" indent="-369888" defTabSz="985838"/>
            <a:r>
              <a:rPr lang="ru-RU" sz="1800" dirty="0" smtClean="0"/>
              <a:t>Самый популярный винт из нержавеющей стали</a:t>
            </a:r>
            <a:endParaRPr lang="en-US" sz="1800" dirty="0" smtClean="0"/>
          </a:p>
          <a:p>
            <a:pPr marL="369888" indent="-369888" defTabSz="985838"/>
            <a:r>
              <a:rPr lang="ru-RU" sz="1800" dirty="0" smtClean="0"/>
              <a:t>Доступны с левым и правым вращением</a:t>
            </a:r>
            <a:r>
              <a:rPr lang="en-US" sz="1800" dirty="0" smtClean="0"/>
              <a:t>.</a:t>
            </a:r>
          </a:p>
          <a:p>
            <a:pPr marL="369888" indent="-369888" defTabSz="985838"/>
            <a:r>
              <a:rPr lang="ru-RU" sz="1800" dirty="0" smtClean="0"/>
              <a:t>Увод лопасти </a:t>
            </a:r>
            <a:r>
              <a:rPr lang="en-US" sz="1800" dirty="0" smtClean="0"/>
              <a:t>(Rake)</a:t>
            </a:r>
            <a:r>
              <a:rPr lang="ru-RU" sz="1800" dirty="0" smtClean="0"/>
              <a:t> винта </a:t>
            </a:r>
            <a:r>
              <a:rPr lang="en-US" sz="1800" dirty="0" smtClean="0"/>
              <a:t>15</a:t>
            </a:r>
            <a:r>
              <a:rPr lang="ru-RU" sz="1800" b="1" baseline="40000" dirty="0" smtClean="0"/>
              <a:t>о</a:t>
            </a:r>
            <a:r>
              <a:rPr lang="ru-RU" sz="1800" dirty="0" smtClean="0"/>
              <a:t> для винтов с малым шагом</a:t>
            </a:r>
            <a:endParaRPr lang="en-US" sz="1800" dirty="0" smtClean="0"/>
          </a:p>
          <a:p>
            <a:pPr marL="369888" indent="-369888" defTabSz="985838"/>
            <a:r>
              <a:rPr lang="ru-RU" sz="1800" dirty="0" smtClean="0"/>
              <a:t>Обеспечивает подъем носа катера</a:t>
            </a:r>
          </a:p>
          <a:p>
            <a:pPr marL="369888" indent="-369888" defTabSz="985838"/>
            <a:r>
              <a:rPr lang="ru-RU" sz="1800" dirty="0" smtClean="0"/>
              <a:t>Увеличение увода</a:t>
            </a:r>
            <a:r>
              <a:rPr lang="ru-RU" dirty="0" smtClean="0"/>
              <a:t> </a:t>
            </a:r>
            <a:r>
              <a:rPr lang="ru-RU" sz="1800" dirty="0" smtClean="0"/>
              <a:t>лопасти сопровождается подъемом носа катера</a:t>
            </a:r>
            <a:endParaRPr lang="en-US" sz="1800" dirty="0" smtClean="0"/>
          </a:p>
          <a:p>
            <a:pPr marL="369888" indent="-369888" defTabSz="985838"/>
            <a:r>
              <a:rPr lang="ru-RU" sz="1800" dirty="0" smtClean="0"/>
              <a:t>Наиболее популярные модели с шагом </a:t>
            </a:r>
            <a:r>
              <a:rPr lang="en-US" sz="1800" dirty="0" smtClean="0"/>
              <a:t>19’’</a:t>
            </a:r>
            <a:r>
              <a:rPr lang="ru-RU" sz="1800" dirty="0" smtClean="0"/>
              <a:t>, а также </a:t>
            </a:r>
            <a:r>
              <a:rPr lang="en-US" sz="1800" dirty="0" smtClean="0"/>
              <a:t>17’’ </a:t>
            </a:r>
            <a:r>
              <a:rPr lang="ru-RU" sz="1800" dirty="0" smtClean="0"/>
              <a:t>и </a:t>
            </a:r>
            <a:r>
              <a:rPr lang="en-US" sz="1800" dirty="0" smtClean="0"/>
              <a:t>21’’</a:t>
            </a:r>
          </a:p>
          <a:p>
            <a:pPr marL="369888" indent="-369888" defTabSz="985838">
              <a:lnSpc>
                <a:spcPct val="80000"/>
              </a:lnSpc>
            </a:pPr>
            <a:endParaRPr lang="en-US" sz="1800" dirty="0" smtClean="0"/>
          </a:p>
        </p:txBody>
      </p:sp>
      <p:pic>
        <p:nvPicPr>
          <p:cNvPr id="49155" name="Picture 4" descr="Vengeance"/>
          <p:cNvPicPr>
            <a:picLocks noGrp="1" noChangeAspect="1" noChangeArrowheads="1"/>
          </p:cNvPicPr>
          <p:nvPr>
            <p:ph sz="half" idx="4294967295"/>
          </p:nvPr>
        </p:nvPicPr>
        <p:blipFill>
          <a:blip r:embed="rId3"/>
          <a:srcRect/>
          <a:stretch>
            <a:fillRect/>
          </a:stretch>
        </p:blipFill>
        <p:spPr>
          <a:xfrm>
            <a:off x="5876925" y="1712913"/>
            <a:ext cx="2809875" cy="2678112"/>
          </a:xfr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idx="4294967295"/>
          </p:nvPr>
        </p:nvSpPr>
        <p:spPr>
          <a:xfrm>
            <a:off x="871471" y="163131"/>
            <a:ext cx="7772400" cy="699752"/>
          </a:xfrm>
        </p:spPr>
        <p:txBody>
          <a:bodyPr/>
          <a:lstStyle/>
          <a:p>
            <a:pPr defTabSz="985838"/>
            <a:r>
              <a:rPr lang="en-US" sz="3200" dirty="0" smtClean="0"/>
              <a:t>Vengeance</a:t>
            </a:r>
            <a:r>
              <a:rPr lang="ru-RU" sz="3200" dirty="0" smtClean="0"/>
              <a:t> 4</a:t>
            </a:r>
            <a:endParaRPr lang="en-US" sz="32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3912" y="862883"/>
            <a:ext cx="2958116" cy="345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p:cNvSpPr>
          <p:nvPr/>
        </p:nvSpPr>
        <p:spPr bwMode="auto">
          <a:xfrm>
            <a:off x="319823" y="1200955"/>
            <a:ext cx="5376661"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9888" indent="-369888" defTabSz="985838"/>
            <a:r>
              <a:rPr lang="ru-RU" sz="1800" dirty="0" smtClean="0"/>
              <a:t>Новый четырехлопастной стальной винт</a:t>
            </a:r>
          </a:p>
          <a:p>
            <a:pPr marL="369888" indent="-369888" defTabSz="985838"/>
            <a:r>
              <a:rPr lang="ru-RU" sz="1800" dirty="0" smtClean="0"/>
              <a:t>Высокопрочный сплав </a:t>
            </a:r>
            <a:r>
              <a:rPr lang="en-US" sz="1800" dirty="0" smtClean="0"/>
              <a:t>X7</a:t>
            </a:r>
            <a:endParaRPr lang="ru-RU" sz="1800" dirty="0" smtClean="0"/>
          </a:p>
          <a:p>
            <a:pPr marL="369888" indent="-369888" defTabSz="985838"/>
            <a:r>
              <a:rPr lang="ru-RU" sz="1800" dirty="0" smtClean="0"/>
              <a:t>Только правое вращение, шаги 13</a:t>
            </a:r>
            <a:r>
              <a:rPr lang="en-US" sz="1800" dirty="0" smtClean="0"/>
              <a:t>”</a:t>
            </a:r>
            <a:r>
              <a:rPr lang="ru-RU" sz="1800" dirty="0" smtClean="0"/>
              <a:t>, 15</a:t>
            </a:r>
            <a:r>
              <a:rPr lang="en-US" sz="1800" dirty="0" smtClean="0"/>
              <a:t>”</a:t>
            </a:r>
            <a:r>
              <a:rPr lang="ru-RU" sz="1800" dirty="0" smtClean="0"/>
              <a:t>, 17</a:t>
            </a:r>
            <a:r>
              <a:rPr lang="en-US" sz="1800" dirty="0" smtClean="0"/>
              <a:t>”</a:t>
            </a:r>
            <a:r>
              <a:rPr lang="en-US" sz="1800" dirty="0"/>
              <a:t> </a:t>
            </a:r>
            <a:r>
              <a:rPr lang="ru-RU" sz="1800" dirty="0"/>
              <a:t>и</a:t>
            </a:r>
            <a:r>
              <a:rPr lang="ru-RU" sz="1800" dirty="0" smtClean="0"/>
              <a:t> 19</a:t>
            </a:r>
            <a:r>
              <a:rPr lang="en-US" sz="1800" dirty="0" smtClean="0"/>
              <a:t>”</a:t>
            </a:r>
            <a:endParaRPr lang="ru-RU" sz="1800" dirty="0" smtClean="0"/>
          </a:p>
          <a:p>
            <a:pPr marL="369888" indent="-369888" defTabSz="985838"/>
            <a:r>
              <a:rPr lang="ru-RU" sz="1800" dirty="0" smtClean="0"/>
              <a:t>Превосходит по характеристикам алюминиевый </a:t>
            </a:r>
            <a:r>
              <a:rPr lang="en-US" sz="1800" dirty="0" err="1" smtClean="0"/>
              <a:t>SpitFire</a:t>
            </a:r>
            <a:r>
              <a:rPr lang="ru-RU" sz="1800" dirty="0" smtClean="0"/>
              <a:t>, обеспечивая лучшие </a:t>
            </a:r>
            <a:r>
              <a:rPr lang="ru-RU" sz="1800" dirty="0"/>
              <a:t>ускорение и максимальную </a:t>
            </a:r>
            <a:r>
              <a:rPr lang="ru-RU" sz="1800" dirty="0" smtClean="0"/>
              <a:t>скорость</a:t>
            </a:r>
          </a:p>
          <a:p>
            <a:pPr marL="369888" indent="-369888" defTabSz="985838"/>
            <a:r>
              <a:rPr lang="ru-RU" sz="1800" dirty="0" smtClean="0"/>
              <a:t>Подходит для установки на любые моторы мощностью 75-125 л.с.</a:t>
            </a:r>
            <a:endParaRPr lang="en-US" sz="1800" dirty="0"/>
          </a:p>
          <a:p>
            <a:pPr marL="369888" indent="-369888" defTabSz="985838"/>
            <a:r>
              <a:rPr lang="ru-RU" sz="1800" dirty="0" smtClean="0"/>
              <a:t>Под плоскодонные моторные лодки</a:t>
            </a:r>
            <a:endParaRPr lang="en-US" sz="1800" dirty="0" smtClean="0"/>
          </a:p>
          <a:p>
            <a:pPr marL="369888" indent="-369888" defTabSz="985838">
              <a:lnSpc>
                <a:spcPct val="80000"/>
              </a:lnSpc>
            </a:pPr>
            <a:endParaRPr lang="en-US" sz="1800" dirty="0" smtClean="0"/>
          </a:p>
        </p:txBody>
      </p:sp>
    </p:spTree>
    <p:extLst>
      <p:ext uri="{BB962C8B-B14F-4D97-AF65-F5344CB8AC3E}">
        <p14:creationId xmlns:p14="http://schemas.microsoft.com/office/powerpoint/2010/main" val="1783957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p:cNvSpPr>
          <p:nvPr>
            <p:ph type="title" idx="4294967295"/>
          </p:nvPr>
        </p:nvSpPr>
        <p:spPr>
          <a:xfrm>
            <a:off x="911180" y="75126"/>
            <a:ext cx="7772400" cy="710485"/>
          </a:xfrm>
        </p:spPr>
        <p:txBody>
          <a:bodyPr/>
          <a:lstStyle/>
          <a:p>
            <a:pPr defTabSz="985838"/>
            <a:r>
              <a:rPr lang="en-US" sz="3200" dirty="0" smtClean="0"/>
              <a:t>Laser II</a:t>
            </a:r>
          </a:p>
        </p:txBody>
      </p:sp>
      <p:sp>
        <p:nvSpPr>
          <p:cNvPr id="51202" name="Rectangle 3"/>
          <p:cNvSpPr>
            <a:spLocks noGrp="1"/>
          </p:cNvSpPr>
          <p:nvPr>
            <p:ph type="body" sz="half" idx="4294967295"/>
          </p:nvPr>
        </p:nvSpPr>
        <p:spPr>
          <a:xfrm>
            <a:off x="487251" y="785611"/>
            <a:ext cx="5437031" cy="5038859"/>
          </a:xfrm>
        </p:spPr>
        <p:txBody>
          <a:bodyPr/>
          <a:lstStyle/>
          <a:p>
            <a:pPr marL="369888" indent="-369888" defTabSz="985838"/>
            <a:r>
              <a:rPr lang="ru-RU" sz="1800" dirty="0" smtClean="0"/>
              <a:t>Увод лопасти </a:t>
            </a:r>
            <a:r>
              <a:rPr lang="en-US" sz="1800" dirty="0" smtClean="0"/>
              <a:t>20</a:t>
            </a:r>
            <a:r>
              <a:rPr lang="ru-RU" sz="1800" baseline="40000" dirty="0" smtClean="0"/>
              <a:t>о</a:t>
            </a:r>
            <a:r>
              <a:rPr lang="en-US" sz="1800" dirty="0" smtClean="0"/>
              <a:t>.</a:t>
            </a:r>
          </a:p>
          <a:p>
            <a:pPr marL="369888" indent="-369888" defTabSz="985838"/>
            <a:r>
              <a:rPr lang="ru-RU" sz="1800" dirty="0" smtClean="0"/>
              <a:t>Обеспечивает больший подъем носа катера, по сравнению с </a:t>
            </a:r>
            <a:r>
              <a:rPr lang="en-US" sz="1800" dirty="0" smtClean="0"/>
              <a:t>Vengeance.</a:t>
            </a:r>
          </a:p>
          <a:p>
            <a:pPr marL="369888" indent="-369888" defTabSz="985838"/>
            <a:r>
              <a:rPr lang="ru-RU" sz="1800" dirty="0" smtClean="0"/>
              <a:t>Доступны с правым и левым вращением</a:t>
            </a:r>
            <a:r>
              <a:rPr lang="en-US" sz="1800" dirty="0" smtClean="0"/>
              <a:t>.</a:t>
            </a:r>
          </a:p>
          <a:p>
            <a:pPr marL="369888" indent="-369888" defTabSz="985838"/>
            <a:r>
              <a:rPr lang="ru-RU" sz="1800" dirty="0" smtClean="0"/>
              <a:t>Малая площадь лопастей</a:t>
            </a:r>
            <a:r>
              <a:rPr lang="en-US" sz="1800" dirty="0" smtClean="0"/>
              <a:t>.</a:t>
            </a:r>
          </a:p>
          <a:p>
            <a:pPr marL="369888" indent="-369888" defTabSz="985838"/>
            <a:r>
              <a:rPr lang="ru-RU" sz="1800" dirty="0" smtClean="0"/>
              <a:t>Изначально предназначался для</a:t>
            </a:r>
            <a:r>
              <a:rPr lang="ru-RU" dirty="0" smtClean="0"/>
              <a:t> </a:t>
            </a:r>
            <a:r>
              <a:rPr lang="ru-RU" sz="1800" dirty="0" smtClean="0"/>
              <a:t>плоскодонных катеров длиной 16</a:t>
            </a:r>
            <a:r>
              <a:rPr lang="en-US" sz="1800" dirty="0" smtClean="0"/>
              <a:t>’</a:t>
            </a:r>
            <a:r>
              <a:rPr lang="ru-RU" sz="1800" dirty="0" smtClean="0"/>
              <a:t>-18</a:t>
            </a:r>
            <a:r>
              <a:rPr lang="en-US" sz="1800" dirty="0" smtClean="0"/>
              <a:t>’</a:t>
            </a:r>
            <a:r>
              <a:rPr lang="ru-RU" sz="1800" dirty="0" smtClean="0"/>
              <a:t> </a:t>
            </a:r>
            <a:r>
              <a:rPr lang="en-US" sz="1800" dirty="0" smtClean="0"/>
              <a:t>c </a:t>
            </a:r>
            <a:r>
              <a:rPr lang="ru-RU" sz="1800" dirty="0" smtClean="0"/>
              <a:t>моторами 150-175 л.с. </a:t>
            </a:r>
            <a:endParaRPr lang="en-US" sz="1800" dirty="0" smtClean="0"/>
          </a:p>
          <a:p>
            <a:pPr marL="369888" indent="-369888" defTabSz="985838"/>
            <a:r>
              <a:rPr lang="ru-RU" sz="1800" dirty="0" smtClean="0"/>
              <a:t>Также подходит для легких катеров длиной 18</a:t>
            </a:r>
            <a:r>
              <a:rPr lang="en-US" sz="1800" dirty="0" smtClean="0"/>
              <a:t>’</a:t>
            </a:r>
            <a:r>
              <a:rPr lang="ru-RU" sz="1800" dirty="0" smtClean="0"/>
              <a:t>-19</a:t>
            </a:r>
            <a:r>
              <a:rPr lang="en-US" sz="1800" dirty="0" smtClean="0"/>
              <a:t>’</a:t>
            </a:r>
            <a:r>
              <a:rPr lang="ru-RU" sz="1800" dirty="0" smtClean="0"/>
              <a:t> со стационарными</a:t>
            </a:r>
            <a:r>
              <a:rPr lang="ru-RU" dirty="0" smtClean="0"/>
              <a:t> </a:t>
            </a:r>
            <a:r>
              <a:rPr lang="ru-RU" sz="1800" dirty="0" smtClean="0"/>
              <a:t>двигателями 3.0-6.2</a:t>
            </a:r>
            <a:r>
              <a:rPr lang="en-US" sz="1800" dirty="0" smtClean="0"/>
              <a:t> </a:t>
            </a:r>
            <a:r>
              <a:rPr lang="ru-RU" sz="1800" dirty="0" smtClean="0"/>
              <a:t>л с колонкой </a:t>
            </a:r>
            <a:r>
              <a:rPr lang="en-US" sz="1800" dirty="0" smtClean="0"/>
              <a:t>Alpha. </a:t>
            </a:r>
          </a:p>
          <a:p>
            <a:pPr marL="369888" indent="-369888" defTabSz="985838"/>
            <a:r>
              <a:rPr lang="ru-RU" sz="1800" dirty="0" smtClean="0"/>
              <a:t>Наиболее популярные модели с шагом</a:t>
            </a:r>
            <a:r>
              <a:rPr lang="en-US" sz="1800" dirty="0" smtClean="0"/>
              <a:t> 19’’</a:t>
            </a:r>
            <a:r>
              <a:rPr lang="ru-RU" sz="1800" dirty="0" smtClean="0"/>
              <a:t> и</a:t>
            </a:r>
            <a:r>
              <a:rPr lang="ru-RU" dirty="0" smtClean="0"/>
              <a:t> </a:t>
            </a:r>
            <a:r>
              <a:rPr lang="ru-RU" sz="1800" dirty="0" smtClean="0"/>
              <a:t>2</a:t>
            </a:r>
            <a:r>
              <a:rPr lang="en-US" sz="1800" dirty="0" smtClean="0"/>
              <a:t>1’’.</a:t>
            </a:r>
            <a:endParaRPr lang="ru-RU" sz="1800" dirty="0" smtClean="0"/>
          </a:p>
          <a:p>
            <a:pPr marL="369888" indent="-369888" defTabSz="985838"/>
            <a:r>
              <a:rPr lang="ru-RU" sz="1800" dirty="0" smtClean="0"/>
              <a:t>Прекращение выпуска – конец 2014 года</a:t>
            </a:r>
            <a:r>
              <a:rPr lang="en-US" sz="1800" dirty="0" smtClean="0"/>
              <a:t>.   </a:t>
            </a:r>
            <a:r>
              <a:rPr lang="ru-RU" sz="1800" dirty="0" smtClean="0"/>
              <a:t>Замена – </a:t>
            </a:r>
            <a:r>
              <a:rPr lang="en-US" sz="1800" dirty="0" smtClean="0"/>
              <a:t>Fury </a:t>
            </a:r>
            <a:r>
              <a:rPr lang="ru-RU" sz="1800" dirty="0" smtClean="0"/>
              <a:t>и </a:t>
            </a:r>
            <a:r>
              <a:rPr lang="en-US" sz="1800" dirty="0" smtClean="0"/>
              <a:t>Tempest</a:t>
            </a:r>
          </a:p>
        </p:txBody>
      </p:sp>
      <p:pic>
        <p:nvPicPr>
          <p:cNvPr id="51203" name="Picture 4" descr="Laser_II"/>
          <p:cNvPicPr>
            <a:picLocks noGrp="1" noChangeAspect="1" noChangeArrowheads="1"/>
          </p:cNvPicPr>
          <p:nvPr>
            <p:ph sz="half" idx="4294967295"/>
          </p:nvPr>
        </p:nvPicPr>
        <p:blipFill>
          <a:blip r:embed="rId3"/>
          <a:srcRect/>
          <a:stretch>
            <a:fillRect/>
          </a:stretch>
        </p:blipFill>
        <p:spPr>
          <a:xfrm>
            <a:off x="6242050" y="2114550"/>
            <a:ext cx="2597150" cy="2686050"/>
          </a:xfr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idx="4294967295"/>
          </p:nvPr>
        </p:nvSpPr>
        <p:spPr>
          <a:xfrm>
            <a:off x="1143000" y="0"/>
            <a:ext cx="7772400" cy="1143000"/>
          </a:xfrm>
        </p:spPr>
        <p:txBody>
          <a:bodyPr/>
          <a:lstStyle/>
          <a:p>
            <a:pPr defTabSz="985838"/>
            <a:r>
              <a:rPr lang="en-US" sz="3200" smtClean="0"/>
              <a:t>Vensura</a:t>
            </a:r>
          </a:p>
        </p:txBody>
      </p:sp>
      <p:sp>
        <p:nvSpPr>
          <p:cNvPr id="53250" name="Rectangle 3"/>
          <p:cNvSpPr>
            <a:spLocks noGrp="1"/>
          </p:cNvSpPr>
          <p:nvPr>
            <p:ph type="body" sz="half" idx="4294967295"/>
          </p:nvPr>
        </p:nvSpPr>
        <p:spPr>
          <a:xfrm>
            <a:off x="1066800" y="1219199"/>
            <a:ext cx="5334000" cy="4846749"/>
          </a:xfrm>
        </p:spPr>
        <p:txBody>
          <a:bodyPr/>
          <a:lstStyle/>
          <a:p>
            <a:pPr marL="369888" indent="-369888" defTabSz="985838"/>
            <a:r>
              <a:rPr lang="ru-RU" sz="1800" smtClean="0"/>
              <a:t>Увод лопасти </a:t>
            </a:r>
            <a:r>
              <a:rPr lang="en-US" sz="1800" smtClean="0"/>
              <a:t>25</a:t>
            </a:r>
            <a:r>
              <a:rPr lang="ru-RU" sz="1800" baseline="40000" smtClean="0"/>
              <a:t>о</a:t>
            </a:r>
            <a:r>
              <a:rPr lang="en-US" sz="1800" smtClean="0"/>
              <a:t>.</a:t>
            </a:r>
          </a:p>
          <a:p>
            <a:pPr marL="369888" indent="-369888" defTabSz="985838"/>
            <a:r>
              <a:rPr lang="ru-RU" sz="1800" smtClean="0"/>
              <a:t>Доступны винты с левым и правым вращением</a:t>
            </a:r>
            <a:r>
              <a:rPr lang="en-US" sz="1800" smtClean="0"/>
              <a:t>.</a:t>
            </a:r>
          </a:p>
          <a:p>
            <a:pPr marL="369888" indent="-369888" defTabSz="985838"/>
            <a:r>
              <a:rPr lang="ru-RU" sz="1800" smtClean="0"/>
              <a:t>Диаметр винта </a:t>
            </a:r>
            <a:r>
              <a:rPr lang="en-US" sz="1800" smtClean="0"/>
              <a:t>14”,</a:t>
            </a:r>
            <a:r>
              <a:rPr lang="ru-RU" sz="1800" smtClean="0"/>
              <a:t> наиболее популярны винты с шагом</a:t>
            </a:r>
            <a:r>
              <a:rPr lang="en-US" sz="1800" smtClean="0"/>
              <a:t> 19’’.</a:t>
            </a:r>
          </a:p>
          <a:p>
            <a:pPr marL="369888" indent="-369888" defTabSz="985838"/>
            <a:r>
              <a:rPr lang="ru-RU" sz="1800" smtClean="0"/>
              <a:t>Идеально подходит для буксировки водного лыжника</a:t>
            </a:r>
            <a:r>
              <a:rPr lang="en-US" sz="1800" smtClean="0"/>
              <a:t>;</a:t>
            </a:r>
            <a:r>
              <a:rPr lang="ru-RU" sz="1800" smtClean="0"/>
              <a:t> для катеров с подвесными моторами 135-200 л.с. и стационарными двигателями с колонкой </a:t>
            </a:r>
            <a:r>
              <a:rPr lang="en-US" sz="1800" smtClean="0"/>
              <a:t>Alpha. </a:t>
            </a:r>
            <a:endParaRPr lang="ru-RU" sz="1800" smtClean="0"/>
          </a:p>
          <a:p>
            <a:pPr marL="369888" indent="-369888" defTabSz="985838"/>
            <a:r>
              <a:rPr lang="ru-RU" sz="1800" smtClean="0"/>
              <a:t>Обеспечивает глиссирование на меньших оборотах; немного</a:t>
            </a:r>
            <a:r>
              <a:rPr lang="ru-RU" sz="2800" smtClean="0"/>
              <a:t> </a:t>
            </a:r>
            <a:r>
              <a:rPr lang="ru-RU" sz="1800" smtClean="0"/>
              <a:t>уступает </a:t>
            </a:r>
            <a:r>
              <a:rPr lang="en-US" sz="1800" smtClean="0"/>
              <a:t>High Five</a:t>
            </a:r>
            <a:r>
              <a:rPr lang="ru-RU" sz="1800" smtClean="0"/>
              <a:t> за счет большего проскальзывания, но не так значительно, как 3-лопастные винты.</a:t>
            </a:r>
          </a:p>
          <a:p>
            <a:pPr marL="369888" indent="-369888" defTabSz="985838">
              <a:lnSpc>
                <a:spcPct val="95000"/>
              </a:lnSpc>
            </a:pPr>
            <a:r>
              <a:rPr lang="en-US" sz="1800" smtClean="0"/>
              <a:t>Vensura</a:t>
            </a:r>
            <a:r>
              <a:rPr lang="ru-RU" sz="1800" smtClean="0"/>
              <a:t> обладает хорошей тягой при движении как</a:t>
            </a:r>
            <a:r>
              <a:rPr lang="ru-RU" sz="2800" smtClean="0"/>
              <a:t> </a:t>
            </a:r>
            <a:r>
              <a:rPr lang="ru-RU" sz="1800" smtClean="0"/>
              <a:t>вперед, так и в реверс, тогда как </a:t>
            </a:r>
            <a:r>
              <a:rPr lang="en-US" sz="1800" smtClean="0"/>
              <a:t>High Five</a:t>
            </a:r>
            <a:r>
              <a:rPr lang="ru-RU" sz="1800" smtClean="0"/>
              <a:t> – только вперед.</a:t>
            </a:r>
            <a:r>
              <a:rPr lang="ru-RU" sz="2800" smtClean="0"/>
              <a:t> </a:t>
            </a:r>
            <a:r>
              <a:rPr lang="en-US" sz="2800" smtClean="0"/>
              <a:t> </a:t>
            </a:r>
          </a:p>
          <a:p>
            <a:pPr marL="369888" indent="-369888" defTabSz="985838"/>
            <a:endParaRPr lang="en-US" sz="2800" smtClean="0"/>
          </a:p>
        </p:txBody>
      </p:sp>
      <p:pic>
        <p:nvPicPr>
          <p:cNvPr id="53251" name="Picture 4" descr="Vensura 825900A48"/>
          <p:cNvPicPr>
            <a:picLocks noGrp="1" noChangeAspect="1" noChangeArrowheads="1"/>
          </p:cNvPicPr>
          <p:nvPr>
            <p:ph sz="half" idx="4294967295"/>
          </p:nvPr>
        </p:nvPicPr>
        <p:blipFill>
          <a:blip r:embed="rId3"/>
          <a:srcRect/>
          <a:stretch>
            <a:fillRect/>
          </a:stretch>
        </p:blipFill>
        <p:spPr>
          <a:xfrm>
            <a:off x="6324600" y="1828800"/>
            <a:ext cx="2514600" cy="2514600"/>
          </a:xfr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2"/>
          <p:cNvSpPr txBox="1">
            <a:spLocks noChangeArrowheads="1"/>
          </p:cNvSpPr>
          <p:nvPr/>
        </p:nvSpPr>
        <p:spPr bwMode="auto">
          <a:xfrm>
            <a:off x="1893888" y="2530475"/>
            <a:ext cx="5421312" cy="641350"/>
          </a:xfrm>
          <a:prstGeom prst="rect">
            <a:avLst/>
          </a:prstGeom>
          <a:noFill/>
          <a:ln w="9525">
            <a:noFill/>
            <a:miter lim="800000"/>
            <a:headEnd/>
            <a:tailEnd/>
          </a:ln>
        </p:spPr>
        <p:txBody>
          <a:bodyPr>
            <a:spAutoFit/>
          </a:bodyPr>
          <a:lstStyle/>
          <a:p>
            <a:pPr algn="ctr"/>
            <a:r>
              <a:rPr lang="ru-RU" sz="3600">
                <a:latin typeface="Vitesse Black"/>
              </a:rPr>
              <a:t>Элитная серия</a:t>
            </a:r>
            <a:endParaRPr lang="en-GB" sz="3600">
              <a:latin typeface="Vitesse Black"/>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p:cNvSpPr>
          <p:nvPr>
            <p:ph type="title" idx="4294967295"/>
          </p:nvPr>
        </p:nvSpPr>
        <p:spPr>
          <a:xfrm>
            <a:off x="990600" y="0"/>
            <a:ext cx="7772400" cy="1143000"/>
          </a:xfrm>
        </p:spPr>
        <p:txBody>
          <a:bodyPr/>
          <a:lstStyle/>
          <a:p>
            <a:pPr defTabSz="985838"/>
            <a:r>
              <a:rPr lang="en-US" sz="3200" smtClean="0"/>
              <a:t>Bravo Two</a:t>
            </a:r>
          </a:p>
        </p:txBody>
      </p:sp>
      <p:sp>
        <p:nvSpPr>
          <p:cNvPr id="88067" name="Rectangle 3"/>
          <p:cNvSpPr>
            <a:spLocks noGrp="1"/>
          </p:cNvSpPr>
          <p:nvPr>
            <p:ph type="body" sz="half" idx="4294967295"/>
          </p:nvPr>
        </p:nvSpPr>
        <p:spPr>
          <a:xfrm>
            <a:off x="590550" y="1295400"/>
            <a:ext cx="5867400" cy="4572000"/>
          </a:xfrm>
        </p:spPr>
        <p:txBody>
          <a:bodyPr/>
          <a:lstStyle/>
          <a:p>
            <a:pPr marL="287338" indent="-287338" defTabSz="985838"/>
            <a:r>
              <a:rPr lang="ru-RU" sz="2000" smtClean="0"/>
              <a:t>Алюминиевый 3-лопастной</a:t>
            </a:r>
          </a:p>
          <a:p>
            <a:pPr marL="287338" indent="-287338" defTabSz="985838"/>
            <a:r>
              <a:rPr lang="ru-RU" sz="2000" smtClean="0"/>
              <a:t>Развитая площадь лопасти обеспечивает значительный упор, отличную маневренность и управляемость в поворотах </a:t>
            </a:r>
            <a:endParaRPr lang="en-US" sz="2000" smtClean="0"/>
          </a:p>
          <a:p>
            <a:pPr marL="287338" indent="-287338" defTabSz="985838"/>
            <a:r>
              <a:rPr lang="ru-RU" sz="2000" smtClean="0"/>
              <a:t>Доступны с шагом от 11 до 25 дюймов.</a:t>
            </a:r>
          </a:p>
          <a:p>
            <a:pPr marL="287338" indent="-287338" defTabSz="985838"/>
            <a:r>
              <a:rPr lang="ru-RU" sz="2000" smtClean="0"/>
              <a:t>Правое и левое вращение</a:t>
            </a:r>
          </a:p>
          <a:p>
            <a:pPr marL="287338" indent="-287338" defTabSz="985838"/>
            <a:r>
              <a:rPr lang="ru-RU" sz="2000" smtClean="0"/>
              <a:t>Подходят для всех колонок </a:t>
            </a:r>
            <a:r>
              <a:rPr lang="en-US" sz="2000" smtClean="0"/>
              <a:t>Bravo 2</a:t>
            </a:r>
          </a:p>
          <a:p>
            <a:pPr marL="287338" indent="-287338" defTabSz="985838">
              <a:buFont typeface="Arial" charset="0"/>
              <a:buNone/>
            </a:pPr>
            <a:endParaRPr lang="en-US" sz="2000" smtClean="0"/>
          </a:p>
        </p:txBody>
      </p:sp>
      <p:pic>
        <p:nvPicPr>
          <p:cNvPr id="88071" name="Picture 7"/>
          <p:cNvPicPr>
            <a:picLocks noChangeAspect="1" noChangeArrowheads="1"/>
          </p:cNvPicPr>
          <p:nvPr/>
        </p:nvPicPr>
        <p:blipFill>
          <a:blip r:embed="rId2"/>
          <a:srcRect/>
          <a:stretch>
            <a:fillRect/>
          </a:stretch>
        </p:blipFill>
        <p:spPr bwMode="auto">
          <a:xfrm>
            <a:off x="6248400" y="2305050"/>
            <a:ext cx="2746375" cy="1946275"/>
          </a:xfrm>
          <a:prstGeom prst="rect">
            <a:avLst/>
          </a:prstGeom>
          <a:noFill/>
          <a:ln w="9525">
            <a:noFill/>
            <a:miter lim="800000"/>
            <a:headEnd/>
            <a:tailEnd/>
          </a:ln>
          <a:effectLst/>
        </p:spPr>
      </p:pic>
      <p:pic>
        <p:nvPicPr>
          <p:cNvPr id="88072" name="Picture 8"/>
          <p:cNvPicPr>
            <a:picLocks noChangeAspect="1" noChangeArrowheads="1"/>
          </p:cNvPicPr>
          <p:nvPr/>
        </p:nvPicPr>
        <p:blipFill>
          <a:blip r:embed="rId3"/>
          <a:srcRect/>
          <a:stretch>
            <a:fillRect/>
          </a:stretch>
        </p:blipFill>
        <p:spPr bwMode="auto">
          <a:xfrm>
            <a:off x="6686550" y="1371600"/>
            <a:ext cx="2076450" cy="9334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p:cNvSpPr>
          <p:nvPr>
            <p:ph type="title" idx="4294967295"/>
          </p:nvPr>
        </p:nvSpPr>
        <p:spPr>
          <a:xfrm>
            <a:off x="990600" y="0"/>
            <a:ext cx="7772400" cy="1143000"/>
          </a:xfrm>
        </p:spPr>
        <p:txBody>
          <a:bodyPr/>
          <a:lstStyle/>
          <a:p>
            <a:pPr defTabSz="985838"/>
            <a:r>
              <a:rPr lang="en-US" sz="3200" smtClean="0"/>
              <a:t>Bravo Three</a:t>
            </a:r>
          </a:p>
        </p:txBody>
      </p:sp>
      <p:sp>
        <p:nvSpPr>
          <p:cNvPr id="59394" name="Rectangle 3"/>
          <p:cNvSpPr>
            <a:spLocks noGrp="1"/>
          </p:cNvSpPr>
          <p:nvPr>
            <p:ph type="body" sz="half" idx="4294967295"/>
          </p:nvPr>
        </p:nvSpPr>
        <p:spPr>
          <a:xfrm>
            <a:off x="990600" y="1295400"/>
            <a:ext cx="5867400" cy="4572000"/>
          </a:xfrm>
        </p:spPr>
        <p:txBody>
          <a:bodyPr/>
          <a:lstStyle/>
          <a:p>
            <a:pPr marL="287338" indent="-287338" defTabSz="985838"/>
            <a:r>
              <a:rPr lang="ru-RU" sz="1800" smtClean="0"/>
              <a:t>Стандартные винты </a:t>
            </a:r>
            <a:r>
              <a:rPr lang="en-US" sz="1800" smtClean="0"/>
              <a:t>Bravo Three.</a:t>
            </a:r>
          </a:p>
          <a:p>
            <a:pPr marL="287338" indent="-287338" defTabSz="985838"/>
            <a:r>
              <a:rPr lang="ru-RU" sz="1800" smtClean="0"/>
              <a:t>Доступны винты прежнего поколения в стандартном исполнении и с загнутым профилем кромки. </a:t>
            </a:r>
          </a:p>
          <a:p>
            <a:pPr marL="287338" indent="-287338" defTabSz="985838"/>
            <a:r>
              <a:rPr lang="ru-RU" sz="1800" smtClean="0"/>
              <a:t>Пара винтов нового поколения имеет 4-лопастной передний  и 3-лопастной задний. Передний 4- лопастной винт снижает кавитацию на заднем</a:t>
            </a:r>
            <a:r>
              <a:rPr lang="ru-RU" smtClean="0"/>
              <a:t> </a:t>
            </a:r>
            <a:r>
              <a:rPr lang="ru-RU" sz="1800" smtClean="0"/>
              <a:t>3-х лопастном винте</a:t>
            </a:r>
            <a:endParaRPr lang="en-US" sz="1800" smtClean="0"/>
          </a:p>
          <a:p>
            <a:pPr marL="287338" indent="-287338" defTabSz="985838"/>
            <a:r>
              <a:rPr lang="ru-RU" sz="1800" smtClean="0"/>
              <a:t>Матовая или глянцевая финишная обработка. </a:t>
            </a:r>
            <a:endParaRPr lang="en-US" sz="1800" smtClean="0"/>
          </a:p>
          <a:p>
            <a:pPr marL="287338" indent="-287338" defTabSz="985838"/>
            <a:r>
              <a:rPr lang="ru-RU" sz="1800" smtClean="0"/>
              <a:t>Подходит для двигателей наиболее популярного среднего диапазона мощности. </a:t>
            </a:r>
            <a:endParaRPr lang="en-US" sz="1800" smtClean="0"/>
          </a:p>
          <a:p>
            <a:pPr marL="287338" indent="-287338" defTabSz="985838"/>
            <a:r>
              <a:rPr lang="ru-RU" sz="1800" smtClean="0"/>
              <a:t>Минимальный загиб профиля задней кромки на всех моделях</a:t>
            </a:r>
            <a:r>
              <a:rPr lang="en-US" sz="1800" smtClean="0"/>
              <a:t>.</a:t>
            </a:r>
          </a:p>
          <a:p>
            <a:pPr marL="287338" indent="-287338" defTabSz="985838">
              <a:buFont typeface="Arial" charset="0"/>
              <a:buNone/>
            </a:pPr>
            <a:endParaRPr lang="en-US" sz="1800" smtClean="0"/>
          </a:p>
        </p:txBody>
      </p:sp>
      <p:pic>
        <p:nvPicPr>
          <p:cNvPr id="59395" name="Picture 4" descr="Bravo_Three"/>
          <p:cNvPicPr>
            <a:picLocks noGrp="1" noChangeAspect="1" noChangeArrowheads="1"/>
          </p:cNvPicPr>
          <p:nvPr>
            <p:ph sz="quarter" idx="4294967295"/>
          </p:nvPr>
        </p:nvPicPr>
        <p:blipFill>
          <a:blip r:embed="rId2"/>
          <a:srcRect/>
          <a:stretch>
            <a:fillRect/>
          </a:stretch>
        </p:blipFill>
        <p:spPr>
          <a:xfrm rot="1057380">
            <a:off x="6629400" y="1143000"/>
            <a:ext cx="2182813" cy="1931988"/>
          </a:xfrm>
        </p:spPr>
      </p:pic>
      <p:pic>
        <p:nvPicPr>
          <p:cNvPr id="59396" name="Picture 5" descr="New Bravo Three hi-luster finish"/>
          <p:cNvPicPr>
            <a:picLocks noGrp="1" noChangeAspect="1" noChangeArrowheads="1"/>
          </p:cNvPicPr>
          <p:nvPr>
            <p:ph sz="quarter" idx="4294967295"/>
          </p:nvPr>
        </p:nvPicPr>
        <p:blipFill>
          <a:blip r:embed="rId3"/>
          <a:srcRect/>
          <a:stretch>
            <a:fillRect/>
          </a:stretch>
        </p:blipFill>
        <p:spPr>
          <a:xfrm>
            <a:off x="6781800" y="3657600"/>
            <a:ext cx="2133600" cy="2133600"/>
          </a:xfrm>
        </p:spPr>
      </p:pic>
      <p:sp>
        <p:nvSpPr>
          <p:cNvPr id="98310" name="Line 6"/>
          <p:cNvSpPr>
            <a:spLocks noChangeShapeType="1"/>
          </p:cNvSpPr>
          <p:nvPr/>
        </p:nvSpPr>
        <p:spPr bwMode="auto">
          <a:xfrm flipV="1">
            <a:off x="7543800" y="2209800"/>
            <a:ext cx="76200" cy="304800"/>
          </a:xfrm>
          <a:prstGeom prst="line">
            <a:avLst/>
          </a:prstGeom>
          <a:noFill/>
          <a:ln w="57150">
            <a:solidFill>
              <a:schemeClr val="tx1"/>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8310"/>
                                        </p:tgtEl>
                                        <p:attrNameLst>
                                          <p:attrName>style.visibility</p:attrName>
                                        </p:attrNameLst>
                                      </p:cBhvr>
                                      <p:to>
                                        <p:strVal val="visible"/>
                                      </p:to>
                                    </p:set>
                                    <p:anim calcmode="lin" valueType="num">
                                      <p:cBhvr additive="base">
                                        <p:cTn id="7" dur="500" fill="hold"/>
                                        <p:tgtEl>
                                          <p:spTgt spid="98310"/>
                                        </p:tgtEl>
                                        <p:attrNameLst>
                                          <p:attrName>ppt_x</p:attrName>
                                        </p:attrNameLst>
                                      </p:cBhvr>
                                      <p:tavLst>
                                        <p:tav tm="0">
                                          <p:val>
                                            <p:strVal val="#ppt_x"/>
                                          </p:val>
                                        </p:tav>
                                        <p:tav tm="100000">
                                          <p:val>
                                            <p:strVal val="#ppt_x"/>
                                          </p:val>
                                        </p:tav>
                                      </p:tavLst>
                                    </p:anim>
                                    <p:anim calcmode="lin" valueType="num">
                                      <p:cBhvr additive="base">
                                        <p:cTn id="8" dur="500" fill="hold"/>
                                        <p:tgtEl>
                                          <p:spTgt spid="983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p:cNvSpPr>
          <p:nvPr>
            <p:ph type="title" idx="4294967295"/>
          </p:nvPr>
        </p:nvSpPr>
        <p:spPr>
          <a:xfrm>
            <a:off x="1143000" y="0"/>
            <a:ext cx="7772400" cy="1143000"/>
          </a:xfrm>
        </p:spPr>
        <p:txBody>
          <a:bodyPr/>
          <a:lstStyle/>
          <a:p>
            <a:pPr defTabSz="985838"/>
            <a:r>
              <a:rPr lang="en-US" sz="3200" smtClean="0"/>
              <a:t>HighFive</a:t>
            </a:r>
          </a:p>
        </p:txBody>
      </p:sp>
      <p:sp>
        <p:nvSpPr>
          <p:cNvPr id="60418" name="Rectangle 3"/>
          <p:cNvSpPr>
            <a:spLocks noGrp="1"/>
          </p:cNvSpPr>
          <p:nvPr>
            <p:ph type="body" sz="half" idx="4294967295"/>
          </p:nvPr>
        </p:nvSpPr>
        <p:spPr>
          <a:xfrm>
            <a:off x="990600" y="990600"/>
            <a:ext cx="5791200" cy="5181600"/>
          </a:xfrm>
        </p:spPr>
        <p:txBody>
          <a:bodyPr/>
          <a:lstStyle/>
          <a:p>
            <a:pPr marL="369888" indent="-369888" defTabSz="985838">
              <a:lnSpc>
                <a:spcPct val="95000"/>
              </a:lnSpc>
            </a:pPr>
            <a:r>
              <a:rPr lang="ru-RU" sz="1600" smtClean="0"/>
              <a:t>Увод лопасти </a:t>
            </a:r>
            <a:r>
              <a:rPr lang="en-US" sz="1600" smtClean="0"/>
              <a:t>25</a:t>
            </a:r>
            <a:r>
              <a:rPr lang="ru-RU" sz="1600" baseline="40000" smtClean="0"/>
              <a:t>о</a:t>
            </a:r>
            <a:r>
              <a:rPr lang="en-US" sz="1600" smtClean="0"/>
              <a:t>.</a:t>
            </a:r>
          </a:p>
          <a:p>
            <a:pPr marL="369888" indent="-369888" defTabSz="985838">
              <a:lnSpc>
                <a:spcPct val="95000"/>
              </a:lnSpc>
            </a:pPr>
            <a:r>
              <a:rPr lang="ru-RU" sz="1600" smtClean="0"/>
              <a:t>Малая площадь лопастей за счет диаметра 13.25</a:t>
            </a:r>
            <a:r>
              <a:rPr lang="en-US" sz="1600" smtClean="0"/>
              <a:t>’’</a:t>
            </a:r>
            <a:r>
              <a:rPr lang="ru-RU" sz="1600" smtClean="0"/>
              <a:t>, несмотря на 5 лопастей.</a:t>
            </a:r>
            <a:endParaRPr lang="en-US" sz="1600" smtClean="0"/>
          </a:p>
          <a:p>
            <a:pPr marL="369888" indent="-369888" defTabSz="985838">
              <a:lnSpc>
                <a:spcPct val="95000"/>
              </a:lnSpc>
            </a:pPr>
            <a:r>
              <a:rPr lang="ru-RU" sz="1600" smtClean="0"/>
              <a:t>Доступен с правым вращением</a:t>
            </a:r>
            <a:r>
              <a:rPr lang="en-US" sz="1600" smtClean="0"/>
              <a:t>.</a:t>
            </a:r>
          </a:p>
          <a:p>
            <a:pPr marL="369888" indent="-369888" defTabSz="985838">
              <a:lnSpc>
                <a:spcPct val="95000"/>
              </a:lnSpc>
            </a:pPr>
            <a:r>
              <a:rPr lang="ru-RU" sz="1600" smtClean="0"/>
              <a:t>Изначально предназначался для подвесных двигателей, для плоскодонных корпусов с малой килеватостью. </a:t>
            </a:r>
            <a:endParaRPr lang="en-US" sz="1600" smtClean="0"/>
          </a:p>
          <a:p>
            <a:pPr marL="369888" indent="-369888" defTabSz="985838">
              <a:lnSpc>
                <a:spcPct val="95000"/>
              </a:lnSpc>
            </a:pPr>
            <a:r>
              <a:rPr lang="ru-RU" sz="1600" smtClean="0"/>
              <a:t>Впоследствие заслужил репутацию тягового винта, обеспечивающий меньшую в сравнении с </a:t>
            </a:r>
            <a:r>
              <a:rPr lang="en-US" sz="1600" smtClean="0"/>
              <a:t>Vensura</a:t>
            </a:r>
            <a:r>
              <a:rPr lang="ru-RU" sz="1600" smtClean="0"/>
              <a:t> максимальную скорость на 3-5 миль/час. </a:t>
            </a:r>
          </a:p>
          <a:p>
            <a:pPr marL="369888" indent="-369888" defTabSz="985838">
              <a:lnSpc>
                <a:spcPct val="95000"/>
              </a:lnSpc>
            </a:pPr>
            <a:r>
              <a:rPr lang="ru-RU" sz="1600" smtClean="0"/>
              <a:t>Отлично подходит для воднолыжных катеров с подвесными моторами, со стационарными</a:t>
            </a:r>
            <a:r>
              <a:rPr lang="en-US" sz="1600" smtClean="0"/>
              <a:t> </a:t>
            </a:r>
            <a:r>
              <a:rPr lang="ru-RU" sz="1600" smtClean="0"/>
              <a:t>двигателями с колонками </a:t>
            </a:r>
            <a:r>
              <a:rPr lang="en-US" sz="1600" smtClean="0"/>
              <a:t>Alpha </a:t>
            </a:r>
            <a:r>
              <a:rPr lang="ru-RU" sz="1600" smtClean="0"/>
              <a:t>и в некоторых случаях с колонками </a:t>
            </a:r>
            <a:r>
              <a:rPr lang="en-US" sz="1600" smtClean="0"/>
              <a:t>Bravo I.</a:t>
            </a:r>
          </a:p>
          <a:p>
            <a:pPr marL="369888" indent="-369888" defTabSz="985838">
              <a:lnSpc>
                <a:spcPct val="95000"/>
              </a:lnSpc>
            </a:pPr>
            <a:r>
              <a:rPr lang="ru-RU" sz="1600" smtClean="0"/>
              <a:t>Не требует корректировки шага при замене с другого типа винта</a:t>
            </a:r>
            <a:r>
              <a:rPr lang="en-US" sz="1600" smtClean="0"/>
              <a:t>.</a:t>
            </a:r>
          </a:p>
          <a:p>
            <a:pPr marL="369888" indent="-369888" defTabSz="985838">
              <a:lnSpc>
                <a:spcPct val="95000"/>
              </a:lnSpc>
            </a:pPr>
            <a:r>
              <a:rPr lang="ru-RU" sz="1600" smtClean="0"/>
              <a:t>Наиболее популярные винты с шагом </a:t>
            </a:r>
            <a:r>
              <a:rPr lang="en-US" sz="1600" smtClean="0"/>
              <a:t>19’’</a:t>
            </a:r>
            <a:r>
              <a:rPr lang="ru-RU" sz="1600" smtClean="0"/>
              <a:t> и </a:t>
            </a:r>
            <a:r>
              <a:rPr lang="en-US" sz="1600" smtClean="0"/>
              <a:t>21’’.</a:t>
            </a:r>
          </a:p>
          <a:p>
            <a:pPr marL="369888" indent="-369888" defTabSz="985838">
              <a:lnSpc>
                <a:spcPct val="95000"/>
              </a:lnSpc>
            </a:pPr>
            <a:r>
              <a:rPr lang="en-US" sz="1600" smtClean="0"/>
              <a:t>Vensura</a:t>
            </a:r>
            <a:r>
              <a:rPr lang="ru-RU" sz="1600" smtClean="0"/>
              <a:t> обладает хорошей тягой при движении как вперед, так и в реверс, тогда как </a:t>
            </a:r>
            <a:r>
              <a:rPr lang="en-US" sz="1600" smtClean="0"/>
              <a:t>High Five</a:t>
            </a:r>
            <a:r>
              <a:rPr lang="ru-RU" sz="1600" smtClean="0"/>
              <a:t> – только вперед. </a:t>
            </a:r>
            <a:r>
              <a:rPr lang="en-US" sz="1600" smtClean="0"/>
              <a:t> </a:t>
            </a:r>
          </a:p>
        </p:txBody>
      </p:sp>
      <p:pic>
        <p:nvPicPr>
          <p:cNvPr id="60419" name="Picture 4" descr="HighFive"/>
          <p:cNvPicPr>
            <a:picLocks noGrp="1" noChangeAspect="1" noChangeArrowheads="1"/>
          </p:cNvPicPr>
          <p:nvPr>
            <p:ph sz="half" idx="4294967295"/>
          </p:nvPr>
        </p:nvPicPr>
        <p:blipFill>
          <a:blip r:embed="rId3"/>
          <a:srcRect/>
          <a:stretch>
            <a:fillRect/>
          </a:stretch>
        </p:blipFill>
        <p:spPr>
          <a:xfrm rot="203134">
            <a:off x="6781800" y="1828800"/>
            <a:ext cx="2187575" cy="2286000"/>
          </a:xfr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p:cNvSpPr>
          <p:nvPr>
            <p:ph type="title" idx="4294967295"/>
          </p:nvPr>
        </p:nvSpPr>
        <p:spPr>
          <a:xfrm>
            <a:off x="1143000" y="0"/>
            <a:ext cx="7772400" cy="1143000"/>
          </a:xfrm>
        </p:spPr>
        <p:txBody>
          <a:bodyPr/>
          <a:lstStyle/>
          <a:p>
            <a:pPr defTabSz="985838"/>
            <a:r>
              <a:rPr lang="en-US" sz="3200" smtClean="0"/>
              <a:t>Mirage Plus</a:t>
            </a:r>
          </a:p>
        </p:txBody>
      </p:sp>
      <p:sp>
        <p:nvSpPr>
          <p:cNvPr id="62466" name="Rectangle 3"/>
          <p:cNvSpPr>
            <a:spLocks noGrp="1"/>
          </p:cNvSpPr>
          <p:nvPr>
            <p:ph type="body" sz="half" idx="4294967295"/>
          </p:nvPr>
        </p:nvSpPr>
        <p:spPr>
          <a:xfrm>
            <a:off x="1066800" y="914400"/>
            <a:ext cx="5486400" cy="4800600"/>
          </a:xfrm>
        </p:spPr>
        <p:txBody>
          <a:bodyPr/>
          <a:lstStyle/>
          <a:p>
            <a:pPr marL="369888" indent="-369888" defTabSz="985838">
              <a:lnSpc>
                <a:spcPct val="80000"/>
              </a:lnSpc>
            </a:pPr>
            <a:r>
              <a:rPr lang="ru-RU" sz="1800" smtClean="0"/>
              <a:t>Увод лопасти </a:t>
            </a:r>
            <a:r>
              <a:rPr lang="en-US" sz="1800" smtClean="0"/>
              <a:t>25</a:t>
            </a:r>
            <a:r>
              <a:rPr lang="ru-RU" sz="1800" baseline="40000" smtClean="0"/>
              <a:t>о</a:t>
            </a:r>
            <a:r>
              <a:rPr lang="en-US" sz="1800" smtClean="0"/>
              <a:t>.</a:t>
            </a:r>
          </a:p>
          <a:p>
            <a:pPr marL="369888" indent="-369888" defTabSz="985838">
              <a:lnSpc>
                <a:spcPct val="80000"/>
              </a:lnSpc>
            </a:pPr>
            <a:r>
              <a:rPr lang="ru-RU" sz="1800" smtClean="0"/>
              <a:t>Большая площадь лопастей.</a:t>
            </a:r>
            <a:endParaRPr lang="en-US" sz="1800" smtClean="0"/>
          </a:p>
          <a:p>
            <a:pPr marL="369888" indent="-369888" defTabSz="985838">
              <a:lnSpc>
                <a:spcPct val="80000"/>
              </a:lnSpc>
            </a:pPr>
            <a:r>
              <a:rPr lang="ru-RU" sz="1800" smtClean="0"/>
              <a:t>Доступны винты с левым и правым вращением</a:t>
            </a:r>
            <a:r>
              <a:rPr lang="en-US" sz="1800" smtClean="0"/>
              <a:t>.</a:t>
            </a:r>
          </a:p>
          <a:p>
            <a:pPr marL="369888" indent="-369888" defTabSz="985838">
              <a:lnSpc>
                <a:spcPct val="80000"/>
              </a:lnSpc>
            </a:pPr>
            <a:r>
              <a:rPr lang="ru-RU" sz="1800" smtClean="0"/>
              <a:t>За счет большего увода лопасти обеспечивает дополнительный подъем носа на тяжелых катерах со смещенным вперед центром тяжести с двигателями большой мощности. </a:t>
            </a:r>
            <a:r>
              <a:rPr lang="en-US" sz="1800" smtClean="0"/>
              <a:t> </a:t>
            </a:r>
          </a:p>
          <a:p>
            <a:pPr marL="369888" indent="-369888" defTabSz="985838">
              <a:lnSpc>
                <a:spcPct val="80000"/>
              </a:lnSpc>
            </a:pPr>
            <a:r>
              <a:rPr lang="ru-RU" sz="1800" smtClean="0"/>
              <a:t>Изначально предназначался для применения на катерах со стационарными двигателями, но также подходит для многомоторных установок подвесных двигателей от 150 л.с. Обычно эти винты используются на корпусах без поперечных реданов, но также они подходят и для некоторых катеров с центральной консолью с поперечными реданами.  Рекомендуется для </a:t>
            </a:r>
            <a:r>
              <a:rPr lang="en-US" sz="1800" smtClean="0"/>
              <a:t>Verado.</a:t>
            </a:r>
            <a:endParaRPr lang="ru-RU" sz="1800" smtClean="0"/>
          </a:p>
          <a:p>
            <a:pPr marL="369888" indent="-369888" defTabSz="985838">
              <a:lnSpc>
                <a:spcPct val="80000"/>
              </a:lnSpc>
            </a:pPr>
            <a:r>
              <a:rPr lang="ru-RU" sz="1800" smtClean="0"/>
              <a:t>Идеально подходят для стационарных двигателей 496</a:t>
            </a:r>
            <a:r>
              <a:rPr lang="en-US" sz="1800" smtClean="0"/>
              <a:t> Mag</a:t>
            </a:r>
            <a:r>
              <a:rPr lang="ru-RU" sz="1800" smtClean="0"/>
              <a:t> и </a:t>
            </a:r>
            <a:r>
              <a:rPr lang="en-US" sz="1800" smtClean="0"/>
              <a:t>HO </a:t>
            </a:r>
            <a:r>
              <a:rPr lang="ru-RU" sz="1800" smtClean="0"/>
              <a:t>с колонкой </a:t>
            </a:r>
            <a:r>
              <a:rPr lang="en-US" sz="1800" smtClean="0"/>
              <a:t>Bravo I. </a:t>
            </a:r>
          </a:p>
          <a:p>
            <a:pPr marL="369888" indent="-369888" defTabSz="985838">
              <a:lnSpc>
                <a:spcPct val="80000"/>
              </a:lnSpc>
            </a:pPr>
            <a:r>
              <a:rPr lang="ru-RU" sz="1800" smtClean="0"/>
              <a:t>Скорость вращения винта с шагом 29</a:t>
            </a:r>
            <a:r>
              <a:rPr lang="en-US" sz="1800" smtClean="0"/>
              <a:t>’’ </a:t>
            </a:r>
            <a:r>
              <a:rPr lang="ru-RU" sz="1800" smtClean="0"/>
              <a:t>на 600 об/мин ниже, чем у винта с шагом 27</a:t>
            </a:r>
            <a:r>
              <a:rPr lang="en-US" sz="1800" smtClean="0"/>
              <a:t>’’.</a:t>
            </a:r>
          </a:p>
          <a:p>
            <a:pPr marL="369888" indent="-369888" defTabSz="985838">
              <a:lnSpc>
                <a:spcPct val="80000"/>
              </a:lnSpc>
            </a:pPr>
            <a:r>
              <a:rPr lang="ru-RU" sz="1800" smtClean="0"/>
              <a:t>Доступны винты в исполнении </a:t>
            </a:r>
            <a:r>
              <a:rPr lang="en-US" sz="1800" smtClean="0"/>
              <a:t>Lab Finished.</a:t>
            </a:r>
          </a:p>
        </p:txBody>
      </p:sp>
      <p:pic>
        <p:nvPicPr>
          <p:cNvPr id="62467" name="Picture 4" descr="Mirage_Plus"/>
          <p:cNvPicPr>
            <a:picLocks noGrp="1" noChangeAspect="1" noChangeArrowheads="1"/>
          </p:cNvPicPr>
          <p:nvPr>
            <p:ph sz="half" idx="4294967295"/>
          </p:nvPr>
        </p:nvPicPr>
        <p:blipFill>
          <a:blip r:embed="rId3"/>
          <a:srcRect/>
          <a:stretch>
            <a:fillRect/>
          </a:stretch>
        </p:blipFill>
        <p:spPr>
          <a:xfrm rot="735886">
            <a:off x="6497638" y="1619250"/>
            <a:ext cx="2398712" cy="2087563"/>
          </a:xfrm>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p:cNvSpPr>
          <p:nvPr>
            <p:ph type="title" idx="4294967295"/>
          </p:nvPr>
        </p:nvSpPr>
        <p:spPr>
          <a:xfrm>
            <a:off x="1143000" y="0"/>
            <a:ext cx="7772400" cy="1143000"/>
          </a:xfrm>
        </p:spPr>
        <p:txBody>
          <a:bodyPr/>
          <a:lstStyle/>
          <a:p>
            <a:pPr defTabSz="985838"/>
            <a:r>
              <a:rPr lang="en-US" sz="3200" smtClean="0"/>
              <a:t>Tempest Plus</a:t>
            </a:r>
          </a:p>
        </p:txBody>
      </p:sp>
      <p:sp>
        <p:nvSpPr>
          <p:cNvPr id="64514" name="Rectangle 3"/>
          <p:cNvSpPr>
            <a:spLocks noGrp="1"/>
          </p:cNvSpPr>
          <p:nvPr>
            <p:ph type="body" sz="half" idx="4294967295"/>
          </p:nvPr>
        </p:nvSpPr>
        <p:spPr>
          <a:xfrm>
            <a:off x="1143000" y="990600"/>
            <a:ext cx="5410200" cy="4876800"/>
          </a:xfrm>
        </p:spPr>
        <p:txBody>
          <a:bodyPr/>
          <a:lstStyle/>
          <a:p>
            <a:pPr marL="369888" indent="-369888" defTabSz="985838">
              <a:lnSpc>
                <a:spcPct val="80000"/>
              </a:lnSpc>
            </a:pPr>
            <a:r>
              <a:rPr lang="ru-RU" sz="1800" smtClean="0"/>
              <a:t>Увод лопасти </a:t>
            </a:r>
            <a:r>
              <a:rPr lang="en-US" sz="1800" smtClean="0"/>
              <a:t>25</a:t>
            </a:r>
            <a:r>
              <a:rPr lang="ru-RU" sz="1800" baseline="40000" smtClean="0"/>
              <a:t>о</a:t>
            </a:r>
            <a:r>
              <a:rPr lang="en-US" sz="1800" smtClean="0"/>
              <a:t>.</a:t>
            </a:r>
          </a:p>
          <a:p>
            <a:pPr marL="369888" indent="-369888" defTabSz="985838">
              <a:lnSpc>
                <a:spcPct val="80000"/>
              </a:lnSpc>
            </a:pPr>
            <a:r>
              <a:rPr lang="ru-RU" sz="1800" smtClean="0"/>
              <a:t>Больший диаметр винта </a:t>
            </a:r>
            <a:r>
              <a:rPr lang="en-US" sz="1800" smtClean="0"/>
              <a:t>14 5/8”.</a:t>
            </a:r>
          </a:p>
          <a:p>
            <a:pPr marL="369888" indent="-369888" defTabSz="985838">
              <a:lnSpc>
                <a:spcPct val="80000"/>
              </a:lnSpc>
            </a:pPr>
            <a:r>
              <a:rPr lang="ru-RU" sz="1800" smtClean="0"/>
              <a:t>Большая площадь лопастей (как у </a:t>
            </a:r>
            <a:r>
              <a:rPr lang="en-US" sz="1800" smtClean="0"/>
              <a:t>Trophy</a:t>
            </a:r>
            <a:r>
              <a:rPr lang="ru-RU" sz="1800" smtClean="0"/>
              <a:t>)</a:t>
            </a:r>
            <a:r>
              <a:rPr lang="en-US" sz="1800" smtClean="0"/>
              <a:t>.</a:t>
            </a:r>
          </a:p>
          <a:p>
            <a:pPr marL="369888" indent="-369888" defTabSz="985838">
              <a:lnSpc>
                <a:spcPct val="80000"/>
              </a:lnSpc>
            </a:pPr>
            <a:r>
              <a:rPr lang="ru-RU" sz="1800" smtClean="0"/>
              <a:t>Удлиненное основание лопасти увеличивает срок службы</a:t>
            </a:r>
            <a:r>
              <a:rPr lang="en-US" sz="1800" smtClean="0"/>
              <a:t>.</a:t>
            </a:r>
          </a:p>
          <a:p>
            <a:pPr marL="369888" indent="-369888" defTabSz="985838">
              <a:lnSpc>
                <a:spcPct val="80000"/>
              </a:lnSpc>
            </a:pPr>
            <a:r>
              <a:rPr lang="ru-RU" sz="1800" smtClean="0"/>
              <a:t>Большой выбор винтов с правым вращением, несколько моделей с левым вращением (малый шаг винта)</a:t>
            </a:r>
            <a:r>
              <a:rPr lang="en-US" sz="1800" smtClean="0"/>
              <a:t>.</a:t>
            </a:r>
          </a:p>
          <a:p>
            <a:pPr marL="369888" indent="-369888" defTabSz="985838">
              <a:lnSpc>
                <a:spcPct val="80000"/>
              </a:lnSpc>
            </a:pPr>
            <a:r>
              <a:rPr lang="ru-RU" sz="1800" smtClean="0"/>
              <a:t>Наиболее популярные модели с шагом 25</a:t>
            </a:r>
            <a:r>
              <a:rPr lang="en-US" sz="1800" smtClean="0"/>
              <a:t>’’, </a:t>
            </a:r>
            <a:r>
              <a:rPr lang="ru-RU" sz="1800" smtClean="0"/>
              <a:t>а также 26</a:t>
            </a:r>
            <a:r>
              <a:rPr lang="en-US" sz="1800" smtClean="0"/>
              <a:t>’’, 24’’, 23’’ </a:t>
            </a:r>
            <a:r>
              <a:rPr lang="ru-RU" sz="1800" smtClean="0"/>
              <a:t>и 21</a:t>
            </a:r>
            <a:r>
              <a:rPr lang="en-US" sz="1800" smtClean="0"/>
              <a:t>’’.</a:t>
            </a:r>
          </a:p>
          <a:p>
            <a:pPr marL="369888" indent="-369888" defTabSz="985838">
              <a:lnSpc>
                <a:spcPct val="80000"/>
              </a:lnSpc>
            </a:pPr>
            <a:r>
              <a:rPr lang="ru-RU" sz="1800" smtClean="0"/>
              <a:t>Скорость вращения винта с шагом </a:t>
            </a:r>
            <a:r>
              <a:rPr lang="en-US" sz="1800" smtClean="0"/>
              <a:t>29’’ </a:t>
            </a:r>
            <a:r>
              <a:rPr lang="ru-RU" sz="1800" smtClean="0"/>
              <a:t>на полных оборотах на 400 об/мин меньше, чем у винта с шагом </a:t>
            </a:r>
            <a:r>
              <a:rPr lang="en-US" sz="1800" smtClean="0"/>
              <a:t>27’’.</a:t>
            </a:r>
          </a:p>
          <a:p>
            <a:pPr marL="369888" indent="-369888" defTabSz="985838">
              <a:lnSpc>
                <a:spcPct val="80000"/>
              </a:lnSpc>
            </a:pPr>
            <a:r>
              <a:rPr lang="ru-RU" sz="1800" smtClean="0"/>
              <a:t>Предназначен для плоскодонных лодок, но также может использоваться на катерах с одной и двумя центральными консолями. Предпочтителен для </a:t>
            </a:r>
            <a:r>
              <a:rPr lang="en-US" sz="1800" smtClean="0"/>
              <a:t>OptiMax</a:t>
            </a:r>
          </a:p>
          <a:p>
            <a:pPr marL="369888" indent="-369888" defTabSz="985838">
              <a:lnSpc>
                <a:spcPct val="80000"/>
              </a:lnSpc>
            </a:pPr>
            <a:r>
              <a:rPr lang="ru-RU" sz="1800" smtClean="0"/>
              <a:t>Винт с шагом </a:t>
            </a:r>
            <a:r>
              <a:rPr lang="en-US" sz="1800" smtClean="0"/>
              <a:t>28’’ </a:t>
            </a:r>
            <a:r>
              <a:rPr lang="ru-RU" sz="1800" smtClean="0"/>
              <a:t>доступен в исполнении</a:t>
            </a:r>
            <a:r>
              <a:rPr lang="en-US" sz="1800" smtClean="0"/>
              <a:t> Lab Finished.</a:t>
            </a:r>
            <a:r>
              <a:rPr lang="en-US" smtClean="0"/>
              <a:t> </a:t>
            </a:r>
          </a:p>
        </p:txBody>
      </p:sp>
      <p:pic>
        <p:nvPicPr>
          <p:cNvPr id="64515" name="Picture 4" descr="Tempest_Plus"/>
          <p:cNvPicPr>
            <a:picLocks noGrp="1" noChangeAspect="1" noChangeArrowheads="1"/>
          </p:cNvPicPr>
          <p:nvPr>
            <p:ph sz="half" idx="4294967295"/>
          </p:nvPr>
        </p:nvPicPr>
        <p:blipFill>
          <a:blip r:embed="rId3"/>
          <a:srcRect/>
          <a:stretch>
            <a:fillRect/>
          </a:stretch>
        </p:blipFill>
        <p:spPr>
          <a:xfrm rot="21224344">
            <a:off x="6629400" y="2057400"/>
            <a:ext cx="2295525" cy="2819400"/>
          </a:xfr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p:cNvSpPr>
          <p:nvPr>
            <p:ph type="title" idx="4294967295"/>
          </p:nvPr>
        </p:nvSpPr>
        <p:spPr>
          <a:xfrm>
            <a:off x="457200" y="274638"/>
            <a:ext cx="8229600" cy="868362"/>
          </a:xfrm>
        </p:spPr>
        <p:txBody>
          <a:bodyPr/>
          <a:lstStyle/>
          <a:p>
            <a:r>
              <a:rPr lang="ru-RU" sz="3200" smtClean="0">
                <a:latin typeface="DINOT-Bold"/>
              </a:rPr>
              <a:t>Эффективность винтов из нержавеющей стали</a:t>
            </a:r>
            <a:endParaRPr lang="en-US" sz="3200" smtClean="0">
              <a:latin typeface="DINOT-Bold"/>
            </a:endParaRPr>
          </a:p>
        </p:txBody>
      </p:sp>
      <p:pic>
        <p:nvPicPr>
          <p:cNvPr id="12290" name="Picture 1"/>
          <p:cNvPicPr>
            <a:picLocks noChangeAspect="1"/>
          </p:cNvPicPr>
          <p:nvPr/>
        </p:nvPicPr>
        <p:blipFill>
          <a:blip r:embed="rId2"/>
          <a:srcRect/>
          <a:stretch>
            <a:fillRect/>
          </a:stretch>
        </p:blipFill>
        <p:spPr bwMode="auto">
          <a:xfrm>
            <a:off x="1411288" y="1143000"/>
            <a:ext cx="6245225" cy="4891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p:cNvSpPr>
          <p:nvPr>
            <p:ph type="title" idx="4294967295"/>
          </p:nvPr>
        </p:nvSpPr>
        <p:spPr>
          <a:xfrm>
            <a:off x="1143000" y="0"/>
            <a:ext cx="7772400" cy="1143000"/>
          </a:xfrm>
        </p:spPr>
        <p:txBody>
          <a:bodyPr/>
          <a:lstStyle/>
          <a:p>
            <a:pPr defTabSz="985838"/>
            <a:r>
              <a:rPr lang="en-US" sz="3200" smtClean="0"/>
              <a:t>Trophy Plus</a:t>
            </a:r>
          </a:p>
        </p:txBody>
      </p:sp>
      <p:sp>
        <p:nvSpPr>
          <p:cNvPr id="66562" name="Rectangle 3"/>
          <p:cNvSpPr>
            <a:spLocks noGrp="1"/>
          </p:cNvSpPr>
          <p:nvPr>
            <p:ph type="body" sz="half" idx="4294967295"/>
          </p:nvPr>
        </p:nvSpPr>
        <p:spPr>
          <a:xfrm>
            <a:off x="914400" y="1066800"/>
            <a:ext cx="5791200" cy="4800600"/>
          </a:xfrm>
        </p:spPr>
        <p:txBody>
          <a:bodyPr/>
          <a:lstStyle/>
          <a:p>
            <a:pPr marL="369888" indent="-369888" defTabSz="985838">
              <a:lnSpc>
                <a:spcPct val="80000"/>
              </a:lnSpc>
            </a:pPr>
            <a:r>
              <a:rPr lang="ru-RU" sz="1800" smtClean="0"/>
              <a:t>Увод лопасти </a:t>
            </a:r>
            <a:r>
              <a:rPr lang="en-US" sz="1800" smtClean="0"/>
              <a:t>25</a:t>
            </a:r>
            <a:r>
              <a:rPr lang="ru-RU" sz="1800" baseline="40000" smtClean="0"/>
              <a:t>о</a:t>
            </a:r>
            <a:r>
              <a:rPr lang="en-US" sz="1800" smtClean="0"/>
              <a:t>.</a:t>
            </a:r>
          </a:p>
          <a:p>
            <a:pPr marL="369888" indent="-369888" defTabSz="985838">
              <a:lnSpc>
                <a:spcPct val="80000"/>
              </a:lnSpc>
            </a:pPr>
            <a:r>
              <a:rPr lang="ru-RU" sz="1800" smtClean="0"/>
              <a:t>Дополнительная лопасть обеспечивает подъем кормы катера</a:t>
            </a:r>
            <a:r>
              <a:rPr lang="en-US" sz="1800" smtClean="0"/>
              <a:t>.</a:t>
            </a:r>
          </a:p>
          <a:p>
            <a:pPr marL="369888" indent="-369888" defTabSz="985838">
              <a:lnSpc>
                <a:spcPct val="80000"/>
              </a:lnSpc>
            </a:pPr>
            <a:r>
              <a:rPr lang="ru-RU" sz="1800" smtClean="0"/>
              <a:t>Диаметр винта 1</a:t>
            </a:r>
            <a:r>
              <a:rPr lang="en-US" sz="1800" smtClean="0"/>
              <a:t>3 ¾”</a:t>
            </a:r>
            <a:r>
              <a:rPr lang="ru-RU" sz="1800" smtClean="0"/>
              <a:t>, развитая площадь  лопастей эквивалентная </a:t>
            </a:r>
            <a:r>
              <a:rPr lang="en-US" sz="1800" smtClean="0"/>
              <a:t>Tempest</a:t>
            </a:r>
            <a:r>
              <a:rPr lang="ru-RU" sz="1800" smtClean="0"/>
              <a:t>. </a:t>
            </a:r>
            <a:endParaRPr lang="en-US" sz="1800" smtClean="0"/>
          </a:p>
          <a:p>
            <a:pPr marL="369888" indent="-369888" defTabSz="985838">
              <a:lnSpc>
                <a:spcPct val="80000"/>
              </a:lnSpc>
            </a:pPr>
            <a:r>
              <a:rPr lang="ru-RU" sz="1800" smtClean="0"/>
              <a:t>Доступен с правым вращением</a:t>
            </a:r>
            <a:r>
              <a:rPr lang="en-US" sz="1800" smtClean="0"/>
              <a:t>.</a:t>
            </a:r>
          </a:p>
          <a:p>
            <a:pPr marL="369888" indent="-369888" defTabSz="985838">
              <a:lnSpc>
                <a:spcPct val="80000"/>
              </a:lnSpc>
            </a:pPr>
            <a:r>
              <a:rPr lang="ru-RU" sz="1800" smtClean="0"/>
              <a:t>Один из наиболее популярных винтов для плоскодонных катеров, обеспечивающий максимальную скорость и отличную управляемость. </a:t>
            </a:r>
            <a:endParaRPr lang="en-US" sz="1800" smtClean="0"/>
          </a:p>
          <a:p>
            <a:pPr marL="369888" indent="-369888" defTabSz="985838">
              <a:lnSpc>
                <a:spcPct val="80000"/>
              </a:lnSpc>
            </a:pPr>
            <a:r>
              <a:rPr lang="ru-RU" sz="1800" smtClean="0"/>
              <a:t>При замене </a:t>
            </a:r>
            <a:r>
              <a:rPr lang="en-US" sz="1800" smtClean="0"/>
              <a:t>Tempest</a:t>
            </a:r>
            <a:r>
              <a:rPr lang="ru-RU" sz="1800" smtClean="0"/>
              <a:t> на </a:t>
            </a:r>
            <a:r>
              <a:rPr lang="en-US" sz="1800" smtClean="0"/>
              <a:t>Trophy </a:t>
            </a:r>
            <a:r>
              <a:rPr lang="ru-RU" sz="1800" smtClean="0"/>
              <a:t>– использовать тот же шаг.</a:t>
            </a:r>
            <a:endParaRPr lang="en-US" sz="1800" smtClean="0"/>
          </a:p>
          <a:p>
            <a:pPr marL="369888" indent="-369888" defTabSz="985838">
              <a:lnSpc>
                <a:spcPct val="80000"/>
              </a:lnSpc>
            </a:pPr>
            <a:r>
              <a:rPr lang="ru-RU" sz="1800" smtClean="0"/>
              <a:t>Наиболее популярные винты с шагом </a:t>
            </a:r>
            <a:r>
              <a:rPr lang="en-US" sz="1800" smtClean="0"/>
              <a:t>26’’, </a:t>
            </a:r>
            <a:r>
              <a:rPr lang="ru-RU" sz="1800" smtClean="0"/>
              <a:t>а также </a:t>
            </a:r>
            <a:r>
              <a:rPr lang="en-US" sz="1800" smtClean="0"/>
              <a:t>27’’, 25’’ </a:t>
            </a:r>
            <a:r>
              <a:rPr lang="ru-RU" sz="1800" smtClean="0"/>
              <a:t>и</a:t>
            </a:r>
            <a:r>
              <a:rPr lang="en-US" sz="1800" smtClean="0"/>
              <a:t> 17’’.</a:t>
            </a:r>
          </a:p>
          <a:p>
            <a:pPr marL="369888" indent="-369888" defTabSz="985838">
              <a:lnSpc>
                <a:spcPct val="80000"/>
              </a:lnSpc>
            </a:pPr>
            <a:r>
              <a:rPr lang="ru-RU" sz="1800" smtClean="0"/>
              <a:t>Винт с шагом </a:t>
            </a:r>
            <a:r>
              <a:rPr lang="en-US" sz="1800" smtClean="0"/>
              <a:t>28’’</a:t>
            </a:r>
            <a:r>
              <a:rPr lang="ru-RU" sz="1800" smtClean="0"/>
              <a:t> отличается от остальных моделей, не дает такого же ускорения. </a:t>
            </a:r>
            <a:endParaRPr lang="en-US" sz="1800" smtClean="0"/>
          </a:p>
          <a:p>
            <a:pPr marL="369888" indent="-369888" defTabSz="985838">
              <a:lnSpc>
                <a:spcPct val="80000"/>
              </a:lnSpc>
            </a:pPr>
            <a:r>
              <a:rPr lang="ru-RU" sz="1800" smtClean="0"/>
              <a:t>Винт с шагом </a:t>
            </a:r>
            <a:r>
              <a:rPr lang="en-US" sz="1800" smtClean="0"/>
              <a:t>27’’</a:t>
            </a:r>
            <a:r>
              <a:rPr lang="ru-RU" sz="1800" smtClean="0"/>
              <a:t> на самом деле имеет шаг </a:t>
            </a:r>
            <a:r>
              <a:rPr lang="en-US" sz="1800" smtClean="0"/>
              <a:t>27.5’’</a:t>
            </a:r>
            <a:r>
              <a:rPr lang="ru-RU" sz="1800" smtClean="0"/>
              <a:t>, имеет более тонкие лопасти. </a:t>
            </a:r>
            <a:endParaRPr lang="en-US" sz="1800" smtClean="0"/>
          </a:p>
          <a:p>
            <a:pPr marL="369888" indent="-369888" defTabSz="985838">
              <a:lnSpc>
                <a:spcPct val="80000"/>
              </a:lnSpc>
            </a:pPr>
            <a:r>
              <a:rPr lang="ru-RU" sz="1800" smtClean="0"/>
              <a:t>Винт с шагом </a:t>
            </a:r>
            <a:r>
              <a:rPr lang="en-US" sz="1800" smtClean="0"/>
              <a:t>28’’</a:t>
            </a:r>
            <a:r>
              <a:rPr lang="ru-RU" sz="1800" smtClean="0"/>
              <a:t> доступен в исполнении</a:t>
            </a:r>
            <a:r>
              <a:rPr lang="en-US" sz="1800" smtClean="0"/>
              <a:t> Lab Finished</a:t>
            </a:r>
            <a:r>
              <a:rPr lang="ru-RU" sz="1800" smtClean="0"/>
              <a:t> (он сделан из винта с шагом 27</a:t>
            </a:r>
            <a:r>
              <a:rPr lang="en-US" sz="1800" smtClean="0"/>
              <a:t>’’</a:t>
            </a:r>
            <a:r>
              <a:rPr lang="ru-RU" sz="1800" smtClean="0"/>
              <a:t> с добавлением более загнутого профиля задней кромки)</a:t>
            </a:r>
            <a:r>
              <a:rPr lang="en-US" sz="1800" smtClean="0"/>
              <a:t>.</a:t>
            </a:r>
          </a:p>
        </p:txBody>
      </p:sp>
      <p:pic>
        <p:nvPicPr>
          <p:cNvPr id="66563" name="Picture 4" descr="Trophy_Plus"/>
          <p:cNvPicPr>
            <a:picLocks noGrp="1" noChangeAspect="1" noChangeArrowheads="1"/>
          </p:cNvPicPr>
          <p:nvPr>
            <p:ph sz="half" idx="4294967295"/>
          </p:nvPr>
        </p:nvPicPr>
        <p:blipFill>
          <a:blip r:embed="rId3"/>
          <a:srcRect/>
          <a:stretch>
            <a:fillRect/>
          </a:stretch>
        </p:blipFill>
        <p:spPr>
          <a:xfrm rot="217027">
            <a:off x="6781800" y="2286000"/>
            <a:ext cx="2114550" cy="2133600"/>
          </a:xfr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idx="4294967295"/>
          </p:nvPr>
        </p:nvSpPr>
        <p:spPr>
          <a:xfrm>
            <a:off x="1143000" y="0"/>
            <a:ext cx="7772400" cy="1143000"/>
          </a:xfrm>
        </p:spPr>
        <p:txBody>
          <a:bodyPr/>
          <a:lstStyle/>
          <a:p>
            <a:pPr defTabSz="985838"/>
            <a:r>
              <a:rPr lang="en-US" sz="3200" smtClean="0"/>
              <a:t>Trophy Sport</a:t>
            </a:r>
          </a:p>
        </p:txBody>
      </p:sp>
      <p:sp>
        <p:nvSpPr>
          <p:cNvPr id="89091" name="Rectangle 3"/>
          <p:cNvSpPr>
            <a:spLocks noGrp="1"/>
          </p:cNvSpPr>
          <p:nvPr>
            <p:ph type="body" sz="half" idx="4294967295"/>
          </p:nvPr>
        </p:nvSpPr>
        <p:spPr>
          <a:xfrm>
            <a:off x="282575" y="1431925"/>
            <a:ext cx="5791200" cy="3608388"/>
          </a:xfrm>
        </p:spPr>
        <p:txBody>
          <a:bodyPr/>
          <a:lstStyle/>
          <a:p>
            <a:pPr marL="369888" indent="-369888" defTabSz="985838"/>
            <a:r>
              <a:rPr lang="en-US" sz="2000" smtClean="0"/>
              <a:t>4</a:t>
            </a:r>
            <a:r>
              <a:rPr lang="ru-RU" sz="2000" smtClean="0"/>
              <a:t>-лопастная конструкция обеспечивает резкое ускорение, уверенное маневрирование, а также лучшую устойчивость в поворотах по сравнению  с трехлопастным винтом</a:t>
            </a:r>
            <a:endParaRPr lang="en-US" sz="2000" smtClean="0"/>
          </a:p>
          <a:p>
            <a:pPr marL="369888" indent="-369888" defTabSz="985838"/>
            <a:r>
              <a:rPr lang="ru-RU" sz="2000" smtClean="0"/>
              <a:t>Предлагается с шагом 12-15</a:t>
            </a:r>
            <a:r>
              <a:rPr lang="en-US" sz="2000" smtClean="0"/>
              <a:t>”</a:t>
            </a:r>
          </a:p>
          <a:p>
            <a:pPr marL="369888" indent="-369888" defTabSz="985838"/>
            <a:r>
              <a:rPr lang="ru-RU" sz="2000" smtClean="0"/>
              <a:t>Правое вращение</a:t>
            </a:r>
            <a:endParaRPr lang="en-US" sz="2000" smtClean="0"/>
          </a:p>
          <a:p>
            <a:pPr marL="369888" indent="-369888" defTabSz="985838"/>
            <a:r>
              <a:rPr lang="ru-RU" sz="2000" smtClean="0"/>
              <a:t>Подходит к моторам 40-60 л.с. (не BigFoot)</a:t>
            </a:r>
            <a:endParaRPr lang="en-US" sz="2000" smtClean="0"/>
          </a:p>
          <a:p>
            <a:pPr marL="369888" indent="-369888" defTabSz="985838"/>
            <a:r>
              <a:rPr lang="ru-RU" altLang="ja-JP" sz="2000" smtClean="0"/>
              <a:t>Рекомендуется для плоскодонных алюминиевых и пластиковых корпусов</a:t>
            </a:r>
            <a:r>
              <a:rPr lang="en-US" altLang="ja-JP" sz="2000" smtClean="0"/>
              <a:t> </a:t>
            </a:r>
            <a:endParaRPr lang="en-US" sz="2000" smtClean="0"/>
          </a:p>
        </p:txBody>
      </p:sp>
      <p:pic>
        <p:nvPicPr>
          <p:cNvPr id="89093" name="Picture 5"/>
          <p:cNvPicPr>
            <a:picLocks noChangeAspect="1" noChangeArrowheads="1"/>
          </p:cNvPicPr>
          <p:nvPr/>
        </p:nvPicPr>
        <p:blipFill>
          <a:blip r:embed="rId3"/>
          <a:srcRect/>
          <a:stretch>
            <a:fillRect/>
          </a:stretch>
        </p:blipFill>
        <p:spPr bwMode="auto">
          <a:xfrm>
            <a:off x="5514975" y="2544763"/>
            <a:ext cx="3505200" cy="2055812"/>
          </a:xfrm>
          <a:prstGeom prst="rect">
            <a:avLst/>
          </a:prstGeom>
          <a:noFill/>
          <a:ln w="9525">
            <a:noFill/>
            <a:miter lim="800000"/>
            <a:headEnd/>
            <a:tailEnd/>
          </a:ln>
          <a:effectLst/>
        </p:spPr>
      </p:pic>
      <p:pic>
        <p:nvPicPr>
          <p:cNvPr id="89094" name="Picture 6"/>
          <p:cNvPicPr>
            <a:picLocks noChangeAspect="1" noChangeArrowheads="1"/>
          </p:cNvPicPr>
          <p:nvPr/>
        </p:nvPicPr>
        <p:blipFill>
          <a:blip r:embed="rId4"/>
          <a:srcRect/>
          <a:stretch>
            <a:fillRect/>
          </a:stretch>
        </p:blipFill>
        <p:spPr bwMode="auto">
          <a:xfrm>
            <a:off x="6073775" y="1611313"/>
            <a:ext cx="2559050" cy="9334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2"/>
          <p:cNvSpPr txBox="1">
            <a:spLocks noChangeArrowheads="1"/>
          </p:cNvSpPr>
          <p:nvPr/>
        </p:nvSpPr>
        <p:spPr bwMode="auto">
          <a:xfrm>
            <a:off x="1893888" y="2530475"/>
            <a:ext cx="5421312" cy="1190625"/>
          </a:xfrm>
          <a:prstGeom prst="rect">
            <a:avLst/>
          </a:prstGeom>
          <a:noFill/>
          <a:ln w="9525">
            <a:noFill/>
            <a:miter lim="800000"/>
            <a:headEnd/>
            <a:tailEnd/>
          </a:ln>
        </p:spPr>
        <p:txBody>
          <a:bodyPr>
            <a:spAutoFit/>
          </a:bodyPr>
          <a:lstStyle/>
          <a:p>
            <a:pPr algn="ctr"/>
            <a:r>
              <a:rPr lang="ru-RU" sz="3600">
                <a:latin typeface="Vitesse Black"/>
              </a:rPr>
              <a:t>Соревновательная серия</a:t>
            </a:r>
            <a:endParaRPr lang="en-GB" sz="3600">
              <a:latin typeface="Vitesse Black"/>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p:cNvSpPr>
          <p:nvPr>
            <p:ph type="title" idx="4294967295"/>
          </p:nvPr>
        </p:nvSpPr>
        <p:spPr>
          <a:xfrm>
            <a:off x="1066800" y="0"/>
            <a:ext cx="7772400" cy="1143000"/>
          </a:xfrm>
        </p:spPr>
        <p:txBody>
          <a:bodyPr/>
          <a:lstStyle/>
          <a:p>
            <a:pPr defTabSz="985838"/>
            <a:r>
              <a:rPr lang="en-US" sz="3200" smtClean="0"/>
              <a:t>Bravo I</a:t>
            </a:r>
          </a:p>
        </p:txBody>
      </p:sp>
      <p:sp>
        <p:nvSpPr>
          <p:cNvPr id="72706" name="Rectangle 3"/>
          <p:cNvSpPr>
            <a:spLocks noGrp="1"/>
          </p:cNvSpPr>
          <p:nvPr>
            <p:ph type="body" sz="half" idx="4294967295"/>
          </p:nvPr>
        </p:nvSpPr>
        <p:spPr>
          <a:xfrm>
            <a:off x="990600" y="1143000"/>
            <a:ext cx="5867400" cy="4572000"/>
          </a:xfrm>
        </p:spPr>
        <p:txBody>
          <a:bodyPr/>
          <a:lstStyle/>
          <a:p>
            <a:pPr marL="369888" indent="-369888" defTabSz="985838">
              <a:lnSpc>
                <a:spcPct val="90000"/>
              </a:lnSpc>
            </a:pPr>
            <a:r>
              <a:rPr lang="ru-RU" sz="1800" smtClean="0"/>
              <a:t>Увод лопасти </a:t>
            </a:r>
            <a:r>
              <a:rPr lang="en-US" sz="1800" smtClean="0"/>
              <a:t>25</a:t>
            </a:r>
            <a:r>
              <a:rPr lang="ru-RU" sz="1800" baseline="40000" smtClean="0"/>
              <a:t>о</a:t>
            </a:r>
            <a:r>
              <a:rPr lang="en-US" sz="1800" smtClean="0"/>
              <a:t>.</a:t>
            </a:r>
          </a:p>
          <a:p>
            <a:pPr marL="369888" indent="-369888" defTabSz="985838">
              <a:lnSpc>
                <a:spcPct val="90000"/>
              </a:lnSpc>
            </a:pPr>
            <a:r>
              <a:rPr lang="ru-RU" sz="1800" smtClean="0"/>
              <a:t>Доступны винты с левым и правым вращением</a:t>
            </a:r>
            <a:r>
              <a:rPr lang="en-US" sz="1800" smtClean="0"/>
              <a:t>.</a:t>
            </a:r>
          </a:p>
          <a:p>
            <a:pPr marL="369888" indent="-369888" defTabSz="985838">
              <a:lnSpc>
                <a:spcPct val="90000"/>
              </a:lnSpc>
            </a:pPr>
            <a:r>
              <a:rPr lang="ru-RU" sz="1800" smtClean="0"/>
              <a:t>Реальный диаметр винта - 1</a:t>
            </a:r>
            <a:r>
              <a:rPr lang="en-US" sz="1800" smtClean="0"/>
              <a:t>5”</a:t>
            </a:r>
            <a:r>
              <a:rPr lang="ru-RU" sz="1800" smtClean="0"/>
              <a:t>, а не 15 ¼</a:t>
            </a:r>
            <a:r>
              <a:rPr lang="en-US" sz="1800" smtClean="0"/>
              <a:t>”.</a:t>
            </a:r>
          </a:p>
          <a:p>
            <a:pPr marL="369888" indent="-369888" defTabSz="985838">
              <a:lnSpc>
                <a:spcPct val="90000"/>
              </a:lnSpc>
            </a:pPr>
            <a:r>
              <a:rPr lang="ru-RU" sz="1800" smtClean="0"/>
              <a:t>Наиболее популярные винты с шагом </a:t>
            </a:r>
            <a:r>
              <a:rPr lang="en-US" sz="1800" smtClean="0"/>
              <a:t>24’’, </a:t>
            </a:r>
            <a:r>
              <a:rPr lang="ru-RU" sz="1800" smtClean="0"/>
              <a:t>а также </a:t>
            </a:r>
            <a:r>
              <a:rPr lang="en-US" sz="1800" smtClean="0"/>
              <a:t>22’’, 26’’ </a:t>
            </a:r>
            <a:r>
              <a:rPr lang="ru-RU" sz="1800" smtClean="0"/>
              <a:t>и </a:t>
            </a:r>
            <a:r>
              <a:rPr lang="en-US" sz="1800" smtClean="0"/>
              <a:t>28’’.</a:t>
            </a:r>
          </a:p>
          <a:p>
            <a:pPr marL="369888" indent="-369888" defTabSz="985838">
              <a:lnSpc>
                <a:spcPct val="90000"/>
              </a:lnSpc>
            </a:pPr>
            <a:r>
              <a:rPr lang="ru-RU" sz="1800" smtClean="0"/>
              <a:t>Изначально предназначался для стационарных двигателей с колонкой </a:t>
            </a:r>
            <a:r>
              <a:rPr lang="en-US" sz="1800" smtClean="0"/>
              <a:t>Bravo I,</a:t>
            </a:r>
            <a:r>
              <a:rPr lang="ru-RU" sz="1800" smtClean="0"/>
              <a:t> также идеально подходит для спортивных катеров с одно- и многомоторной установкой, катеров с центральной консолью с поперечными реданами и катамаранов.</a:t>
            </a:r>
          </a:p>
          <a:p>
            <a:pPr marL="369888" indent="-369888" defTabSz="985838">
              <a:lnSpc>
                <a:spcPct val="90000"/>
              </a:lnSpc>
            </a:pPr>
            <a:r>
              <a:rPr lang="ru-RU" sz="1800" smtClean="0"/>
              <a:t>Для</a:t>
            </a:r>
            <a:r>
              <a:rPr lang="en-US" sz="1800" smtClean="0"/>
              <a:t> Verado </a:t>
            </a:r>
            <a:r>
              <a:rPr lang="ru-RU" sz="1800" smtClean="0"/>
              <a:t>от 200 л.с. (без системы </a:t>
            </a:r>
            <a:r>
              <a:rPr lang="en-US" sz="1800" smtClean="0"/>
              <a:t>PVS)</a:t>
            </a:r>
            <a:r>
              <a:rPr lang="ru-RU" sz="1800" smtClean="0"/>
              <a:t> и для стационарных двигателей с колонкой </a:t>
            </a:r>
            <a:r>
              <a:rPr lang="en-US" sz="1800" smtClean="0"/>
              <a:t>Bravo I</a:t>
            </a:r>
            <a:r>
              <a:rPr lang="ru-RU" sz="1800" smtClean="0"/>
              <a:t> и не рекомендуется для </a:t>
            </a:r>
            <a:r>
              <a:rPr lang="en-US" sz="1800" smtClean="0"/>
              <a:t>Alpha. </a:t>
            </a:r>
          </a:p>
          <a:p>
            <a:pPr marL="369888" indent="-369888" defTabSz="985838">
              <a:lnSpc>
                <a:spcPct val="90000"/>
              </a:lnSpc>
            </a:pPr>
            <a:r>
              <a:rPr lang="ru-RU" sz="1800" smtClean="0"/>
              <a:t>Винт с шагом </a:t>
            </a:r>
            <a:r>
              <a:rPr lang="en-US" sz="1800" smtClean="0"/>
              <a:t>34”</a:t>
            </a:r>
            <a:r>
              <a:rPr lang="ru-RU" sz="1800" smtClean="0"/>
              <a:t>: медленный выход на глиссирование, но высокая максимальная скорость. </a:t>
            </a:r>
            <a:endParaRPr lang="en-US" sz="1800" smtClean="0"/>
          </a:p>
          <a:p>
            <a:pPr marL="369888" indent="-369888" defTabSz="985838">
              <a:lnSpc>
                <a:spcPct val="90000"/>
              </a:lnSpc>
            </a:pPr>
            <a:r>
              <a:rPr lang="ru-RU" sz="1800" smtClean="0"/>
              <a:t>Доступен винт в исполнении </a:t>
            </a:r>
            <a:r>
              <a:rPr lang="en-US" sz="1800" smtClean="0"/>
              <a:t>Lab Finished </a:t>
            </a:r>
            <a:r>
              <a:rPr lang="ru-RU" sz="1800" smtClean="0"/>
              <a:t>для стационарных моторов, двигателей </a:t>
            </a:r>
            <a:r>
              <a:rPr lang="en-US" sz="1800" smtClean="0"/>
              <a:t>Verado</a:t>
            </a:r>
            <a:r>
              <a:rPr lang="ru-RU" sz="1800" smtClean="0"/>
              <a:t> и </a:t>
            </a:r>
            <a:r>
              <a:rPr lang="en-US" sz="1800" smtClean="0"/>
              <a:t>Optimax (c PVS).</a:t>
            </a:r>
          </a:p>
          <a:p>
            <a:pPr marL="369888" indent="-369888" defTabSz="985838">
              <a:lnSpc>
                <a:spcPct val="90000"/>
              </a:lnSpc>
            </a:pPr>
            <a:endParaRPr lang="en-US" sz="1800" smtClean="0"/>
          </a:p>
        </p:txBody>
      </p:sp>
      <p:pic>
        <p:nvPicPr>
          <p:cNvPr id="72707" name="Picture 4" descr="Bravo_I"/>
          <p:cNvPicPr>
            <a:picLocks noGrp="1" noChangeAspect="1" noChangeArrowheads="1"/>
          </p:cNvPicPr>
          <p:nvPr>
            <p:ph sz="quarter" idx="4294967295"/>
          </p:nvPr>
        </p:nvPicPr>
        <p:blipFill>
          <a:blip r:embed="rId3"/>
          <a:srcRect/>
          <a:stretch>
            <a:fillRect/>
          </a:stretch>
        </p:blipFill>
        <p:spPr>
          <a:xfrm rot="258451">
            <a:off x="7010400" y="2438400"/>
            <a:ext cx="1931988" cy="2209800"/>
          </a:xfrm>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title" idx="4294967295"/>
          </p:nvPr>
        </p:nvSpPr>
        <p:spPr>
          <a:xfrm>
            <a:off x="990600" y="0"/>
            <a:ext cx="7772400" cy="1143000"/>
          </a:xfrm>
        </p:spPr>
        <p:txBody>
          <a:bodyPr/>
          <a:lstStyle/>
          <a:p>
            <a:pPr defTabSz="985838"/>
            <a:r>
              <a:rPr lang="en-US" sz="3200" dirty="0" err="1" smtClean="0"/>
              <a:t>Enertia</a:t>
            </a:r>
            <a:endParaRPr lang="en-US" sz="3200" dirty="0" smtClean="0"/>
          </a:p>
        </p:txBody>
      </p:sp>
      <p:sp>
        <p:nvSpPr>
          <p:cNvPr id="74754" name="Rectangle 3"/>
          <p:cNvSpPr>
            <a:spLocks noGrp="1"/>
          </p:cNvSpPr>
          <p:nvPr>
            <p:ph type="body" sz="half" idx="4294967295"/>
          </p:nvPr>
        </p:nvSpPr>
        <p:spPr>
          <a:xfrm>
            <a:off x="1066800" y="990600"/>
            <a:ext cx="4876800" cy="4114800"/>
          </a:xfrm>
        </p:spPr>
        <p:txBody>
          <a:bodyPr/>
          <a:lstStyle/>
          <a:p>
            <a:pPr marL="369888" indent="-369888" defTabSz="985838"/>
            <a:r>
              <a:rPr lang="ru-RU" sz="1800" dirty="0" smtClean="0"/>
              <a:t>Переменный увод лопасти: от основания - </a:t>
            </a:r>
            <a:r>
              <a:rPr lang="en-US" sz="1800" dirty="0" smtClean="0"/>
              <a:t> 20</a:t>
            </a:r>
            <a:r>
              <a:rPr lang="en-US" sz="1800" baseline="40000" dirty="0" smtClean="0"/>
              <a:t>o</a:t>
            </a:r>
            <a:r>
              <a:rPr lang="ru-RU" sz="1800" baseline="40000" dirty="0" smtClean="0"/>
              <a:t>  </a:t>
            </a:r>
            <a:r>
              <a:rPr lang="ru-RU" sz="1800" dirty="0" smtClean="0"/>
              <a:t>до верхней кромки лопасти -</a:t>
            </a:r>
            <a:r>
              <a:rPr lang="en-US" sz="1800" dirty="0" smtClean="0"/>
              <a:t> 28</a:t>
            </a:r>
            <a:r>
              <a:rPr lang="en-US" sz="1800" baseline="40000" dirty="0" smtClean="0"/>
              <a:t>o</a:t>
            </a:r>
            <a:r>
              <a:rPr lang="ru-RU" sz="1800" dirty="0" smtClean="0"/>
              <a:t>.</a:t>
            </a:r>
            <a:endParaRPr lang="en-US" sz="1800" dirty="0" smtClean="0"/>
          </a:p>
          <a:p>
            <a:pPr marL="369888" indent="-369888" defTabSz="985838"/>
            <a:r>
              <a:rPr lang="ru-RU" sz="1800" dirty="0" smtClean="0"/>
              <a:t>Диаметр винта - уменьшенный, шаг винта - увеличенный (как у </a:t>
            </a:r>
            <a:r>
              <a:rPr lang="en-US" sz="1800" dirty="0" smtClean="0"/>
              <a:t>Mirage).</a:t>
            </a:r>
          </a:p>
          <a:p>
            <a:pPr marL="369888" indent="-369888" defTabSz="985838"/>
            <a:r>
              <a:rPr lang="ru-RU" sz="1800" dirty="0" smtClean="0"/>
              <a:t>Менее загнутый профиль задней кромки лопасти</a:t>
            </a:r>
            <a:r>
              <a:rPr lang="en-US" sz="1800" dirty="0" smtClean="0"/>
              <a:t>.</a:t>
            </a:r>
          </a:p>
          <a:p>
            <a:pPr marL="369888" indent="-369888" defTabSz="985838"/>
            <a:r>
              <a:rPr lang="ru-RU" sz="1800" dirty="0" smtClean="0"/>
              <a:t>Изготовлен из высокопрочного сплава </a:t>
            </a:r>
            <a:r>
              <a:rPr lang="en-US" sz="1800" dirty="0" smtClean="0"/>
              <a:t>X7.</a:t>
            </a:r>
          </a:p>
          <a:p>
            <a:pPr marL="369888" indent="-369888" defTabSz="985838"/>
            <a:r>
              <a:rPr lang="ru-RU" sz="1800" dirty="0" smtClean="0"/>
              <a:t>Доступны винты с правым и левым вращением</a:t>
            </a:r>
            <a:r>
              <a:rPr lang="en-US" sz="1800" dirty="0" smtClean="0"/>
              <a:t>.</a:t>
            </a:r>
          </a:p>
          <a:p>
            <a:pPr marL="369888" indent="-369888" defTabSz="985838"/>
            <a:r>
              <a:rPr lang="ru-RU" sz="1800" dirty="0" smtClean="0"/>
              <a:t>Изначально предназначался для катеров с центральной консолью, но также может применяться</a:t>
            </a:r>
            <a:r>
              <a:rPr lang="en-US" sz="1800" dirty="0" smtClean="0"/>
              <a:t> </a:t>
            </a:r>
            <a:r>
              <a:rPr lang="ru-RU" sz="1800" dirty="0" smtClean="0"/>
              <a:t>на небольших катерах со стационарным двигателем с колонкой </a:t>
            </a:r>
            <a:r>
              <a:rPr lang="en-US" sz="1800" dirty="0" smtClean="0"/>
              <a:t>Alpha. </a:t>
            </a:r>
            <a:endParaRPr lang="ru-RU" sz="1800" dirty="0" smtClean="0"/>
          </a:p>
          <a:p>
            <a:pPr marL="369888" indent="-369888" defTabSz="985838"/>
            <a:r>
              <a:rPr lang="ru-RU" sz="1800" dirty="0" smtClean="0"/>
              <a:t>Снижает расход топлива</a:t>
            </a:r>
            <a:endParaRPr lang="en-US" sz="1800" dirty="0" smtClean="0"/>
          </a:p>
        </p:txBody>
      </p:sp>
      <p:pic>
        <p:nvPicPr>
          <p:cNvPr id="74755" name="Picture 4" descr="Enertia"/>
          <p:cNvPicPr>
            <a:picLocks noGrp="1" noChangeAspect="1" noChangeArrowheads="1"/>
          </p:cNvPicPr>
          <p:nvPr>
            <p:ph sz="half" idx="4294967295"/>
          </p:nvPr>
        </p:nvPicPr>
        <p:blipFill>
          <a:blip r:embed="rId3"/>
          <a:srcRect/>
          <a:stretch>
            <a:fillRect/>
          </a:stretch>
        </p:blipFill>
        <p:spPr>
          <a:xfrm>
            <a:off x="6248400" y="1752600"/>
            <a:ext cx="2667000" cy="2667000"/>
          </a:xfrm>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idx="4294967295"/>
          </p:nvPr>
        </p:nvSpPr>
        <p:spPr>
          <a:xfrm>
            <a:off x="939084" y="103032"/>
            <a:ext cx="7772400" cy="759854"/>
          </a:xfrm>
        </p:spPr>
        <p:txBody>
          <a:bodyPr/>
          <a:lstStyle/>
          <a:p>
            <a:pPr defTabSz="985838"/>
            <a:r>
              <a:rPr lang="en-US" sz="3200" dirty="0" err="1" smtClean="0"/>
              <a:t>Enertia</a:t>
            </a:r>
            <a:r>
              <a:rPr lang="en-US" sz="3200" dirty="0" smtClean="0"/>
              <a:t> ECO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0794" y="862885"/>
            <a:ext cx="3064569" cy="4613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p:cNvSpPr>
          <p:nvPr/>
        </p:nvSpPr>
        <p:spPr bwMode="auto">
          <a:xfrm>
            <a:off x="564519" y="990600"/>
            <a:ext cx="4876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9888" indent="-369888" defTabSz="985838"/>
            <a:r>
              <a:rPr lang="ru-RU" sz="1800" dirty="0" smtClean="0"/>
              <a:t>Существенная экономия топлива на всех режимах работы двигателя (снижение расхода до 10%)</a:t>
            </a:r>
          </a:p>
          <a:p>
            <a:pPr marL="369888" indent="-369888" defTabSz="985838"/>
            <a:r>
              <a:rPr lang="ru-RU" sz="1800" dirty="0" smtClean="0"/>
              <a:t>Большая площадь поверхности лопасти</a:t>
            </a:r>
            <a:endParaRPr lang="en-US" sz="1800" dirty="0" smtClean="0"/>
          </a:p>
          <a:p>
            <a:pPr marL="369888" indent="-369888" defTabSz="985838"/>
            <a:r>
              <a:rPr lang="ru-RU" sz="1800" dirty="0" smtClean="0"/>
              <a:t>Переменный большой угол увода лопасти – подъем носа - снижение сопротивления </a:t>
            </a:r>
          </a:p>
          <a:p>
            <a:pPr marL="369888" indent="-369888" defTabSz="985838"/>
            <a:r>
              <a:rPr lang="ru-RU" sz="1800" dirty="0" smtClean="0"/>
              <a:t>Увеличенный диаметр 16</a:t>
            </a:r>
            <a:r>
              <a:rPr lang="en-US" sz="1800" dirty="0" smtClean="0"/>
              <a:t>”</a:t>
            </a:r>
          </a:p>
          <a:p>
            <a:pPr marL="369888" indent="-369888" defTabSz="985838"/>
            <a:r>
              <a:rPr lang="ru-RU" sz="1800" dirty="0" smtClean="0"/>
              <a:t>Изготовлен из высокопрочного сплава </a:t>
            </a:r>
            <a:r>
              <a:rPr lang="en-US" sz="1800" dirty="0" smtClean="0"/>
              <a:t>X7.</a:t>
            </a:r>
          </a:p>
          <a:p>
            <a:pPr marL="369888" indent="-369888" defTabSz="985838"/>
            <a:r>
              <a:rPr lang="ru-RU" sz="1800" dirty="0" smtClean="0"/>
              <a:t>Доступны винты с правым и левым вращением</a:t>
            </a:r>
            <a:r>
              <a:rPr lang="en-US" sz="1800" dirty="0"/>
              <a:t> </a:t>
            </a:r>
            <a:r>
              <a:rPr lang="ru-RU" sz="1800" dirty="0" smtClean="0"/>
              <a:t>с шагами 19, 21 и 23</a:t>
            </a:r>
            <a:r>
              <a:rPr lang="en-US" sz="1800" dirty="0" smtClean="0"/>
              <a:t>”</a:t>
            </a:r>
            <a:endParaRPr lang="ru-RU" sz="1800" dirty="0" smtClean="0"/>
          </a:p>
          <a:p>
            <a:pPr marL="369888" indent="-369888" defTabSz="985838"/>
            <a:r>
              <a:rPr lang="ru-RU" sz="1800" dirty="0" smtClean="0"/>
              <a:t>Область применения</a:t>
            </a:r>
            <a:r>
              <a:rPr lang="en-US" sz="1800" dirty="0"/>
              <a:t>:</a:t>
            </a:r>
            <a:r>
              <a:rPr lang="ru-RU" sz="1800" dirty="0" smtClean="0"/>
              <a:t> </a:t>
            </a:r>
            <a:endParaRPr lang="en-US" sz="1800" dirty="0" smtClean="0"/>
          </a:p>
          <a:p>
            <a:pPr marL="769938" lvl="1" indent="-369888" defTabSz="985838"/>
            <a:r>
              <a:rPr lang="ru-RU" sz="1600" dirty="0" smtClean="0"/>
              <a:t>Мощные подвесные моторы</a:t>
            </a:r>
            <a:endParaRPr lang="en-US" sz="1600" dirty="0"/>
          </a:p>
          <a:p>
            <a:pPr marL="769938" lvl="1" indent="-369888" defTabSz="985838"/>
            <a:r>
              <a:rPr lang="en-US" sz="1600" dirty="0" err="1" smtClean="0"/>
              <a:t>Verado</a:t>
            </a:r>
            <a:endParaRPr lang="en-US" sz="1600" dirty="0" smtClean="0"/>
          </a:p>
          <a:p>
            <a:pPr marL="769938" lvl="1" indent="-369888" defTabSz="985838"/>
            <a:r>
              <a:rPr lang="ru-RU" sz="1600" dirty="0" smtClean="0"/>
              <a:t>Катера с центральной консолью</a:t>
            </a:r>
            <a:endParaRPr lang="en-US" sz="1600" dirty="0" smtClean="0"/>
          </a:p>
          <a:p>
            <a:pPr marL="369888" indent="-369888" defTabSz="985838"/>
            <a:r>
              <a:rPr lang="ru-RU" sz="1800" dirty="0" smtClean="0"/>
              <a:t>Старт продаж намечен на январь 2014</a:t>
            </a:r>
            <a:endParaRPr lang="en-US" sz="1800" dirty="0" smtClean="0"/>
          </a:p>
          <a:p>
            <a:pPr marL="0" indent="0" defTabSz="985838">
              <a:buNone/>
            </a:pPr>
            <a:endParaRPr lang="ru-RU" sz="1800" dirty="0" smtClean="0"/>
          </a:p>
        </p:txBody>
      </p:sp>
    </p:spTree>
    <p:extLst>
      <p:ext uri="{BB962C8B-B14F-4D97-AF65-F5344CB8AC3E}">
        <p14:creationId xmlns:p14="http://schemas.microsoft.com/office/powerpoint/2010/main" val="2392824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p:cNvSpPr>
          <p:nvPr>
            <p:ph type="title" idx="4294967295"/>
          </p:nvPr>
        </p:nvSpPr>
        <p:spPr>
          <a:xfrm>
            <a:off x="1066800" y="0"/>
            <a:ext cx="7772400" cy="1143000"/>
          </a:xfrm>
        </p:spPr>
        <p:txBody>
          <a:bodyPr/>
          <a:lstStyle/>
          <a:p>
            <a:pPr defTabSz="985838"/>
            <a:r>
              <a:rPr lang="en-US" sz="3200" smtClean="0"/>
              <a:t>Fury</a:t>
            </a:r>
          </a:p>
        </p:txBody>
      </p:sp>
      <p:sp>
        <p:nvSpPr>
          <p:cNvPr id="76802" name="Rectangle 3"/>
          <p:cNvSpPr>
            <a:spLocks noGrp="1"/>
          </p:cNvSpPr>
          <p:nvPr>
            <p:ph type="body" sz="half" idx="4294967295"/>
          </p:nvPr>
        </p:nvSpPr>
        <p:spPr>
          <a:xfrm>
            <a:off x="1066800" y="1295400"/>
            <a:ext cx="5257800" cy="4114800"/>
          </a:xfrm>
        </p:spPr>
        <p:txBody>
          <a:bodyPr/>
          <a:lstStyle/>
          <a:p>
            <a:pPr marL="369888" indent="-369888" defTabSz="985838"/>
            <a:r>
              <a:rPr lang="ru-RU" sz="2000" smtClean="0"/>
              <a:t>Увод лопасти </a:t>
            </a:r>
            <a:r>
              <a:rPr lang="en-US" sz="2000" smtClean="0"/>
              <a:t>26</a:t>
            </a:r>
            <a:r>
              <a:rPr lang="ru-RU" sz="2000" baseline="40000" smtClean="0"/>
              <a:t>о</a:t>
            </a:r>
            <a:r>
              <a:rPr lang="en-US" sz="2000" smtClean="0"/>
              <a:t>.</a:t>
            </a:r>
          </a:p>
          <a:p>
            <a:pPr marL="369888" indent="-369888" defTabSz="985838"/>
            <a:r>
              <a:rPr lang="ru-RU" sz="2000" smtClean="0"/>
              <a:t>Диаметр винта </a:t>
            </a:r>
            <a:r>
              <a:rPr lang="en-US" sz="2000" smtClean="0"/>
              <a:t>14”</a:t>
            </a:r>
            <a:r>
              <a:rPr lang="ru-RU" sz="2000" smtClean="0"/>
              <a:t>, большая площадь  лопастей</a:t>
            </a:r>
            <a:r>
              <a:rPr lang="en-US" sz="2000" smtClean="0"/>
              <a:t>.</a:t>
            </a:r>
          </a:p>
          <a:p>
            <a:pPr marL="369888" indent="-369888" defTabSz="985838"/>
            <a:r>
              <a:rPr lang="ru-RU" sz="2000" smtClean="0"/>
              <a:t>Удлиненное основание лопасти увеличивает срок службы</a:t>
            </a:r>
            <a:r>
              <a:rPr lang="en-US" sz="2000" smtClean="0"/>
              <a:t>.</a:t>
            </a:r>
          </a:p>
          <a:p>
            <a:pPr marL="369888" indent="-369888" defTabSz="985838"/>
            <a:r>
              <a:rPr lang="ru-RU" sz="2000" smtClean="0"/>
              <a:t>Изготовлен из сплава </a:t>
            </a:r>
            <a:r>
              <a:rPr lang="en-US" sz="2000" smtClean="0"/>
              <a:t>X7, </a:t>
            </a:r>
            <a:r>
              <a:rPr lang="ru-RU" sz="2000" smtClean="0"/>
              <a:t>более тонкие лопасти по сравнению с серией </a:t>
            </a:r>
            <a:r>
              <a:rPr lang="en-US" sz="2000" smtClean="0"/>
              <a:t>Tempest.</a:t>
            </a:r>
          </a:p>
          <a:p>
            <a:pPr marL="369888" indent="-369888" defTabSz="985838"/>
            <a:r>
              <a:rPr lang="ru-RU" sz="2000" smtClean="0"/>
              <a:t>Менее загнутый профиль задней кромки лопасти</a:t>
            </a:r>
            <a:r>
              <a:rPr lang="en-US" sz="2000" smtClean="0"/>
              <a:t>.</a:t>
            </a:r>
          </a:p>
          <a:p>
            <a:pPr marL="369888" indent="-369888" defTabSz="985838"/>
            <a:r>
              <a:rPr lang="ru-RU" sz="2000" smtClean="0"/>
              <a:t>Доступен с правым вращением</a:t>
            </a:r>
            <a:r>
              <a:rPr lang="en-US" sz="2000" smtClean="0"/>
              <a:t>.</a:t>
            </a:r>
          </a:p>
          <a:p>
            <a:pPr marL="369888" indent="-369888" defTabSz="985838"/>
            <a:r>
              <a:rPr lang="ru-RU" sz="2000" smtClean="0"/>
              <a:t>Шаг винта: </a:t>
            </a:r>
            <a:r>
              <a:rPr lang="en-US" sz="2000" smtClean="0"/>
              <a:t>24’’, 25’’ </a:t>
            </a:r>
            <a:r>
              <a:rPr lang="ru-RU" sz="2000" smtClean="0"/>
              <a:t>и </a:t>
            </a:r>
            <a:r>
              <a:rPr lang="en-US" sz="2000" smtClean="0"/>
              <a:t>26’’.</a:t>
            </a:r>
          </a:p>
          <a:p>
            <a:pPr marL="369888" indent="-369888" defTabSz="985838"/>
            <a:r>
              <a:rPr lang="ru-RU" sz="2000" smtClean="0"/>
              <a:t>Предназначен для плоскодонных катеров</a:t>
            </a:r>
            <a:r>
              <a:rPr lang="en-US" sz="2000" smtClean="0"/>
              <a:t>.</a:t>
            </a:r>
          </a:p>
          <a:p>
            <a:pPr marL="369888" indent="-369888" defTabSz="985838"/>
            <a:endParaRPr lang="en-US" sz="2000" smtClean="0"/>
          </a:p>
          <a:p>
            <a:pPr marL="369888" indent="-369888" defTabSz="985838"/>
            <a:endParaRPr lang="en-US" smtClean="0"/>
          </a:p>
        </p:txBody>
      </p:sp>
      <p:pic>
        <p:nvPicPr>
          <p:cNvPr id="76803" name="Picture 4" descr="Fury"/>
          <p:cNvPicPr>
            <a:picLocks noGrp="1" noChangeAspect="1" noChangeArrowheads="1"/>
          </p:cNvPicPr>
          <p:nvPr>
            <p:ph sz="half" idx="4294967295"/>
          </p:nvPr>
        </p:nvPicPr>
        <p:blipFill>
          <a:blip r:embed="rId3"/>
          <a:srcRect/>
          <a:stretch>
            <a:fillRect/>
          </a:stretch>
        </p:blipFill>
        <p:spPr>
          <a:xfrm>
            <a:off x="6265863" y="2128838"/>
            <a:ext cx="2259012" cy="2111375"/>
          </a:xfrm>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p:cNvSpPr>
          <p:nvPr>
            <p:ph type="title" idx="4294967295"/>
          </p:nvPr>
        </p:nvSpPr>
        <p:spPr>
          <a:xfrm>
            <a:off x="1143000" y="0"/>
            <a:ext cx="7772400" cy="1143000"/>
          </a:xfrm>
        </p:spPr>
        <p:txBody>
          <a:bodyPr/>
          <a:lstStyle/>
          <a:p>
            <a:pPr defTabSz="985838"/>
            <a:r>
              <a:rPr lang="en-US" sz="3200" smtClean="0"/>
              <a:t>Maximus</a:t>
            </a:r>
          </a:p>
        </p:txBody>
      </p:sp>
      <p:sp>
        <p:nvSpPr>
          <p:cNvPr id="78850" name="Rectangle 3"/>
          <p:cNvSpPr>
            <a:spLocks noGrp="1"/>
          </p:cNvSpPr>
          <p:nvPr>
            <p:ph type="body" sz="half" idx="4294967295"/>
          </p:nvPr>
        </p:nvSpPr>
        <p:spPr>
          <a:xfrm>
            <a:off x="1066800" y="990600"/>
            <a:ext cx="5486400" cy="4191000"/>
          </a:xfrm>
        </p:spPr>
        <p:txBody>
          <a:bodyPr/>
          <a:lstStyle/>
          <a:p>
            <a:pPr marL="369888" indent="-369888" defTabSz="985838">
              <a:lnSpc>
                <a:spcPct val="90000"/>
              </a:lnSpc>
            </a:pPr>
            <a:r>
              <a:rPr lang="ru-RU" sz="2000" smtClean="0"/>
              <a:t>Увод лопасти </a:t>
            </a:r>
            <a:r>
              <a:rPr lang="en-US" sz="2000" smtClean="0"/>
              <a:t>30</a:t>
            </a:r>
            <a:r>
              <a:rPr lang="ru-RU" sz="2000" baseline="40000" smtClean="0"/>
              <a:t>о</a:t>
            </a:r>
            <a:r>
              <a:rPr lang="en-US" sz="2000" smtClean="0"/>
              <a:t>.</a:t>
            </a:r>
          </a:p>
          <a:p>
            <a:pPr marL="369888" indent="-369888" defTabSz="985838">
              <a:lnSpc>
                <a:spcPct val="90000"/>
              </a:lnSpc>
            </a:pPr>
            <a:r>
              <a:rPr lang="ru-RU" sz="2000" smtClean="0"/>
              <a:t>Доступны винты с левым и правым вращением</a:t>
            </a:r>
            <a:r>
              <a:rPr lang="en-US" sz="2000" smtClean="0"/>
              <a:t>.</a:t>
            </a:r>
          </a:p>
          <a:p>
            <a:pPr marL="369888" indent="-369888" defTabSz="985838">
              <a:lnSpc>
                <a:spcPct val="90000"/>
              </a:lnSpc>
            </a:pPr>
            <a:r>
              <a:rPr lang="ru-RU" sz="2000" smtClean="0"/>
              <a:t>Довольно узкая область применения.</a:t>
            </a:r>
            <a:endParaRPr lang="en-US" sz="2000" smtClean="0"/>
          </a:p>
          <a:p>
            <a:pPr marL="369888" indent="-369888" defTabSz="985838">
              <a:lnSpc>
                <a:spcPct val="90000"/>
              </a:lnSpc>
            </a:pPr>
            <a:r>
              <a:rPr lang="ru-RU" sz="2000" smtClean="0"/>
              <a:t>Предназначен для высокоскоростных корпусов с поперечными реданами с высоким расположением двигателя/колонки</a:t>
            </a:r>
            <a:r>
              <a:rPr lang="en-US" sz="2000" smtClean="0"/>
              <a:t>.</a:t>
            </a:r>
            <a:endParaRPr lang="ru-RU" sz="2000" smtClean="0"/>
          </a:p>
          <a:p>
            <a:pPr marL="369888" indent="-369888" defTabSz="985838">
              <a:lnSpc>
                <a:spcPct val="90000"/>
              </a:lnSpc>
            </a:pPr>
            <a:r>
              <a:rPr lang="ru-RU" sz="2000" smtClean="0"/>
              <a:t>Зачастую с корпусами с поперечными реданами, аэрирующими поток воды, 4-лопастной винт </a:t>
            </a:r>
            <a:r>
              <a:rPr lang="en-US" sz="2000" smtClean="0"/>
              <a:t>Bravo I</a:t>
            </a:r>
            <a:r>
              <a:rPr lang="ru-RU" sz="2000" smtClean="0"/>
              <a:t> не эффективен - </a:t>
            </a:r>
            <a:r>
              <a:rPr lang="en-US" sz="2000" smtClean="0"/>
              <a:t> </a:t>
            </a:r>
            <a:r>
              <a:rPr lang="ru-RU" sz="2000" smtClean="0"/>
              <a:t> велико проскальзывание. </a:t>
            </a:r>
            <a:r>
              <a:rPr lang="en-US" sz="2000" smtClean="0"/>
              <a:t>Maximus – </a:t>
            </a:r>
            <a:r>
              <a:rPr lang="ru-RU" sz="2000" smtClean="0"/>
              <a:t>более предпочтителен. </a:t>
            </a:r>
          </a:p>
          <a:p>
            <a:pPr marL="369888" indent="-369888" defTabSz="985838">
              <a:lnSpc>
                <a:spcPct val="90000"/>
              </a:lnSpc>
            </a:pPr>
            <a:r>
              <a:rPr lang="ru-RU" sz="2000" smtClean="0"/>
              <a:t>Доступен винт в исполнении </a:t>
            </a:r>
            <a:r>
              <a:rPr lang="en-US" sz="2000" smtClean="0"/>
              <a:t>Lab Finished.</a:t>
            </a:r>
          </a:p>
          <a:p>
            <a:pPr marL="369888" indent="-369888" defTabSz="985838">
              <a:lnSpc>
                <a:spcPct val="90000"/>
              </a:lnSpc>
            </a:pPr>
            <a:r>
              <a:rPr lang="ru-RU" sz="2000" smtClean="0"/>
              <a:t>Наиболее популярны винты в исполнении </a:t>
            </a:r>
            <a:r>
              <a:rPr lang="en-US" sz="2000" smtClean="0"/>
              <a:t>Lab Finished</a:t>
            </a:r>
            <a:r>
              <a:rPr lang="ru-RU" sz="2000" smtClean="0"/>
              <a:t> с шагом от </a:t>
            </a:r>
            <a:r>
              <a:rPr lang="en-US" sz="2000" smtClean="0"/>
              <a:t>30’’</a:t>
            </a:r>
            <a:r>
              <a:rPr lang="ru-RU" sz="2000" smtClean="0"/>
              <a:t> до </a:t>
            </a:r>
            <a:r>
              <a:rPr lang="en-US" sz="2000" smtClean="0"/>
              <a:t>35’’.</a:t>
            </a:r>
            <a:r>
              <a:rPr lang="en-US" smtClean="0"/>
              <a:t> </a:t>
            </a:r>
          </a:p>
          <a:p>
            <a:pPr marL="369888" indent="-369888" defTabSz="985838">
              <a:lnSpc>
                <a:spcPct val="90000"/>
              </a:lnSpc>
            </a:pPr>
            <a:endParaRPr lang="en-US" smtClean="0"/>
          </a:p>
        </p:txBody>
      </p:sp>
      <p:pic>
        <p:nvPicPr>
          <p:cNvPr id="78851" name="Picture 4" descr="Maximus 889970A65"/>
          <p:cNvPicPr>
            <a:picLocks noGrp="1" noChangeAspect="1" noChangeArrowheads="1"/>
          </p:cNvPicPr>
          <p:nvPr>
            <p:ph sz="half" idx="4294967295"/>
          </p:nvPr>
        </p:nvPicPr>
        <p:blipFill>
          <a:blip r:embed="rId2"/>
          <a:srcRect/>
          <a:stretch>
            <a:fillRect/>
          </a:stretch>
        </p:blipFill>
        <p:spPr>
          <a:xfrm>
            <a:off x="6629400" y="2514600"/>
            <a:ext cx="2286000" cy="2286000"/>
          </a:xfrm>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p:cNvSpPr>
          <p:nvPr>
            <p:ph type="title" idx="4294967295"/>
          </p:nvPr>
        </p:nvSpPr>
        <p:spPr>
          <a:xfrm>
            <a:off x="1066800" y="0"/>
            <a:ext cx="7772400" cy="1143000"/>
          </a:xfrm>
        </p:spPr>
        <p:txBody>
          <a:bodyPr/>
          <a:lstStyle/>
          <a:p>
            <a:pPr defTabSz="985838"/>
            <a:r>
              <a:rPr lang="en-US" sz="3200" smtClean="0"/>
              <a:t>Revolution 4</a:t>
            </a:r>
          </a:p>
        </p:txBody>
      </p:sp>
      <p:sp>
        <p:nvSpPr>
          <p:cNvPr id="79874" name="Rectangle 3"/>
          <p:cNvSpPr>
            <a:spLocks noGrp="1"/>
          </p:cNvSpPr>
          <p:nvPr>
            <p:ph type="body" sz="half" idx="4294967295"/>
          </p:nvPr>
        </p:nvSpPr>
        <p:spPr>
          <a:xfrm>
            <a:off x="990600" y="838200"/>
            <a:ext cx="5638800" cy="4495800"/>
          </a:xfrm>
        </p:spPr>
        <p:txBody>
          <a:bodyPr/>
          <a:lstStyle/>
          <a:p>
            <a:pPr marL="369888" indent="-369888" defTabSz="985838">
              <a:lnSpc>
                <a:spcPct val="80000"/>
              </a:lnSpc>
            </a:pPr>
            <a:r>
              <a:rPr lang="ru-RU" sz="1800" smtClean="0"/>
              <a:t>Увод лопасти </a:t>
            </a:r>
            <a:r>
              <a:rPr lang="en-US" sz="1800" smtClean="0"/>
              <a:t>25</a:t>
            </a:r>
            <a:r>
              <a:rPr lang="ru-RU" sz="1800" baseline="40000" smtClean="0"/>
              <a:t>о</a:t>
            </a:r>
            <a:r>
              <a:rPr lang="en-US" sz="1800" smtClean="0"/>
              <a:t>.</a:t>
            </a:r>
          </a:p>
          <a:p>
            <a:pPr marL="369888" indent="-369888" defTabSz="985838">
              <a:lnSpc>
                <a:spcPct val="80000"/>
              </a:lnSpc>
            </a:pPr>
            <a:r>
              <a:rPr lang="ru-RU" sz="1800" smtClean="0"/>
              <a:t>Доступны с левым и правым вращением</a:t>
            </a:r>
            <a:r>
              <a:rPr lang="en-US" sz="1800" smtClean="0"/>
              <a:t>.</a:t>
            </a:r>
          </a:p>
          <a:p>
            <a:pPr marL="369888" indent="-369888" defTabSz="985838">
              <a:lnSpc>
                <a:spcPct val="80000"/>
              </a:lnSpc>
            </a:pPr>
            <a:r>
              <a:rPr lang="ru-RU" sz="1800" smtClean="0"/>
              <a:t>Диаметр винта </a:t>
            </a:r>
            <a:r>
              <a:rPr lang="en-US" sz="1800" smtClean="0"/>
              <a:t>14 5/8”</a:t>
            </a:r>
            <a:r>
              <a:rPr lang="ru-RU" sz="1800" smtClean="0"/>
              <a:t>, схожий профиль лопасти с </a:t>
            </a:r>
            <a:r>
              <a:rPr lang="en-US" sz="1800" smtClean="0"/>
              <a:t>Tempest.</a:t>
            </a:r>
          </a:p>
          <a:p>
            <a:pPr marL="369888" indent="-369888" defTabSz="985838">
              <a:lnSpc>
                <a:spcPct val="80000"/>
              </a:lnSpc>
            </a:pPr>
            <a:r>
              <a:rPr lang="ru-RU" sz="1800" smtClean="0"/>
              <a:t>Наиболее популярные винты с шагом </a:t>
            </a:r>
            <a:r>
              <a:rPr lang="en-US" sz="1800" smtClean="0"/>
              <a:t>19’’, </a:t>
            </a:r>
            <a:r>
              <a:rPr lang="ru-RU" sz="1800" smtClean="0"/>
              <a:t>а также </a:t>
            </a:r>
            <a:r>
              <a:rPr lang="en-US" sz="1800" smtClean="0"/>
              <a:t>17’’ </a:t>
            </a:r>
            <a:r>
              <a:rPr lang="ru-RU" sz="1800" smtClean="0"/>
              <a:t>и 2</a:t>
            </a:r>
            <a:r>
              <a:rPr lang="en-US" sz="1800" smtClean="0"/>
              <a:t>1’’.</a:t>
            </a:r>
          </a:p>
          <a:p>
            <a:pPr marL="369888" indent="-369888" defTabSz="985838">
              <a:lnSpc>
                <a:spcPct val="80000"/>
              </a:lnSpc>
            </a:pPr>
            <a:r>
              <a:rPr lang="ru-RU" sz="1800" smtClean="0"/>
              <a:t>Подходит для спортивных катеров с одним стационарным двигателем, для понтонов с подвесным двигателем, для катеров с центральной консолью с одно- или многомоторной установкой. </a:t>
            </a:r>
            <a:endParaRPr lang="en-US" sz="1800" smtClean="0"/>
          </a:p>
          <a:p>
            <a:pPr marL="369888" indent="-369888" defTabSz="985838">
              <a:lnSpc>
                <a:spcPct val="80000"/>
              </a:lnSpc>
            </a:pPr>
            <a:r>
              <a:rPr lang="ru-RU" sz="1800" smtClean="0"/>
              <a:t>Площадь лопастей на </a:t>
            </a:r>
            <a:r>
              <a:rPr lang="en-US" sz="1800" smtClean="0"/>
              <a:t>15%</a:t>
            </a:r>
            <a:r>
              <a:rPr lang="ru-RU" sz="1800" smtClean="0"/>
              <a:t> больше и лучше по сравнению с серией </a:t>
            </a:r>
            <a:r>
              <a:rPr lang="en-US" sz="1800" smtClean="0"/>
              <a:t>Bravo I.</a:t>
            </a:r>
            <a:endParaRPr lang="ru-RU" sz="1800" smtClean="0"/>
          </a:p>
          <a:p>
            <a:pPr marL="369888" indent="-369888" defTabSz="985838">
              <a:lnSpc>
                <a:spcPct val="80000"/>
              </a:lnSpc>
            </a:pPr>
            <a:r>
              <a:rPr lang="ru-RU" sz="1800" smtClean="0"/>
              <a:t>При скорости свыше 53 миль</a:t>
            </a:r>
            <a:r>
              <a:rPr lang="en-US" sz="1800" smtClean="0"/>
              <a:t>/</a:t>
            </a:r>
            <a:r>
              <a:rPr lang="ru-RU" sz="1800" smtClean="0"/>
              <a:t>час (85 км</a:t>
            </a:r>
            <a:r>
              <a:rPr lang="en-US" sz="1800" smtClean="0"/>
              <a:t>/</a:t>
            </a:r>
            <a:r>
              <a:rPr lang="ru-RU" sz="1800" smtClean="0"/>
              <a:t>час) рекомендуется отрезать </a:t>
            </a:r>
            <a:r>
              <a:rPr lang="en-US" sz="1800" smtClean="0"/>
              <a:t>16 </a:t>
            </a:r>
            <a:r>
              <a:rPr lang="ru-RU" sz="1800" smtClean="0"/>
              <a:t>мм от диффузора. Добавляет 100 об</a:t>
            </a:r>
            <a:r>
              <a:rPr lang="en-US" sz="1800" smtClean="0"/>
              <a:t>/</a:t>
            </a:r>
            <a:r>
              <a:rPr lang="ru-RU" sz="1800" smtClean="0"/>
              <a:t>мин</a:t>
            </a:r>
            <a:r>
              <a:rPr lang="en-US" sz="1800" smtClean="0"/>
              <a:t>.</a:t>
            </a:r>
            <a:endParaRPr lang="ru-RU" sz="1800" smtClean="0"/>
          </a:p>
          <a:p>
            <a:pPr marL="369888" indent="-369888" defTabSz="985838">
              <a:lnSpc>
                <a:spcPct val="80000"/>
              </a:lnSpc>
            </a:pPr>
            <a:r>
              <a:rPr lang="ru-RU" sz="1800" smtClean="0"/>
              <a:t>Подходит для подвесных двигателей от 200 л.с. и для стационарных моторов с колонками </a:t>
            </a:r>
            <a:r>
              <a:rPr lang="en-US" sz="1800" smtClean="0"/>
              <a:t>Bravo I</a:t>
            </a:r>
            <a:r>
              <a:rPr lang="ru-RU" sz="1800" smtClean="0"/>
              <a:t> и не рекомендуется с </a:t>
            </a:r>
            <a:r>
              <a:rPr lang="en-US" sz="1800" smtClean="0"/>
              <a:t>Alpha. </a:t>
            </a:r>
            <a:r>
              <a:rPr lang="ru-RU" sz="1800" smtClean="0"/>
              <a:t>Рекомендуется для </a:t>
            </a:r>
            <a:r>
              <a:rPr lang="en-US" sz="1800" smtClean="0"/>
              <a:t>Verado.</a:t>
            </a:r>
          </a:p>
          <a:p>
            <a:pPr marL="369888" indent="-369888" defTabSz="985838">
              <a:lnSpc>
                <a:spcPct val="80000"/>
              </a:lnSpc>
            </a:pPr>
            <a:r>
              <a:rPr lang="ru-RU" sz="1800" smtClean="0"/>
              <a:t>Лучшая топливная экономичность по сравнению с </a:t>
            </a:r>
            <a:r>
              <a:rPr lang="en-US" sz="1800" smtClean="0"/>
              <a:t>Mirage</a:t>
            </a:r>
            <a:r>
              <a:rPr lang="ru-RU" sz="1800" smtClean="0"/>
              <a:t>.</a:t>
            </a:r>
            <a:endParaRPr lang="en-US" sz="1800" smtClean="0"/>
          </a:p>
          <a:p>
            <a:pPr marL="369888" indent="-369888" defTabSz="985838">
              <a:lnSpc>
                <a:spcPct val="80000"/>
              </a:lnSpc>
            </a:pPr>
            <a:r>
              <a:rPr lang="ru-RU" sz="1800" smtClean="0"/>
              <a:t>В 2008 также доступен в исполнении </a:t>
            </a:r>
            <a:r>
              <a:rPr lang="en-US" sz="1800" smtClean="0"/>
              <a:t>Lab Finished.</a:t>
            </a:r>
          </a:p>
        </p:txBody>
      </p:sp>
      <p:pic>
        <p:nvPicPr>
          <p:cNvPr id="79875" name="Picture 4" descr="Revolution_4"/>
          <p:cNvPicPr>
            <a:picLocks noGrp="1" noChangeAspect="1" noChangeArrowheads="1"/>
          </p:cNvPicPr>
          <p:nvPr>
            <p:ph sz="half" idx="4294967295"/>
          </p:nvPr>
        </p:nvPicPr>
        <p:blipFill>
          <a:blip r:embed="rId3"/>
          <a:srcRect/>
          <a:stretch>
            <a:fillRect/>
          </a:stretch>
        </p:blipFill>
        <p:spPr>
          <a:xfrm rot="389808">
            <a:off x="6705600" y="1752600"/>
            <a:ext cx="2297113" cy="2489200"/>
          </a:xfrm>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DEF5EAD-A785-4E47-A244-52426071E95A}" type="slidenum">
              <a:rPr lang="en-US" altLang="ru-RU"/>
              <a:pPr/>
              <a:t>59</a:t>
            </a:fld>
            <a:endParaRPr lang="en-US" altLang="ru-RU"/>
          </a:p>
        </p:txBody>
      </p:sp>
      <p:sp>
        <p:nvSpPr>
          <p:cNvPr id="53250" name="Rectangle 2"/>
          <p:cNvSpPr>
            <a:spLocks noGrp="1" noChangeArrowheads="1"/>
          </p:cNvSpPr>
          <p:nvPr>
            <p:ph type="title"/>
          </p:nvPr>
        </p:nvSpPr>
        <p:spPr>
          <a:xfrm>
            <a:off x="914400" y="0"/>
            <a:ext cx="7772400" cy="1143000"/>
          </a:xfrm>
        </p:spPr>
        <p:txBody>
          <a:bodyPr/>
          <a:lstStyle/>
          <a:p>
            <a:pPr defTabSz="985838"/>
            <a:r>
              <a:rPr lang="en-US" altLang="ru-RU" sz="3200"/>
              <a:t>Chopper II </a:t>
            </a:r>
            <a:r>
              <a:rPr lang="ru-RU" altLang="ru-RU" sz="3200"/>
              <a:t>и</a:t>
            </a:r>
            <a:r>
              <a:rPr lang="en-US" altLang="ru-RU" sz="3200"/>
              <a:t> Cleaver</a:t>
            </a:r>
            <a:r>
              <a:rPr lang="ru-RU" altLang="ru-RU" sz="3200"/>
              <a:t> </a:t>
            </a:r>
            <a:br>
              <a:rPr lang="ru-RU" altLang="ru-RU" sz="3200"/>
            </a:br>
            <a:r>
              <a:rPr lang="ru-RU" altLang="ru-RU" sz="3200"/>
              <a:t>для подвесных моторов</a:t>
            </a:r>
            <a:endParaRPr lang="en-US" altLang="ru-RU" sz="3200"/>
          </a:p>
        </p:txBody>
      </p:sp>
      <p:sp>
        <p:nvSpPr>
          <p:cNvPr id="53251" name="Rectangle 3"/>
          <p:cNvSpPr>
            <a:spLocks noGrp="1" noChangeArrowheads="1"/>
          </p:cNvSpPr>
          <p:nvPr>
            <p:ph type="body" sz="half" idx="1"/>
          </p:nvPr>
        </p:nvSpPr>
        <p:spPr>
          <a:xfrm>
            <a:off x="1066800" y="1143000"/>
            <a:ext cx="4267200" cy="4572000"/>
          </a:xfrm>
        </p:spPr>
        <p:txBody>
          <a:bodyPr/>
          <a:lstStyle/>
          <a:p>
            <a:pPr marL="369888" indent="-369888" defTabSz="985838">
              <a:lnSpc>
                <a:spcPct val="90000"/>
              </a:lnSpc>
            </a:pPr>
            <a:r>
              <a:rPr lang="en-US" altLang="ru-RU" sz="2000" dirty="0"/>
              <a:t>Chopper II </a:t>
            </a:r>
            <a:r>
              <a:rPr lang="ru-RU" altLang="ru-RU" sz="2000" dirty="0"/>
              <a:t>был разработан в 70-х для плоскодонных катеров. </a:t>
            </a:r>
            <a:endParaRPr lang="en-US" altLang="ru-RU" sz="2000" dirty="0"/>
          </a:p>
          <a:p>
            <a:pPr marL="369888" indent="-369888" defTabSz="985838">
              <a:lnSpc>
                <a:spcPct val="90000"/>
              </a:lnSpc>
            </a:pPr>
            <a:r>
              <a:rPr lang="ru-RU" altLang="ru-RU" sz="2000" dirty="0"/>
              <a:t>Очень узкая область применения</a:t>
            </a:r>
            <a:r>
              <a:rPr lang="en-US" altLang="ru-RU" sz="2000" dirty="0"/>
              <a:t>.</a:t>
            </a:r>
            <a:endParaRPr lang="ru-RU" altLang="ru-RU" sz="2000" dirty="0"/>
          </a:p>
          <a:p>
            <a:pPr marL="369888" indent="-369888" defTabSz="985838">
              <a:lnSpc>
                <a:spcPct val="90000"/>
              </a:lnSpc>
            </a:pPr>
            <a:endParaRPr lang="en-US" altLang="ru-RU" sz="2000" dirty="0"/>
          </a:p>
          <a:p>
            <a:pPr marL="369888" indent="-369888" defTabSz="985838">
              <a:lnSpc>
                <a:spcPct val="90000"/>
              </a:lnSpc>
            </a:pPr>
            <a:r>
              <a:rPr lang="en-US" altLang="ru-RU" sz="2000" dirty="0"/>
              <a:t>3</a:t>
            </a:r>
            <a:r>
              <a:rPr lang="ru-RU" altLang="ru-RU" sz="2000" dirty="0"/>
              <a:t>-х и</a:t>
            </a:r>
            <a:r>
              <a:rPr lang="en-US" altLang="ru-RU" sz="2000" dirty="0"/>
              <a:t> 4</a:t>
            </a:r>
            <a:r>
              <a:rPr lang="ru-RU" altLang="ru-RU" sz="2000" dirty="0"/>
              <a:t>-лопастные винты </a:t>
            </a:r>
            <a:r>
              <a:rPr lang="en-US" altLang="ru-RU" sz="2000" dirty="0"/>
              <a:t>Cleaver</a:t>
            </a:r>
            <a:r>
              <a:rPr lang="ru-RU" altLang="ru-RU" sz="2000" dirty="0"/>
              <a:t> для полупогружного применения. </a:t>
            </a:r>
            <a:endParaRPr lang="en-US" altLang="ru-RU" sz="2000" dirty="0"/>
          </a:p>
          <a:p>
            <a:pPr marL="369888" indent="-369888" defTabSz="985838">
              <a:lnSpc>
                <a:spcPct val="90000"/>
              </a:lnSpc>
            </a:pPr>
            <a:r>
              <a:rPr lang="ru-RU" altLang="ru-RU" sz="2000" dirty="0"/>
              <a:t>Увод лопасти </a:t>
            </a:r>
            <a:r>
              <a:rPr lang="en-US" altLang="ru-RU" sz="2000" dirty="0"/>
              <a:t>15</a:t>
            </a:r>
            <a:r>
              <a:rPr lang="ru-RU" altLang="ru-RU" sz="2000" baseline="40000" dirty="0"/>
              <a:t>о</a:t>
            </a:r>
            <a:r>
              <a:rPr lang="en-US" altLang="ru-RU" sz="2000" dirty="0"/>
              <a:t>.</a:t>
            </a:r>
          </a:p>
          <a:p>
            <a:pPr marL="369888" indent="-369888" defTabSz="985838">
              <a:lnSpc>
                <a:spcPct val="90000"/>
              </a:lnSpc>
            </a:pPr>
            <a:r>
              <a:rPr lang="ru-RU" altLang="ru-RU" sz="2000" dirty="0"/>
              <a:t>Довольно медленный выход на глиссирование, но высокая максимальная скорость. </a:t>
            </a:r>
            <a:endParaRPr lang="en-US" altLang="ru-RU" sz="2000" dirty="0"/>
          </a:p>
          <a:p>
            <a:pPr marL="369888" indent="-369888" defTabSz="985838">
              <a:lnSpc>
                <a:spcPct val="90000"/>
              </a:lnSpc>
            </a:pPr>
            <a:r>
              <a:rPr lang="ru-RU" altLang="ru-RU" sz="2000" dirty="0"/>
              <a:t>Подходит для применения на катамаранах и современных </a:t>
            </a:r>
            <a:r>
              <a:rPr lang="en-US" altLang="ru-RU" sz="2000" dirty="0"/>
              <a:t>V-</a:t>
            </a:r>
            <a:r>
              <a:rPr lang="ru-RU" altLang="ru-RU" sz="2000" dirty="0"/>
              <a:t>образных корпусах</a:t>
            </a:r>
          </a:p>
          <a:p>
            <a:pPr marL="369888" indent="-369888" defTabSz="985838">
              <a:lnSpc>
                <a:spcPct val="90000"/>
              </a:lnSpc>
            </a:pPr>
            <a:r>
              <a:rPr lang="ru-RU" altLang="ru-RU" sz="2000" dirty="0"/>
              <a:t>Узкая область применения</a:t>
            </a:r>
            <a:r>
              <a:rPr lang="en-US" altLang="ru-RU" sz="2000" dirty="0"/>
              <a:t>.</a:t>
            </a:r>
          </a:p>
        </p:txBody>
      </p:sp>
      <p:pic>
        <p:nvPicPr>
          <p:cNvPr id="53252" name="Picture 4" descr="Lab Finished 3 - Blade Outboard Cleave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019800" y="1371600"/>
            <a:ext cx="2209800"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5" descr="Lab Finished 4 - Blade Outboard Cleave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172200" y="3733800"/>
            <a:ext cx="2209800"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4310436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p:cNvSpPr>
          <p:nvPr>
            <p:ph type="title" idx="4294967295"/>
          </p:nvPr>
        </p:nvSpPr>
        <p:spPr>
          <a:xfrm>
            <a:off x="425450" y="98425"/>
            <a:ext cx="8229600" cy="1143000"/>
          </a:xfrm>
        </p:spPr>
        <p:txBody>
          <a:bodyPr/>
          <a:lstStyle/>
          <a:p>
            <a:r>
              <a:rPr lang="ru-RU" sz="3200" smtClean="0">
                <a:latin typeface="DINOT-Bold"/>
              </a:rPr>
              <a:t>Как нам это удается</a:t>
            </a:r>
            <a:r>
              <a:rPr lang="en-US" sz="3200" smtClean="0">
                <a:latin typeface="DINOT-Bold"/>
              </a:rPr>
              <a:t>?</a:t>
            </a:r>
          </a:p>
        </p:txBody>
      </p:sp>
      <p:sp>
        <p:nvSpPr>
          <p:cNvPr id="13314" name="Rectangle 3"/>
          <p:cNvSpPr>
            <a:spLocks noGrp="1"/>
          </p:cNvSpPr>
          <p:nvPr>
            <p:ph type="body" idx="4294967295"/>
          </p:nvPr>
        </p:nvSpPr>
        <p:spPr>
          <a:xfrm>
            <a:off x="147638" y="958850"/>
            <a:ext cx="8507412" cy="5386388"/>
          </a:xfrm>
        </p:spPr>
        <p:txBody>
          <a:bodyPr/>
          <a:lstStyle/>
          <a:p>
            <a:pPr>
              <a:lnSpc>
                <a:spcPct val="90000"/>
              </a:lnSpc>
            </a:pPr>
            <a:r>
              <a:rPr lang="ru-RU" sz="2000" dirty="0" smtClean="0">
                <a:latin typeface="DINOT"/>
              </a:rPr>
              <a:t>Многие изготовители гребных винтов являются литейными производствами продукции широкого спектра применения</a:t>
            </a:r>
            <a:endParaRPr lang="en-US" sz="2000" dirty="0" smtClean="0">
              <a:latin typeface="DINOT"/>
            </a:endParaRPr>
          </a:p>
          <a:p>
            <a:pPr lvl="1">
              <a:lnSpc>
                <a:spcPct val="90000"/>
              </a:lnSpc>
            </a:pPr>
            <a:r>
              <a:rPr lang="ru-RU" sz="2000" dirty="0" smtClean="0">
                <a:latin typeface="DINOT"/>
              </a:rPr>
              <a:t>Соответствие получаемых отливок спецификациям </a:t>
            </a:r>
            <a:r>
              <a:rPr lang="en-US" sz="2000" dirty="0" smtClean="0">
                <a:latin typeface="DINOT"/>
              </a:rPr>
              <a:t> </a:t>
            </a:r>
          </a:p>
          <a:p>
            <a:pPr marL="457200" lvl="1" indent="0">
              <a:lnSpc>
                <a:spcPct val="90000"/>
              </a:lnSpc>
              <a:buNone/>
            </a:pPr>
            <a:endParaRPr lang="en-US" sz="2000" dirty="0" smtClean="0">
              <a:latin typeface="DINOT"/>
            </a:endParaRPr>
          </a:p>
          <a:p>
            <a:pPr>
              <a:lnSpc>
                <a:spcPct val="90000"/>
              </a:lnSpc>
            </a:pPr>
            <a:r>
              <a:rPr lang="ru-RU" sz="2000" dirty="0" smtClean="0">
                <a:latin typeface="DINOT"/>
              </a:rPr>
              <a:t>В </a:t>
            </a:r>
            <a:r>
              <a:rPr lang="en-US" sz="2000" dirty="0" smtClean="0">
                <a:latin typeface="DINOT"/>
              </a:rPr>
              <a:t>Mercury </a:t>
            </a:r>
            <a:r>
              <a:rPr lang="ru-RU" sz="2000" dirty="0" smtClean="0">
                <a:latin typeface="DINOT"/>
              </a:rPr>
              <a:t>работает команда талантливых профессионалов, преданных своему делу – разрабатывать и производить лучшие гребные винты. Как нам это удается</a:t>
            </a:r>
            <a:r>
              <a:rPr lang="en-US" sz="2000" dirty="0" smtClean="0">
                <a:latin typeface="DINOT"/>
              </a:rPr>
              <a:t>?</a:t>
            </a:r>
          </a:p>
          <a:p>
            <a:pPr lvl="1">
              <a:lnSpc>
                <a:spcPct val="90000"/>
              </a:lnSpc>
            </a:pPr>
            <a:r>
              <a:rPr lang="ru-RU" sz="2000" dirty="0" smtClean="0">
                <a:latin typeface="DINOT"/>
              </a:rPr>
              <a:t>Самая опытная команда инженеров</a:t>
            </a:r>
            <a:endParaRPr lang="en-US" sz="2000" dirty="0" smtClean="0">
              <a:latin typeface="DINOT"/>
            </a:endParaRPr>
          </a:p>
          <a:p>
            <a:pPr lvl="1">
              <a:lnSpc>
                <a:spcPct val="90000"/>
              </a:lnSpc>
            </a:pPr>
            <a:r>
              <a:rPr lang="ru-RU" sz="2000" dirty="0" smtClean="0">
                <a:latin typeface="DINOT"/>
              </a:rPr>
              <a:t>Современные средства проектирования</a:t>
            </a:r>
            <a:endParaRPr lang="en-US" sz="2000" dirty="0" smtClean="0">
              <a:latin typeface="DINOT"/>
            </a:endParaRPr>
          </a:p>
          <a:p>
            <a:pPr lvl="1">
              <a:lnSpc>
                <a:spcPct val="90000"/>
              </a:lnSpc>
            </a:pPr>
            <a:r>
              <a:rPr lang="ru-RU" sz="2000" dirty="0" smtClean="0">
                <a:latin typeface="DINOT"/>
              </a:rPr>
              <a:t>Мощная экспериментальная база, подтверждающая, что мы создаем лучшие винты на рынке</a:t>
            </a:r>
            <a:endParaRPr lang="en-US" sz="2000" dirty="0" smtClean="0">
              <a:latin typeface="DINOT"/>
            </a:endParaRPr>
          </a:p>
          <a:p>
            <a:pPr lvl="1">
              <a:lnSpc>
                <a:spcPct val="90000"/>
              </a:lnSpc>
            </a:pPr>
            <a:r>
              <a:rPr lang="ru-RU" sz="2000" dirty="0" smtClean="0">
                <a:latin typeface="DINOT"/>
              </a:rPr>
              <a:t>Лучшие материалы</a:t>
            </a:r>
            <a:endParaRPr lang="en-US" sz="2000" dirty="0" smtClean="0">
              <a:latin typeface="DINOT"/>
            </a:endParaRPr>
          </a:p>
          <a:p>
            <a:pPr lvl="1">
              <a:lnSpc>
                <a:spcPct val="90000"/>
              </a:lnSpc>
              <a:buFont typeface="Arial" charset="0"/>
              <a:buNone/>
            </a:pPr>
            <a:endParaRPr lang="en-US" sz="2000" dirty="0" smtClean="0"/>
          </a:p>
          <a:p>
            <a:pPr>
              <a:lnSpc>
                <a:spcPct val="90000"/>
              </a:lnSpc>
            </a:pPr>
            <a:r>
              <a:rPr lang="ru-RU" sz="2000" dirty="0" smtClean="0">
                <a:latin typeface="DINOT"/>
              </a:rPr>
              <a:t>Вот почему наши гребные винты часто копируют</a:t>
            </a:r>
            <a:endParaRPr lang="en-US" sz="2000" dirty="0" smtClean="0">
              <a:latin typeface="DINOT"/>
            </a:endParaRPr>
          </a:p>
          <a:p>
            <a:pPr>
              <a:lnSpc>
                <a:spcPct val="90000"/>
              </a:lnSpc>
            </a:pPr>
            <a:endParaRPr lang="en-US" sz="2000"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3124200" y="6381750"/>
            <a:ext cx="2133600" cy="476250"/>
          </a:xfrm>
          <a:prstGeom prst="rect">
            <a:avLst/>
          </a:prstGeom>
        </p:spPr>
        <p:txBody>
          <a:bodyPr/>
          <a:lstStyle/>
          <a:p>
            <a:fld id="{B7101FC1-49FD-4E02-847F-230EA2EDA56A}" type="slidenum">
              <a:rPr lang="en-US" altLang="ru-RU"/>
              <a:pPr/>
              <a:t>60</a:t>
            </a:fld>
            <a:endParaRPr lang="en-US" altLang="ru-RU"/>
          </a:p>
        </p:txBody>
      </p:sp>
      <p:sp>
        <p:nvSpPr>
          <p:cNvPr id="54274" name="Rectangle 2"/>
          <p:cNvSpPr>
            <a:spLocks noGrp="1" noChangeArrowheads="1"/>
          </p:cNvSpPr>
          <p:nvPr>
            <p:ph type="title"/>
          </p:nvPr>
        </p:nvSpPr>
        <p:spPr>
          <a:xfrm>
            <a:off x="990600" y="0"/>
            <a:ext cx="7772400" cy="1143000"/>
          </a:xfrm>
        </p:spPr>
        <p:txBody>
          <a:bodyPr/>
          <a:lstStyle/>
          <a:p>
            <a:r>
              <a:rPr lang="en-US" altLang="ru-RU" sz="3600"/>
              <a:t>Lightning ET</a:t>
            </a:r>
          </a:p>
        </p:txBody>
      </p:sp>
      <p:sp>
        <p:nvSpPr>
          <p:cNvPr id="54275" name="Rectangle 3"/>
          <p:cNvSpPr>
            <a:spLocks noChangeArrowheads="1"/>
          </p:cNvSpPr>
          <p:nvPr/>
        </p:nvSpPr>
        <p:spPr bwMode="auto">
          <a:xfrm>
            <a:off x="990600" y="1295400"/>
            <a:ext cx="7620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9888" indent="-369888" defTabSz="985838">
              <a:spcBef>
                <a:spcPct val="20000"/>
              </a:spcBef>
              <a:buChar char="•"/>
              <a:defRPr>
                <a:solidFill>
                  <a:schemeClr val="tx1"/>
                </a:solidFill>
                <a:latin typeface="Tahoma" charset="0"/>
              </a:defRPr>
            </a:lvl1pPr>
            <a:lvl2pPr marL="800100" indent="-307975" defTabSz="985838">
              <a:spcBef>
                <a:spcPct val="20000"/>
              </a:spcBef>
              <a:buChar char="–"/>
              <a:defRPr>
                <a:solidFill>
                  <a:schemeClr val="tx1"/>
                </a:solidFill>
                <a:latin typeface="Tahoma" charset="0"/>
              </a:defRPr>
            </a:lvl2pPr>
            <a:lvl3pPr marL="1230313" indent="-244475" defTabSz="985838">
              <a:spcBef>
                <a:spcPct val="20000"/>
              </a:spcBef>
              <a:buChar char="•"/>
              <a:defRPr>
                <a:solidFill>
                  <a:schemeClr val="tx1"/>
                </a:solidFill>
                <a:latin typeface="Tahoma" charset="0"/>
              </a:defRPr>
            </a:lvl3pPr>
            <a:lvl4pPr marL="1724025" indent="-246063" defTabSz="985838">
              <a:spcBef>
                <a:spcPct val="20000"/>
              </a:spcBef>
              <a:buChar char="–"/>
              <a:defRPr>
                <a:solidFill>
                  <a:schemeClr val="tx1"/>
                </a:solidFill>
                <a:latin typeface="Tahoma" charset="0"/>
              </a:defRPr>
            </a:lvl4pPr>
            <a:lvl5pPr marL="2216150" indent="-246063" defTabSz="985838">
              <a:spcBef>
                <a:spcPct val="20000"/>
              </a:spcBef>
              <a:buChar char="»"/>
              <a:defRPr>
                <a:solidFill>
                  <a:schemeClr val="tx1"/>
                </a:solidFill>
                <a:latin typeface="Tahoma" charset="0"/>
              </a:defRPr>
            </a:lvl5pPr>
            <a:lvl6pPr marL="2673350" indent="-246063" defTabSz="985838" eaLnBrk="0" fontAlgn="base" hangingPunct="0">
              <a:spcBef>
                <a:spcPct val="20000"/>
              </a:spcBef>
              <a:spcAft>
                <a:spcPct val="0"/>
              </a:spcAft>
              <a:buChar char="»"/>
              <a:defRPr>
                <a:solidFill>
                  <a:schemeClr val="tx1"/>
                </a:solidFill>
                <a:latin typeface="Tahoma" charset="0"/>
              </a:defRPr>
            </a:lvl6pPr>
            <a:lvl7pPr marL="3130550" indent="-246063" defTabSz="985838" eaLnBrk="0" fontAlgn="base" hangingPunct="0">
              <a:spcBef>
                <a:spcPct val="20000"/>
              </a:spcBef>
              <a:spcAft>
                <a:spcPct val="0"/>
              </a:spcAft>
              <a:buChar char="»"/>
              <a:defRPr>
                <a:solidFill>
                  <a:schemeClr val="tx1"/>
                </a:solidFill>
                <a:latin typeface="Tahoma" charset="0"/>
              </a:defRPr>
            </a:lvl7pPr>
            <a:lvl8pPr marL="3587750" indent="-246063" defTabSz="985838" eaLnBrk="0" fontAlgn="base" hangingPunct="0">
              <a:spcBef>
                <a:spcPct val="20000"/>
              </a:spcBef>
              <a:spcAft>
                <a:spcPct val="0"/>
              </a:spcAft>
              <a:buChar char="»"/>
              <a:defRPr>
                <a:solidFill>
                  <a:schemeClr val="tx1"/>
                </a:solidFill>
                <a:latin typeface="Tahoma" charset="0"/>
              </a:defRPr>
            </a:lvl8pPr>
            <a:lvl9pPr marL="4044950" indent="-246063" defTabSz="985838" eaLnBrk="0" fontAlgn="base" hangingPunct="0">
              <a:spcBef>
                <a:spcPct val="20000"/>
              </a:spcBef>
              <a:spcAft>
                <a:spcPct val="0"/>
              </a:spcAft>
              <a:buChar char="»"/>
              <a:defRPr>
                <a:solidFill>
                  <a:schemeClr val="tx1"/>
                </a:solidFill>
                <a:latin typeface="Tahoma" charset="0"/>
              </a:defRPr>
            </a:lvl9pPr>
          </a:lstStyle>
          <a:p>
            <a:r>
              <a:rPr lang="ru-RU" altLang="ru-RU" dirty="0"/>
              <a:t>3-лопастной гребной винт </a:t>
            </a:r>
            <a:r>
              <a:rPr lang="en-US" altLang="ru-RU" dirty="0"/>
              <a:t>Lightning ET</a:t>
            </a:r>
            <a:r>
              <a:rPr lang="ru-RU" altLang="ru-RU" dirty="0"/>
              <a:t> в исполнении </a:t>
            </a:r>
            <a:r>
              <a:rPr lang="en-US" altLang="ru-RU" dirty="0"/>
              <a:t>Lab Finished </a:t>
            </a:r>
            <a:r>
              <a:rPr lang="ru-RU" altLang="ru-RU" dirty="0"/>
              <a:t>специально разработан для гоночных мотолодок</a:t>
            </a:r>
            <a:r>
              <a:rPr lang="en-US" altLang="ru-RU" dirty="0"/>
              <a:t>.</a:t>
            </a:r>
          </a:p>
          <a:p>
            <a:r>
              <a:rPr lang="ru-RU" altLang="ru-RU" dirty="0"/>
              <a:t>Предназначается для легких скоростных плоскодонных катеров без вспомогательных моторов и груза. </a:t>
            </a:r>
            <a:endParaRPr lang="en-US" altLang="ru-RU" dirty="0"/>
          </a:p>
          <a:p>
            <a:r>
              <a:rPr lang="ru-RU" altLang="ru-RU" dirty="0"/>
              <a:t>Очень узкая область применения</a:t>
            </a:r>
            <a:r>
              <a:rPr lang="en-US" altLang="ru-RU" dirty="0"/>
              <a:t>;</a:t>
            </a:r>
            <a:r>
              <a:rPr lang="ru-RU" altLang="ru-RU" dirty="0"/>
              <a:t> обеспечивается минимальный подъем носа катера. </a:t>
            </a:r>
            <a:endParaRPr lang="en-US" altLang="ru-RU" dirty="0"/>
          </a:p>
          <a:p>
            <a:endParaRPr lang="en-US" altLang="ru-RU" dirty="0"/>
          </a:p>
        </p:txBody>
      </p:sp>
      <p:pic>
        <p:nvPicPr>
          <p:cNvPr id="54276" name="Picture 4" descr="stevesalis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90800" y="3505200"/>
            <a:ext cx="4648200" cy="2671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317471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3124200" y="6381750"/>
            <a:ext cx="2133600" cy="476250"/>
          </a:xfrm>
          <a:prstGeom prst="rect">
            <a:avLst/>
          </a:prstGeom>
        </p:spPr>
        <p:txBody>
          <a:bodyPr/>
          <a:lstStyle/>
          <a:p>
            <a:fld id="{C8969426-DBAE-4AE1-921A-D47D4F3BC02D}" type="slidenum">
              <a:rPr lang="en-US" altLang="ru-RU"/>
              <a:pPr/>
              <a:t>61</a:t>
            </a:fld>
            <a:endParaRPr lang="en-US" altLang="ru-RU"/>
          </a:p>
        </p:txBody>
      </p:sp>
      <p:sp>
        <p:nvSpPr>
          <p:cNvPr id="56322" name="Rectangle 2"/>
          <p:cNvSpPr>
            <a:spLocks noGrp="1" noChangeArrowheads="1"/>
          </p:cNvSpPr>
          <p:nvPr>
            <p:ph type="title"/>
          </p:nvPr>
        </p:nvSpPr>
        <p:spPr>
          <a:xfrm>
            <a:off x="990600" y="0"/>
            <a:ext cx="7772400" cy="1143000"/>
          </a:xfrm>
        </p:spPr>
        <p:txBody>
          <a:bodyPr/>
          <a:lstStyle/>
          <a:p>
            <a:r>
              <a:rPr lang="en-US" altLang="ru-RU" sz="3600"/>
              <a:t>Pro ET</a:t>
            </a:r>
          </a:p>
        </p:txBody>
      </p:sp>
      <p:pic>
        <p:nvPicPr>
          <p:cNvPr id="56323" name="Picture 3" descr="Pro Finish Pro ET Propell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72200" y="1219200"/>
            <a:ext cx="2057400" cy="205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4" name="Rectangle 4"/>
          <p:cNvSpPr>
            <a:spLocks noChangeArrowheads="1"/>
          </p:cNvSpPr>
          <p:nvPr/>
        </p:nvSpPr>
        <p:spPr bwMode="auto">
          <a:xfrm>
            <a:off x="990600" y="1219200"/>
            <a:ext cx="5257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9888" indent="-369888" defTabSz="985838">
              <a:spcBef>
                <a:spcPct val="20000"/>
              </a:spcBef>
              <a:buChar char="•"/>
              <a:defRPr>
                <a:solidFill>
                  <a:schemeClr val="tx1"/>
                </a:solidFill>
                <a:latin typeface="Tahoma" charset="0"/>
              </a:defRPr>
            </a:lvl1pPr>
            <a:lvl2pPr marL="800100" indent="-307975" defTabSz="985838">
              <a:spcBef>
                <a:spcPct val="20000"/>
              </a:spcBef>
              <a:buChar char="–"/>
              <a:defRPr>
                <a:solidFill>
                  <a:schemeClr val="tx1"/>
                </a:solidFill>
                <a:latin typeface="Tahoma" charset="0"/>
              </a:defRPr>
            </a:lvl2pPr>
            <a:lvl3pPr marL="1230313" indent="-244475" defTabSz="985838">
              <a:spcBef>
                <a:spcPct val="20000"/>
              </a:spcBef>
              <a:buChar char="•"/>
              <a:defRPr>
                <a:solidFill>
                  <a:schemeClr val="tx1"/>
                </a:solidFill>
                <a:latin typeface="Tahoma" charset="0"/>
              </a:defRPr>
            </a:lvl3pPr>
            <a:lvl4pPr marL="1724025" indent="-246063" defTabSz="985838">
              <a:spcBef>
                <a:spcPct val="20000"/>
              </a:spcBef>
              <a:buChar char="–"/>
              <a:defRPr>
                <a:solidFill>
                  <a:schemeClr val="tx1"/>
                </a:solidFill>
                <a:latin typeface="Tahoma" charset="0"/>
              </a:defRPr>
            </a:lvl4pPr>
            <a:lvl5pPr marL="2216150" indent="-246063" defTabSz="985838">
              <a:spcBef>
                <a:spcPct val="20000"/>
              </a:spcBef>
              <a:buChar char="»"/>
              <a:defRPr>
                <a:solidFill>
                  <a:schemeClr val="tx1"/>
                </a:solidFill>
                <a:latin typeface="Tahoma" charset="0"/>
              </a:defRPr>
            </a:lvl5pPr>
            <a:lvl6pPr marL="2673350" indent="-246063" defTabSz="985838" eaLnBrk="0" fontAlgn="base" hangingPunct="0">
              <a:spcBef>
                <a:spcPct val="20000"/>
              </a:spcBef>
              <a:spcAft>
                <a:spcPct val="0"/>
              </a:spcAft>
              <a:buChar char="»"/>
              <a:defRPr>
                <a:solidFill>
                  <a:schemeClr val="tx1"/>
                </a:solidFill>
                <a:latin typeface="Tahoma" charset="0"/>
              </a:defRPr>
            </a:lvl6pPr>
            <a:lvl7pPr marL="3130550" indent="-246063" defTabSz="985838" eaLnBrk="0" fontAlgn="base" hangingPunct="0">
              <a:spcBef>
                <a:spcPct val="20000"/>
              </a:spcBef>
              <a:spcAft>
                <a:spcPct val="0"/>
              </a:spcAft>
              <a:buChar char="»"/>
              <a:defRPr>
                <a:solidFill>
                  <a:schemeClr val="tx1"/>
                </a:solidFill>
                <a:latin typeface="Tahoma" charset="0"/>
              </a:defRPr>
            </a:lvl7pPr>
            <a:lvl8pPr marL="3587750" indent="-246063" defTabSz="985838" eaLnBrk="0" fontAlgn="base" hangingPunct="0">
              <a:spcBef>
                <a:spcPct val="20000"/>
              </a:spcBef>
              <a:spcAft>
                <a:spcPct val="0"/>
              </a:spcAft>
              <a:buChar char="»"/>
              <a:defRPr>
                <a:solidFill>
                  <a:schemeClr val="tx1"/>
                </a:solidFill>
                <a:latin typeface="Tahoma" charset="0"/>
              </a:defRPr>
            </a:lvl8pPr>
            <a:lvl9pPr marL="4044950" indent="-246063" defTabSz="985838" eaLnBrk="0" fontAlgn="base" hangingPunct="0">
              <a:spcBef>
                <a:spcPct val="20000"/>
              </a:spcBef>
              <a:spcAft>
                <a:spcPct val="0"/>
              </a:spcAft>
              <a:buChar char="»"/>
              <a:defRPr>
                <a:solidFill>
                  <a:schemeClr val="tx1"/>
                </a:solidFill>
                <a:latin typeface="Tahoma" charset="0"/>
              </a:defRPr>
            </a:lvl9pPr>
          </a:lstStyle>
          <a:p>
            <a:r>
              <a:rPr lang="ru-RU" altLang="ru-RU"/>
              <a:t>Полупогружной</a:t>
            </a:r>
            <a:r>
              <a:rPr lang="en-US" altLang="ru-RU"/>
              <a:t> 4-</a:t>
            </a:r>
            <a:r>
              <a:rPr lang="ru-RU" altLang="ru-RU"/>
              <a:t>лопастной гребной винт </a:t>
            </a:r>
            <a:r>
              <a:rPr lang="en-US" altLang="ru-RU"/>
              <a:t>Pro ET </a:t>
            </a:r>
            <a:r>
              <a:rPr lang="ru-RU" altLang="ru-RU"/>
              <a:t>в исполнениях </a:t>
            </a:r>
            <a:r>
              <a:rPr lang="en-US" altLang="ru-RU"/>
              <a:t>Lab Finished</a:t>
            </a:r>
            <a:r>
              <a:rPr lang="ru-RU" altLang="ru-RU"/>
              <a:t> и </a:t>
            </a:r>
            <a:r>
              <a:rPr lang="en-US" altLang="ru-RU"/>
              <a:t>Pro Finished </a:t>
            </a:r>
            <a:r>
              <a:rPr lang="ru-RU" altLang="ru-RU"/>
              <a:t>разработан специально для скоростных плоскодонных мотолодок</a:t>
            </a:r>
            <a:r>
              <a:rPr lang="en-US" altLang="ru-RU"/>
              <a:t>.</a:t>
            </a:r>
          </a:p>
          <a:p>
            <a:r>
              <a:rPr lang="ru-RU" altLang="ru-RU"/>
              <a:t>Из-за выхода выхлопа поверх ступицы для выхода на глиссирование требуется полное открытие дросселя. Двигатель раскручивается до 5000 об/мин и через 2 секунды лодка стартует.  Демонстрирует непревзойденную стабильность на высоких скоростях. </a:t>
            </a:r>
            <a:endParaRPr lang="en-US" altLang="ru-RU"/>
          </a:p>
          <a:p>
            <a:r>
              <a:rPr lang="ru-RU" altLang="ru-RU"/>
              <a:t>Гребной винт </a:t>
            </a:r>
            <a:r>
              <a:rPr lang="en-US" altLang="ru-RU"/>
              <a:t>#1</a:t>
            </a:r>
            <a:r>
              <a:rPr lang="ru-RU" altLang="ru-RU"/>
              <a:t> для скоростных плоскодонных мотолодок. </a:t>
            </a:r>
            <a:endParaRPr lang="en-US" altLang="ru-RU"/>
          </a:p>
        </p:txBody>
      </p:sp>
    </p:spTree>
    <p:extLst>
      <p:ext uri="{BB962C8B-B14F-4D97-AF65-F5344CB8AC3E}">
        <p14:creationId xmlns:p14="http://schemas.microsoft.com/office/powerpoint/2010/main" val="234176225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3124200" y="6381750"/>
            <a:ext cx="2133600" cy="476250"/>
          </a:xfrm>
          <a:prstGeom prst="rect">
            <a:avLst/>
          </a:prstGeom>
        </p:spPr>
        <p:txBody>
          <a:bodyPr/>
          <a:lstStyle/>
          <a:p>
            <a:fld id="{2F1F7B16-8E0A-4B32-83CC-E3587BF7CDA9}" type="slidenum">
              <a:rPr lang="en-US" altLang="ru-RU"/>
              <a:pPr/>
              <a:t>62</a:t>
            </a:fld>
            <a:endParaRPr lang="en-US" altLang="ru-RU"/>
          </a:p>
        </p:txBody>
      </p:sp>
      <p:sp>
        <p:nvSpPr>
          <p:cNvPr id="58370" name="Rectangle 2"/>
          <p:cNvSpPr>
            <a:spLocks noGrp="1" noChangeArrowheads="1"/>
          </p:cNvSpPr>
          <p:nvPr>
            <p:ph type="title"/>
          </p:nvPr>
        </p:nvSpPr>
        <p:spPr>
          <a:xfrm>
            <a:off x="990600" y="0"/>
            <a:ext cx="7772400" cy="1143000"/>
          </a:xfrm>
        </p:spPr>
        <p:txBody>
          <a:bodyPr/>
          <a:lstStyle/>
          <a:p>
            <a:r>
              <a:rPr lang="en-US" altLang="ru-RU" sz="3600"/>
              <a:t>Bullet </a:t>
            </a:r>
            <a:r>
              <a:rPr lang="ru-RU" altLang="ru-RU" sz="3600"/>
              <a:t>с мотором</a:t>
            </a:r>
            <a:r>
              <a:rPr lang="en-US" altLang="ru-RU" sz="3600"/>
              <a:t> 225 Sport XS</a:t>
            </a:r>
          </a:p>
        </p:txBody>
      </p:sp>
      <p:pic>
        <p:nvPicPr>
          <p:cNvPr id="58371" name="Picture 3" descr="Bullet 250 XS gearcas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143000"/>
            <a:ext cx="6858000"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2" name="Rectangle 4"/>
          <p:cNvSpPr>
            <a:spLocks noChangeArrowheads="1"/>
          </p:cNvSpPr>
          <p:nvPr/>
        </p:nvSpPr>
        <p:spPr bwMode="auto">
          <a:xfrm>
            <a:off x="1219200" y="55626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000">
                <a:solidFill>
                  <a:schemeClr val="tx2"/>
                </a:solidFill>
                <a:latin typeface="Tahoma" charset="0"/>
              </a:defRPr>
            </a:lvl1pPr>
            <a:lvl2pPr>
              <a:defRPr sz="4000">
                <a:solidFill>
                  <a:schemeClr val="tx2"/>
                </a:solidFill>
                <a:latin typeface="Tahoma" charset="0"/>
              </a:defRPr>
            </a:lvl2pPr>
            <a:lvl3pPr>
              <a:defRPr sz="4000">
                <a:solidFill>
                  <a:schemeClr val="tx2"/>
                </a:solidFill>
                <a:latin typeface="Tahoma" charset="0"/>
              </a:defRPr>
            </a:lvl3pPr>
            <a:lvl4pPr>
              <a:defRPr sz="4000">
                <a:solidFill>
                  <a:schemeClr val="tx2"/>
                </a:solidFill>
                <a:latin typeface="Tahoma" charset="0"/>
              </a:defRPr>
            </a:lvl4pPr>
            <a:lvl5pPr>
              <a:defRPr sz="4000">
                <a:solidFill>
                  <a:schemeClr val="tx2"/>
                </a:solidFill>
                <a:latin typeface="Tahoma" charset="0"/>
              </a:defRPr>
            </a:lvl5pPr>
            <a:lvl6pPr marL="457200" eaLnBrk="0" fontAlgn="base" hangingPunct="0">
              <a:spcBef>
                <a:spcPct val="0"/>
              </a:spcBef>
              <a:spcAft>
                <a:spcPct val="0"/>
              </a:spcAft>
              <a:defRPr sz="4000">
                <a:solidFill>
                  <a:schemeClr val="tx2"/>
                </a:solidFill>
                <a:latin typeface="Tahoma" charset="0"/>
              </a:defRPr>
            </a:lvl6pPr>
            <a:lvl7pPr marL="914400" eaLnBrk="0" fontAlgn="base" hangingPunct="0">
              <a:spcBef>
                <a:spcPct val="0"/>
              </a:spcBef>
              <a:spcAft>
                <a:spcPct val="0"/>
              </a:spcAft>
              <a:defRPr sz="4000">
                <a:solidFill>
                  <a:schemeClr val="tx2"/>
                </a:solidFill>
                <a:latin typeface="Tahoma" charset="0"/>
              </a:defRPr>
            </a:lvl7pPr>
            <a:lvl8pPr marL="1371600" eaLnBrk="0" fontAlgn="base" hangingPunct="0">
              <a:spcBef>
                <a:spcPct val="0"/>
              </a:spcBef>
              <a:spcAft>
                <a:spcPct val="0"/>
              </a:spcAft>
              <a:defRPr sz="4000">
                <a:solidFill>
                  <a:schemeClr val="tx2"/>
                </a:solidFill>
                <a:latin typeface="Tahoma" charset="0"/>
              </a:defRPr>
            </a:lvl8pPr>
            <a:lvl9pPr marL="1828800" eaLnBrk="0" fontAlgn="base" hangingPunct="0">
              <a:spcBef>
                <a:spcPct val="0"/>
              </a:spcBef>
              <a:spcAft>
                <a:spcPct val="0"/>
              </a:spcAft>
              <a:defRPr sz="4000">
                <a:solidFill>
                  <a:schemeClr val="tx2"/>
                </a:solidFill>
                <a:latin typeface="Tahoma" charset="0"/>
              </a:defRPr>
            </a:lvl9pPr>
          </a:lstStyle>
          <a:p>
            <a:r>
              <a:rPr lang="ru-RU" altLang="ru-RU" sz="2000"/>
              <a:t>Винт </a:t>
            </a:r>
            <a:r>
              <a:rPr lang="en-US" altLang="ru-RU" sz="2000"/>
              <a:t>Lab 28 Pro ET, 94 </a:t>
            </a:r>
            <a:r>
              <a:rPr lang="ru-RU" altLang="ru-RU" sz="2000"/>
              <a:t>миль/ч, 1.62:1, проскальзывание 6%, ось винта на 1.75</a:t>
            </a:r>
            <a:r>
              <a:rPr lang="en-US" altLang="ru-RU" sz="2000"/>
              <a:t>”</a:t>
            </a:r>
            <a:r>
              <a:rPr lang="ru-RU" altLang="ru-RU" sz="2000"/>
              <a:t> над днищем, смещение мотора назад на 24</a:t>
            </a:r>
            <a:r>
              <a:rPr lang="en-US" altLang="ru-RU" sz="2000"/>
              <a:t>”</a:t>
            </a:r>
          </a:p>
        </p:txBody>
      </p:sp>
    </p:spTree>
    <p:extLst>
      <p:ext uri="{BB962C8B-B14F-4D97-AF65-F5344CB8AC3E}">
        <p14:creationId xmlns:p14="http://schemas.microsoft.com/office/powerpoint/2010/main" val="277173173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11D39FF9-D308-4E42-BFF0-AB934CDCFFB5}" type="slidenum">
              <a:rPr lang="en-US" altLang="ru-RU"/>
              <a:pPr/>
              <a:t>63</a:t>
            </a:fld>
            <a:endParaRPr lang="en-US" altLang="ru-RU"/>
          </a:p>
        </p:txBody>
      </p:sp>
      <p:sp>
        <p:nvSpPr>
          <p:cNvPr id="60418" name="Rectangle 2"/>
          <p:cNvSpPr>
            <a:spLocks noGrp="1" noChangeArrowheads="1"/>
          </p:cNvSpPr>
          <p:nvPr>
            <p:ph type="title"/>
          </p:nvPr>
        </p:nvSpPr>
        <p:spPr>
          <a:xfrm>
            <a:off x="914400" y="0"/>
            <a:ext cx="7772400" cy="1143000"/>
          </a:xfrm>
        </p:spPr>
        <p:txBody>
          <a:bodyPr/>
          <a:lstStyle/>
          <a:p>
            <a:pPr defTabSz="985838"/>
            <a:r>
              <a:rPr lang="en-US" altLang="ru-RU" sz="3600"/>
              <a:t>Mirage Plus Lab Finished</a:t>
            </a:r>
          </a:p>
        </p:txBody>
      </p:sp>
      <p:sp>
        <p:nvSpPr>
          <p:cNvPr id="60419" name="Rectangle 3"/>
          <p:cNvSpPr>
            <a:spLocks noGrp="1" noChangeArrowheads="1"/>
          </p:cNvSpPr>
          <p:nvPr>
            <p:ph type="body" sz="half" idx="1"/>
          </p:nvPr>
        </p:nvSpPr>
        <p:spPr>
          <a:xfrm>
            <a:off x="1066800" y="1143000"/>
            <a:ext cx="4876800" cy="5715000"/>
          </a:xfrm>
        </p:spPr>
        <p:txBody>
          <a:bodyPr/>
          <a:lstStyle/>
          <a:p>
            <a:pPr marL="369888" indent="-369888" defTabSz="985838"/>
            <a:r>
              <a:rPr lang="ru-RU" altLang="ru-RU" sz="2000" dirty="0"/>
              <a:t>Прекрасные скоростные характеристики.</a:t>
            </a:r>
            <a:endParaRPr lang="en-US" altLang="ru-RU" sz="2000" dirty="0"/>
          </a:p>
          <a:p>
            <a:pPr marL="369888" indent="-369888" defTabSz="985838"/>
            <a:r>
              <a:rPr lang="en-US" altLang="ru-RU" sz="2000" dirty="0"/>
              <a:t>Lab Finishing</a:t>
            </a:r>
            <a:r>
              <a:rPr lang="ru-RU" altLang="ru-RU" sz="2000" dirty="0"/>
              <a:t> добавляет 300 об/мин по сравнению с </a:t>
            </a:r>
            <a:r>
              <a:rPr lang="en-US" altLang="ru-RU" sz="2000" dirty="0"/>
              <a:t>Mirage Plus.</a:t>
            </a:r>
          </a:p>
          <a:p>
            <a:pPr marL="369888" indent="-369888" defTabSz="985838"/>
            <a:r>
              <a:rPr lang="ru-RU" altLang="ru-RU" sz="2000" dirty="0"/>
              <a:t>Замена винта </a:t>
            </a:r>
            <a:r>
              <a:rPr lang="en-US" altLang="ru-RU" sz="2000" dirty="0"/>
              <a:t>Mirage Plus </a:t>
            </a:r>
            <a:r>
              <a:rPr lang="ru-RU" altLang="ru-RU" sz="2000" dirty="0"/>
              <a:t>с шагом 23</a:t>
            </a:r>
            <a:r>
              <a:rPr lang="en-US" altLang="ru-RU" sz="2000" dirty="0"/>
              <a:t>’’</a:t>
            </a:r>
            <a:r>
              <a:rPr lang="ru-RU" altLang="ru-RU" sz="2000" dirty="0"/>
              <a:t> на </a:t>
            </a:r>
            <a:r>
              <a:rPr lang="en-US" altLang="ru-RU" sz="2000" dirty="0"/>
              <a:t>Lab Finished </a:t>
            </a:r>
            <a:r>
              <a:rPr lang="ru-RU" altLang="ru-RU" sz="2000" dirty="0"/>
              <a:t>с шагом 25</a:t>
            </a:r>
            <a:r>
              <a:rPr lang="en-US" altLang="ru-RU" sz="2000" dirty="0"/>
              <a:t>’’</a:t>
            </a:r>
            <a:r>
              <a:rPr lang="ru-RU" altLang="ru-RU" sz="2000" dirty="0"/>
              <a:t> обеспечивает дополнительные 2-3 мили/час к максимальной скорости. </a:t>
            </a:r>
            <a:endParaRPr lang="en-US" altLang="ru-RU" sz="2000" dirty="0"/>
          </a:p>
          <a:p>
            <a:pPr marL="369888" indent="-369888" defTabSz="985838"/>
            <a:r>
              <a:rPr lang="ru-RU" altLang="ru-RU" sz="2000" dirty="0"/>
              <a:t>Подходит для</a:t>
            </a:r>
            <a:r>
              <a:rPr lang="en-US" altLang="ru-RU" sz="2000" dirty="0"/>
              <a:t> </a:t>
            </a:r>
            <a:r>
              <a:rPr lang="ru-RU" altLang="ru-RU" sz="2000" dirty="0"/>
              <a:t>традиционных</a:t>
            </a:r>
            <a:r>
              <a:rPr lang="en-US" altLang="ru-RU" sz="2000" dirty="0"/>
              <a:t> </a:t>
            </a:r>
            <a:r>
              <a:rPr lang="ru-RU" altLang="ru-RU" sz="2000" dirty="0"/>
              <a:t>килеватых катеров, а также для некоторых катеров с поперечными реданами и смещенным вперед центром тяжести</a:t>
            </a:r>
            <a:r>
              <a:rPr lang="en-US" altLang="ru-RU" sz="2000" dirty="0"/>
              <a:t>.</a:t>
            </a:r>
          </a:p>
          <a:p>
            <a:pPr marL="369888" indent="-369888" defTabSz="985838"/>
            <a:r>
              <a:rPr lang="ru-RU" altLang="ru-RU" sz="2000" dirty="0"/>
              <a:t>Предназначен для подвесных моторов </a:t>
            </a:r>
            <a:r>
              <a:rPr lang="en-US" altLang="ru-RU" sz="2000" dirty="0" err="1"/>
              <a:t>Verado</a:t>
            </a:r>
            <a:r>
              <a:rPr lang="en-US" altLang="ru-RU" sz="2000" dirty="0"/>
              <a:t>,</a:t>
            </a:r>
            <a:r>
              <a:rPr lang="ru-RU" altLang="ru-RU" sz="2000" dirty="0"/>
              <a:t> </a:t>
            </a:r>
            <a:r>
              <a:rPr lang="en-US" altLang="ru-RU" sz="2000" dirty="0" err="1"/>
              <a:t>OptiMax</a:t>
            </a:r>
            <a:r>
              <a:rPr lang="en-US" altLang="ru-RU" sz="2000" dirty="0"/>
              <a:t> </a:t>
            </a:r>
            <a:r>
              <a:rPr lang="ru-RU" altLang="ru-RU" sz="2000" dirty="0"/>
              <a:t>от 200 л.с., и стационарных двигателей с колонкой </a:t>
            </a:r>
            <a:r>
              <a:rPr lang="en-US" altLang="ru-RU" sz="2000" dirty="0"/>
              <a:t>Bravo I.</a:t>
            </a:r>
          </a:p>
        </p:txBody>
      </p:sp>
      <p:pic>
        <p:nvPicPr>
          <p:cNvPr id="60420" name="Picture 4" descr="Mirage_Plu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rot="735886">
            <a:off x="6067425" y="1855788"/>
            <a:ext cx="2362200" cy="188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1545897"/>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021700CD-8787-4B15-83C9-0849CE152D87}" type="slidenum">
              <a:rPr lang="en-US" altLang="ru-RU"/>
              <a:pPr/>
              <a:t>64</a:t>
            </a:fld>
            <a:endParaRPr lang="en-US" altLang="ru-RU"/>
          </a:p>
        </p:txBody>
      </p:sp>
      <p:sp>
        <p:nvSpPr>
          <p:cNvPr id="62466" name="Rectangle 2"/>
          <p:cNvSpPr>
            <a:spLocks noGrp="1" noChangeArrowheads="1"/>
          </p:cNvSpPr>
          <p:nvPr>
            <p:ph type="title"/>
          </p:nvPr>
        </p:nvSpPr>
        <p:spPr>
          <a:xfrm>
            <a:off x="1143000" y="0"/>
            <a:ext cx="7772400" cy="1143000"/>
          </a:xfrm>
        </p:spPr>
        <p:txBody>
          <a:bodyPr/>
          <a:lstStyle/>
          <a:p>
            <a:pPr defTabSz="985838"/>
            <a:r>
              <a:rPr lang="en-US" altLang="ru-RU" sz="3600"/>
              <a:t>Revolution 4 Lab Finished</a:t>
            </a:r>
          </a:p>
        </p:txBody>
      </p:sp>
      <p:sp>
        <p:nvSpPr>
          <p:cNvPr id="62467" name="Rectangle 3"/>
          <p:cNvSpPr>
            <a:spLocks noGrp="1" noChangeArrowheads="1"/>
          </p:cNvSpPr>
          <p:nvPr>
            <p:ph type="body" sz="half" idx="1"/>
          </p:nvPr>
        </p:nvSpPr>
        <p:spPr>
          <a:xfrm>
            <a:off x="990600" y="1219200"/>
            <a:ext cx="5410200" cy="5029200"/>
          </a:xfrm>
        </p:spPr>
        <p:txBody>
          <a:bodyPr/>
          <a:lstStyle/>
          <a:p>
            <a:pPr marL="369888" indent="-369888" defTabSz="985838">
              <a:lnSpc>
                <a:spcPct val="90000"/>
              </a:lnSpc>
            </a:pPr>
            <a:r>
              <a:rPr lang="ru-RU" altLang="ru-RU" sz="2000" dirty="0"/>
              <a:t>Прекрасные скоростные характеристики.</a:t>
            </a:r>
            <a:endParaRPr lang="en-US" altLang="ru-RU" sz="2000" dirty="0"/>
          </a:p>
          <a:p>
            <a:pPr marL="369888" indent="-369888" defTabSz="985838">
              <a:lnSpc>
                <a:spcPct val="90000"/>
              </a:lnSpc>
            </a:pPr>
            <a:r>
              <a:rPr lang="en-US" altLang="ru-RU" sz="2000" dirty="0"/>
              <a:t>Lab Finishing</a:t>
            </a:r>
            <a:r>
              <a:rPr lang="ru-RU" altLang="ru-RU" sz="2000" dirty="0"/>
              <a:t> добавляет 300 об/мин по сравнению с </a:t>
            </a:r>
            <a:r>
              <a:rPr lang="en-US" altLang="ru-RU" sz="2000" dirty="0"/>
              <a:t>Rev 4.</a:t>
            </a:r>
          </a:p>
          <a:p>
            <a:pPr marL="369888" indent="-369888" defTabSz="985838">
              <a:lnSpc>
                <a:spcPct val="90000"/>
              </a:lnSpc>
            </a:pPr>
            <a:r>
              <a:rPr lang="ru-RU" altLang="ru-RU" sz="2000" dirty="0"/>
              <a:t>Замена винта </a:t>
            </a:r>
            <a:r>
              <a:rPr lang="en-US" altLang="ru-RU" sz="2000" dirty="0"/>
              <a:t>Rev 4 </a:t>
            </a:r>
            <a:r>
              <a:rPr lang="ru-RU" altLang="ru-RU" sz="2000" dirty="0"/>
              <a:t> с шагом </a:t>
            </a:r>
            <a:r>
              <a:rPr lang="en-US" altLang="ru-RU" sz="2000" dirty="0"/>
              <a:t>21’’ </a:t>
            </a:r>
            <a:r>
              <a:rPr lang="ru-RU" altLang="ru-RU" sz="2000" dirty="0"/>
              <a:t>на </a:t>
            </a:r>
            <a:r>
              <a:rPr lang="en-US" altLang="ru-RU" sz="2000" dirty="0"/>
              <a:t>Lab Finished </a:t>
            </a:r>
            <a:r>
              <a:rPr lang="ru-RU" altLang="ru-RU" sz="2000" dirty="0"/>
              <a:t>с шагом 23</a:t>
            </a:r>
            <a:r>
              <a:rPr lang="en-US" altLang="ru-RU" sz="2000" dirty="0"/>
              <a:t>’’</a:t>
            </a:r>
            <a:r>
              <a:rPr lang="ru-RU" altLang="ru-RU" sz="2000" dirty="0"/>
              <a:t> обеспечивает дополнительные 2-3 мили/час к максимальной скорости.</a:t>
            </a:r>
            <a:endParaRPr lang="en-US" altLang="ru-RU" sz="2000" dirty="0"/>
          </a:p>
          <a:p>
            <a:pPr marL="369888" indent="-369888" defTabSz="985838">
              <a:lnSpc>
                <a:spcPct val="90000"/>
              </a:lnSpc>
            </a:pPr>
            <a:r>
              <a:rPr lang="ru-RU" altLang="ru-RU" sz="2000" dirty="0"/>
              <a:t>Доступен с марта 2008 года</a:t>
            </a:r>
            <a:r>
              <a:rPr lang="en-US" altLang="ru-RU" sz="2000" dirty="0"/>
              <a:t>.</a:t>
            </a:r>
          </a:p>
          <a:p>
            <a:pPr marL="369888" indent="-369888" defTabSz="985838">
              <a:lnSpc>
                <a:spcPct val="90000"/>
              </a:lnSpc>
            </a:pPr>
            <a:r>
              <a:rPr lang="ru-RU" altLang="ru-RU" sz="2000" dirty="0"/>
              <a:t>Интервал шага винта 2 дюйма.</a:t>
            </a:r>
            <a:endParaRPr lang="en-US" altLang="ru-RU" sz="2000" dirty="0"/>
          </a:p>
          <a:p>
            <a:pPr marL="369888" indent="-369888" defTabSz="985838">
              <a:lnSpc>
                <a:spcPct val="90000"/>
              </a:lnSpc>
            </a:pPr>
            <a:r>
              <a:rPr lang="ru-RU" altLang="ru-RU" sz="2000" dirty="0"/>
              <a:t>Для катеров с поперечными реданами и большой килеватосью</a:t>
            </a:r>
            <a:r>
              <a:rPr lang="en-US" altLang="ru-RU" sz="2000" dirty="0"/>
              <a:t>. </a:t>
            </a:r>
          </a:p>
          <a:p>
            <a:pPr marL="369888" indent="-369888" defTabSz="985838">
              <a:lnSpc>
                <a:spcPct val="90000"/>
              </a:lnSpc>
            </a:pPr>
            <a:r>
              <a:rPr lang="ru-RU" altLang="ru-RU" sz="2000" dirty="0"/>
              <a:t>Подходит для подвесных моторов </a:t>
            </a:r>
            <a:r>
              <a:rPr lang="en-US" altLang="ru-RU" sz="2000" dirty="0" err="1"/>
              <a:t>Verado</a:t>
            </a:r>
            <a:r>
              <a:rPr lang="en-US" altLang="ru-RU" sz="2000" dirty="0"/>
              <a:t> </a:t>
            </a:r>
            <a:r>
              <a:rPr lang="ru-RU" altLang="ru-RU" sz="2000" dirty="0"/>
              <a:t>и </a:t>
            </a:r>
            <a:r>
              <a:rPr lang="en-US" altLang="ru-RU" sz="2000" dirty="0" err="1"/>
              <a:t>Optimax</a:t>
            </a:r>
            <a:r>
              <a:rPr lang="en-US" altLang="ru-RU" sz="2000" dirty="0"/>
              <a:t> </a:t>
            </a:r>
            <a:r>
              <a:rPr lang="ru-RU" altLang="ru-RU" sz="2000" dirty="0"/>
              <a:t>от 200 л.с. и стационарных с колонкой </a:t>
            </a:r>
            <a:r>
              <a:rPr lang="en-US" altLang="ru-RU" sz="2000" dirty="0"/>
              <a:t>Bravo I.</a:t>
            </a:r>
          </a:p>
          <a:p>
            <a:pPr marL="369888" indent="-369888" defTabSz="985838">
              <a:lnSpc>
                <a:spcPct val="90000"/>
              </a:lnSpc>
            </a:pPr>
            <a:r>
              <a:rPr lang="ru-RU" altLang="ru-RU" sz="2000" dirty="0"/>
              <a:t>Проводится тестирование гребных винтов с обрезанным на 5/8</a:t>
            </a:r>
            <a:r>
              <a:rPr lang="en-US" altLang="ru-RU" sz="2000" dirty="0"/>
              <a:t>”</a:t>
            </a:r>
            <a:r>
              <a:rPr lang="ru-RU" altLang="ru-RU" sz="2000" dirty="0"/>
              <a:t> кольцом диффузора</a:t>
            </a:r>
            <a:r>
              <a:rPr lang="en-US" altLang="ru-RU" sz="2000" dirty="0"/>
              <a:t>.</a:t>
            </a:r>
          </a:p>
          <a:p>
            <a:pPr marL="369888" indent="-369888" defTabSz="985838">
              <a:lnSpc>
                <a:spcPct val="90000"/>
              </a:lnSpc>
            </a:pPr>
            <a:endParaRPr lang="en-US" altLang="ru-RU" sz="2000" dirty="0"/>
          </a:p>
        </p:txBody>
      </p:sp>
      <p:pic>
        <p:nvPicPr>
          <p:cNvPr id="62468" name="Picture 4" descr="Revolution_4"/>
          <p:cNvPicPr>
            <a:picLocks noGrp="1" noChangeAspect="1" noChangeArrowheads="1"/>
          </p:cNvPicPr>
          <p:nvPr>
            <p:ph sz="half" idx="2"/>
          </p:nvPr>
        </p:nvPicPr>
        <p:blipFill>
          <a:blip r:embed="rId3">
            <a:lum contrast="12000"/>
            <a:grayscl/>
            <a:extLst>
              <a:ext uri="{28A0092B-C50C-407E-A947-70E740481C1C}">
                <a14:useLocalDpi xmlns:a14="http://schemas.microsoft.com/office/drawing/2010/main" val="0"/>
              </a:ext>
            </a:extLst>
          </a:blip>
          <a:srcRect/>
          <a:stretch>
            <a:fillRect/>
          </a:stretch>
        </p:blipFill>
        <p:spPr>
          <a:xfrm rot="389808">
            <a:off x="6705600" y="1752600"/>
            <a:ext cx="2058988" cy="2232025"/>
          </a:xfrm>
          <a:ln/>
        </p:spPr>
      </p:pic>
    </p:spTree>
    <p:extLst>
      <p:ext uri="{BB962C8B-B14F-4D97-AF65-F5344CB8AC3E}">
        <p14:creationId xmlns:p14="http://schemas.microsoft.com/office/powerpoint/2010/main" val="3810599728"/>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p>
            <a:fld id="{94F5B036-E8BA-4AE6-8C0A-25C00DCA7C02}" type="slidenum">
              <a:rPr lang="en-US" altLang="ru-RU"/>
              <a:pPr/>
              <a:t>65</a:t>
            </a:fld>
            <a:endParaRPr lang="en-US" altLang="ru-RU"/>
          </a:p>
        </p:txBody>
      </p:sp>
      <p:sp>
        <p:nvSpPr>
          <p:cNvPr id="64514" name="Rectangle 2"/>
          <p:cNvSpPr>
            <a:spLocks noGrp="1" noChangeArrowheads="1"/>
          </p:cNvSpPr>
          <p:nvPr>
            <p:ph type="title"/>
          </p:nvPr>
        </p:nvSpPr>
        <p:spPr>
          <a:xfrm>
            <a:off x="990600" y="0"/>
            <a:ext cx="7772400" cy="1143000"/>
          </a:xfrm>
        </p:spPr>
        <p:txBody>
          <a:bodyPr/>
          <a:lstStyle/>
          <a:p>
            <a:pPr defTabSz="985838"/>
            <a:r>
              <a:rPr lang="en-US" altLang="ru-RU" sz="3200"/>
              <a:t>Bravo I Lab Finished – </a:t>
            </a:r>
            <a:r>
              <a:rPr lang="ru-RU" altLang="ru-RU" sz="3200"/>
              <a:t>для </a:t>
            </a:r>
            <a:r>
              <a:rPr lang="en-US" altLang="ru-RU" sz="3200"/>
              <a:t>Verado </a:t>
            </a:r>
            <a:r>
              <a:rPr lang="ru-RU" altLang="ru-RU" sz="3200"/>
              <a:t>и стационарных двигателей</a:t>
            </a:r>
            <a:endParaRPr lang="en-US" altLang="ru-RU" sz="3200"/>
          </a:p>
        </p:txBody>
      </p:sp>
      <p:sp>
        <p:nvSpPr>
          <p:cNvPr id="64515" name="Rectangle 3"/>
          <p:cNvSpPr>
            <a:spLocks noGrp="1" noChangeArrowheads="1"/>
          </p:cNvSpPr>
          <p:nvPr>
            <p:ph type="body" sz="half" idx="1"/>
          </p:nvPr>
        </p:nvSpPr>
        <p:spPr>
          <a:xfrm>
            <a:off x="990600" y="1628264"/>
            <a:ext cx="5562600" cy="4572000"/>
          </a:xfrm>
        </p:spPr>
        <p:txBody>
          <a:bodyPr/>
          <a:lstStyle/>
          <a:p>
            <a:pPr marL="369888" indent="-369888" defTabSz="985838"/>
            <a:r>
              <a:rPr lang="ru-RU" altLang="ru-RU" sz="2400" dirty="0"/>
              <a:t>Прекрасные скоростные характеристики.</a:t>
            </a:r>
            <a:endParaRPr lang="en-US" altLang="ru-RU" sz="2400" dirty="0"/>
          </a:p>
          <a:p>
            <a:pPr marL="369888" indent="-369888" defTabSz="985838">
              <a:lnSpc>
                <a:spcPct val="80000"/>
              </a:lnSpc>
            </a:pPr>
            <a:r>
              <a:rPr lang="en-US" altLang="ru-RU" sz="2400" dirty="0"/>
              <a:t>Lab Finishing</a:t>
            </a:r>
            <a:r>
              <a:rPr lang="ru-RU" altLang="ru-RU" sz="2400" dirty="0"/>
              <a:t> добавляет 300 об/мин по сравнению с</a:t>
            </a:r>
            <a:r>
              <a:rPr lang="ru-RU" altLang="ru-RU" sz="2000" dirty="0"/>
              <a:t> </a:t>
            </a:r>
            <a:r>
              <a:rPr lang="en-US" altLang="ru-RU" sz="2400" dirty="0"/>
              <a:t>Bravo I.</a:t>
            </a:r>
          </a:p>
          <a:p>
            <a:pPr marL="369888" indent="-369888" defTabSz="985838"/>
            <a:r>
              <a:rPr lang="ru-RU" altLang="ru-RU" sz="2400" dirty="0"/>
              <a:t>Замена винта </a:t>
            </a:r>
            <a:r>
              <a:rPr lang="en-US" altLang="ru-RU" sz="2400" dirty="0"/>
              <a:t>Bravo I </a:t>
            </a:r>
            <a:r>
              <a:rPr lang="ru-RU" altLang="ru-RU" sz="2400" dirty="0"/>
              <a:t>с шагом 28</a:t>
            </a:r>
            <a:r>
              <a:rPr lang="en-US" altLang="ru-RU" sz="2400" dirty="0"/>
              <a:t>’’</a:t>
            </a:r>
            <a:r>
              <a:rPr lang="ru-RU" altLang="ru-RU" sz="2400" dirty="0"/>
              <a:t> на</a:t>
            </a:r>
            <a:r>
              <a:rPr lang="en-US" altLang="ru-RU" sz="2400" dirty="0"/>
              <a:t> Lab Finished </a:t>
            </a:r>
            <a:r>
              <a:rPr lang="ru-RU" altLang="ru-RU" sz="2400" dirty="0"/>
              <a:t>с шагом 30</a:t>
            </a:r>
            <a:r>
              <a:rPr lang="en-US" altLang="ru-RU" sz="2400" dirty="0"/>
              <a:t>’’</a:t>
            </a:r>
            <a:r>
              <a:rPr lang="ru-RU" altLang="ru-RU" sz="2400" dirty="0"/>
              <a:t> обеспечивает дополнительные 2-3 мили/час к максимальной скорости.</a:t>
            </a:r>
            <a:endParaRPr lang="en-US" altLang="ru-RU" sz="2400" dirty="0"/>
          </a:p>
          <a:p>
            <a:pPr marL="369888" indent="-369888" defTabSz="985838"/>
            <a:r>
              <a:rPr lang="ru-RU" altLang="ru-RU" sz="2400" dirty="0"/>
              <a:t>Загнутый профиль внешней кромки лопасти обеспечивает подъем носа традиционных килеватых катеров.</a:t>
            </a:r>
            <a:endParaRPr lang="en-US" altLang="ru-RU" sz="2400" dirty="0"/>
          </a:p>
          <a:p>
            <a:pPr marL="369888" indent="-369888" defTabSz="985838"/>
            <a:r>
              <a:rPr lang="ru-RU" altLang="ru-RU" sz="2400" dirty="0"/>
              <a:t>Интервал шага винта 1 дюйм. </a:t>
            </a:r>
            <a:endParaRPr lang="en-US" altLang="ru-RU" sz="2400" dirty="0"/>
          </a:p>
          <a:p>
            <a:pPr marL="369888" indent="-369888" defTabSz="985838"/>
            <a:endParaRPr lang="en-US" altLang="ru-RU" sz="2400" dirty="0"/>
          </a:p>
        </p:txBody>
      </p:sp>
      <p:pic>
        <p:nvPicPr>
          <p:cNvPr id="64516" name="Picture 4" descr="Lab Finished Bravo I - Sterndrive"/>
          <p:cNvPicPr>
            <a:picLocks noGrp="1" noChangeAspect="1" noChangeArrowheads="1"/>
          </p:cNvPicPr>
          <p:nvPr>
            <p:ph sz="quarter" idx="3"/>
          </p:nvPr>
        </p:nvPicPr>
        <p:blipFill>
          <a:blip r:embed="rId2">
            <a:lum contrast="12000"/>
            <a:extLst>
              <a:ext uri="{28A0092B-C50C-407E-A947-70E740481C1C}">
                <a14:useLocalDpi xmlns:a14="http://schemas.microsoft.com/office/drawing/2010/main" val="0"/>
              </a:ext>
            </a:extLst>
          </a:blip>
          <a:srcRect/>
          <a:stretch>
            <a:fillRect/>
          </a:stretch>
        </p:blipFill>
        <p:spPr>
          <a:xfrm>
            <a:off x="6477000" y="2133600"/>
            <a:ext cx="2209800"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7780350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0"/>
          </p:nvPr>
        </p:nvSpPr>
        <p:spPr/>
        <p:txBody>
          <a:bodyPr/>
          <a:lstStyle/>
          <a:p>
            <a:fld id="{D2E6D2A9-34A2-40BA-AF24-53FBA4DE0527}" type="slidenum">
              <a:rPr lang="en-US" altLang="ru-RU"/>
              <a:pPr/>
              <a:t>66</a:t>
            </a:fld>
            <a:endParaRPr lang="en-US" altLang="ru-RU"/>
          </a:p>
        </p:txBody>
      </p:sp>
      <p:pic>
        <p:nvPicPr>
          <p:cNvPr id="65538" name="Picture 2" descr="Lab Finished Bravo I - Sterndrive"/>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590800" y="762000"/>
            <a:ext cx="5105400" cy="5105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39" name="Oval 3"/>
          <p:cNvSpPr>
            <a:spLocks noChangeArrowheads="1"/>
          </p:cNvSpPr>
          <p:nvPr/>
        </p:nvSpPr>
        <p:spPr bwMode="auto">
          <a:xfrm rot="-3306558">
            <a:off x="6553200" y="3429000"/>
            <a:ext cx="609600" cy="182880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5540" name="Line 4"/>
          <p:cNvSpPr>
            <a:spLocks noChangeShapeType="1"/>
          </p:cNvSpPr>
          <p:nvPr/>
        </p:nvSpPr>
        <p:spPr bwMode="auto">
          <a:xfrm flipH="1">
            <a:off x="3657600" y="1143000"/>
            <a:ext cx="762000" cy="6858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5541" name="Text Box 5"/>
          <p:cNvSpPr txBox="1">
            <a:spLocks noChangeArrowheads="1"/>
          </p:cNvSpPr>
          <p:nvPr/>
        </p:nvSpPr>
        <p:spPr bwMode="auto">
          <a:xfrm>
            <a:off x="1066800" y="5410200"/>
            <a:ext cx="4067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1800">
                <a:latin typeface="Tahoma" charset="0"/>
              </a:rPr>
              <a:t>Заостренная передняя кромка винта</a:t>
            </a:r>
            <a:endParaRPr lang="en-US" altLang="ru-RU" sz="1800">
              <a:latin typeface="Tahoma" charset="0"/>
            </a:endParaRPr>
          </a:p>
        </p:txBody>
      </p:sp>
      <p:sp>
        <p:nvSpPr>
          <p:cNvPr id="65542" name="Oval 6"/>
          <p:cNvSpPr>
            <a:spLocks noChangeArrowheads="1"/>
          </p:cNvSpPr>
          <p:nvPr/>
        </p:nvSpPr>
        <p:spPr bwMode="auto">
          <a:xfrm rot="2580234">
            <a:off x="2743200" y="4267200"/>
            <a:ext cx="2133600" cy="83820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5543" name="Oval 7"/>
          <p:cNvSpPr>
            <a:spLocks noChangeArrowheads="1"/>
          </p:cNvSpPr>
          <p:nvPr/>
        </p:nvSpPr>
        <p:spPr bwMode="auto">
          <a:xfrm rot="-1417763">
            <a:off x="3124200" y="990600"/>
            <a:ext cx="990600" cy="182880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5544" name="Line 8"/>
          <p:cNvSpPr>
            <a:spLocks noChangeShapeType="1"/>
          </p:cNvSpPr>
          <p:nvPr/>
        </p:nvSpPr>
        <p:spPr bwMode="auto">
          <a:xfrm flipV="1">
            <a:off x="2971800" y="4648200"/>
            <a:ext cx="685800" cy="6096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5545" name="Line 9"/>
          <p:cNvSpPr>
            <a:spLocks noChangeShapeType="1"/>
          </p:cNvSpPr>
          <p:nvPr/>
        </p:nvSpPr>
        <p:spPr bwMode="auto">
          <a:xfrm flipH="1">
            <a:off x="6858000" y="3200400"/>
            <a:ext cx="228600" cy="10668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5546" name="Text Box 10"/>
          <p:cNvSpPr txBox="1">
            <a:spLocks noChangeArrowheads="1"/>
          </p:cNvSpPr>
          <p:nvPr/>
        </p:nvSpPr>
        <p:spPr bwMode="auto">
          <a:xfrm>
            <a:off x="3048000" y="533400"/>
            <a:ext cx="5324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1800">
                <a:latin typeface="Tahoma" charset="0"/>
              </a:rPr>
              <a:t>Более тонкие лопасти, сохраняющие прочность </a:t>
            </a:r>
            <a:endParaRPr lang="en-US" altLang="ru-RU" sz="1800">
              <a:latin typeface="Tahoma" charset="0"/>
            </a:endParaRPr>
          </a:p>
        </p:txBody>
      </p:sp>
      <p:sp>
        <p:nvSpPr>
          <p:cNvPr id="65547" name="Text Box 11"/>
          <p:cNvSpPr txBox="1">
            <a:spLocks noChangeArrowheads="1"/>
          </p:cNvSpPr>
          <p:nvPr/>
        </p:nvSpPr>
        <p:spPr bwMode="auto">
          <a:xfrm>
            <a:off x="6424613" y="2590800"/>
            <a:ext cx="27162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1800">
                <a:latin typeface="Tahoma" charset="0"/>
              </a:rPr>
              <a:t>Меньшая высота загиба</a:t>
            </a:r>
          </a:p>
          <a:p>
            <a:r>
              <a:rPr lang="ru-RU" altLang="ru-RU" sz="1800">
                <a:latin typeface="Tahoma" charset="0"/>
              </a:rPr>
              <a:t> лопасти</a:t>
            </a:r>
            <a:endParaRPr lang="en-US" altLang="ru-RU" sz="1800">
              <a:latin typeface="Tahoma" charset="0"/>
            </a:endParaRPr>
          </a:p>
        </p:txBody>
      </p:sp>
      <p:sp>
        <p:nvSpPr>
          <p:cNvPr id="65548" name="Text Box 12"/>
          <p:cNvSpPr txBox="1">
            <a:spLocks noChangeArrowheads="1"/>
          </p:cNvSpPr>
          <p:nvPr/>
        </p:nvSpPr>
        <p:spPr bwMode="auto">
          <a:xfrm>
            <a:off x="5019675" y="5638800"/>
            <a:ext cx="3946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1800">
                <a:latin typeface="Tahoma" charset="0"/>
              </a:rPr>
              <a:t>Гребные винты </a:t>
            </a:r>
            <a:r>
              <a:rPr lang="en-US" altLang="ru-RU" sz="1800">
                <a:latin typeface="Tahoma" charset="0"/>
              </a:rPr>
              <a:t>Lab Finished </a:t>
            </a:r>
            <a:r>
              <a:rPr lang="ru-RU" altLang="ru-RU" sz="1800">
                <a:latin typeface="Tahoma" charset="0"/>
              </a:rPr>
              <a:t>имеют </a:t>
            </a:r>
          </a:p>
          <a:p>
            <a:r>
              <a:rPr lang="ru-RU" altLang="ru-RU" sz="1800">
                <a:latin typeface="Tahoma" charset="0"/>
              </a:rPr>
              <a:t>матовую поверхность</a:t>
            </a:r>
            <a:endParaRPr lang="en-US" altLang="ru-RU" sz="1800">
              <a:latin typeface="Tahoma" charset="0"/>
            </a:endParaRPr>
          </a:p>
        </p:txBody>
      </p:sp>
    </p:spTree>
    <p:extLst>
      <p:ext uri="{BB962C8B-B14F-4D97-AF65-F5344CB8AC3E}">
        <p14:creationId xmlns:p14="http://schemas.microsoft.com/office/powerpoint/2010/main" val="374531434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p>
            <a:fld id="{E4F3AEDD-815A-4FF0-B6CD-959C2FD61434}" type="slidenum">
              <a:rPr lang="en-US" altLang="ru-RU"/>
              <a:pPr/>
              <a:t>67</a:t>
            </a:fld>
            <a:endParaRPr lang="en-US" altLang="ru-RU"/>
          </a:p>
        </p:txBody>
      </p:sp>
      <p:pic>
        <p:nvPicPr>
          <p:cNvPr id="67586" name="Picture 2" descr="Lab Finished Bravo I - Sterndrive"/>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2743200" y="533400"/>
            <a:ext cx="48768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p:cNvSpPr txBox="1">
            <a:spLocks noChangeArrowheads="1"/>
          </p:cNvSpPr>
          <p:nvPr/>
        </p:nvSpPr>
        <p:spPr bwMode="auto">
          <a:xfrm>
            <a:off x="2590800" y="5181600"/>
            <a:ext cx="5105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altLang="ru-RU" sz="1800">
                <a:latin typeface="Tahoma" charset="0"/>
              </a:rPr>
              <a:t>Гребной винт </a:t>
            </a:r>
            <a:r>
              <a:rPr lang="en-US" altLang="ru-RU" sz="1800">
                <a:latin typeface="Tahoma" charset="0"/>
              </a:rPr>
              <a:t>Lab Finished </a:t>
            </a:r>
            <a:r>
              <a:rPr lang="ru-RU" altLang="ru-RU" sz="1800">
                <a:latin typeface="Tahoma" charset="0"/>
              </a:rPr>
              <a:t>с загибом лопасти</a:t>
            </a:r>
            <a:r>
              <a:rPr lang="en-US" altLang="ru-RU" sz="1800">
                <a:latin typeface="Tahoma" charset="0"/>
              </a:rPr>
              <a:t> </a:t>
            </a:r>
            <a:r>
              <a:rPr lang="ru-RU" altLang="ru-RU" sz="1800">
                <a:latin typeface="Tahoma" charset="0"/>
              </a:rPr>
              <a:t>обеспечивает подъем носа для традиционных килеватых катеров</a:t>
            </a:r>
            <a:endParaRPr lang="en-US" altLang="ru-RU" sz="1800">
              <a:latin typeface="Tahoma" charset="0"/>
            </a:endParaRPr>
          </a:p>
        </p:txBody>
      </p:sp>
      <p:sp>
        <p:nvSpPr>
          <p:cNvPr id="67588" name="AutoShape 4"/>
          <p:cNvSpPr>
            <a:spLocks noChangeArrowheads="1"/>
          </p:cNvSpPr>
          <p:nvPr/>
        </p:nvSpPr>
        <p:spPr bwMode="auto">
          <a:xfrm>
            <a:off x="7239000" y="3810000"/>
            <a:ext cx="733425" cy="1214438"/>
          </a:xfrm>
          <a:prstGeom prst="curvedLeftArrow">
            <a:avLst>
              <a:gd name="adj1" fmla="val 24562"/>
              <a:gd name="adj2" fmla="val 65253"/>
              <a:gd name="adj3" fmla="val 33333"/>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a:solidFill>
                <a:schemeClr val="accent2"/>
              </a:solidFill>
            </a:endParaRPr>
          </a:p>
        </p:txBody>
      </p:sp>
    </p:spTree>
    <p:extLst>
      <p:ext uri="{BB962C8B-B14F-4D97-AF65-F5344CB8AC3E}">
        <p14:creationId xmlns:p14="http://schemas.microsoft.com/office/powerpoint/2010/main" val="70984437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p>
            <a:fld id="{9F0F0589-502A-40AB-A8C9-97E690617941}" type="slidenum">
              <a:rPr lang="en-US" altLang="ru-RU"/>
              <a:pPr/>
              <a:t>68</a:t>
            </a:fld>
            <a:endParaRPr lang="en-US" altLang="ru-RU"/>
          </a:p>
        </p:txBody>
      </p:sp>
      <p:sp>
        <p:nvSpPr>
          <p:cNvPr id="68610" name="Rectangle 2"/>
          <p:cNvSpPr>
            <a:spLocks noGrp="1" noChangeArrowheads="1"/>
          </p:cNvSpPr>
          <p:nvPr>
            <p:ph type="title"/>
          </p:nvPr>
        </p:nvSpPr>
        <p:spPr>
          <a:xfrm>
            <a:off x="990600" y="0"/>
            <a:ext cx="7772400" cy="1143000"/>
          </a:xfrm>
        </p:spPr>
        <p:txBody>
          <a:bodyPr/>
          <a:lstStyle/>
          <a:p>
            <a:pPr defTabSz="985838"/>
            <a:r>
              <a:rPr lang="en-US" altLang="ru-RU" sz="3200"/>
              <a:t>Bravo I Lab Finished – </a:t>
            </a:r>
            <a:r>
              <a:rPr lang="ru-RU" altLang="ru-RU" sz="3200"/>
              <a:t>для подвесных моторов </a:t>
            </a:r>
            <a:r>
              <a:rPr lang="en-US" altLang="ru-RU" sz="3200"/>
              <a:t>OptiMax</a:t>
            </a:r>
          </a:p>
        </p:txBody>
      </p:sp>
      <p:sp>
        <p:nvSpPr>
          <p:cNvPr id="68611" name="Rectangle 3"/>
          <p:cNvSpPr>
            <a:spLocks noGrp="1" noChangeArrowheads="1"/>
          </p:cNvSpPr>
          <p:nvPr>
            <p:ph type="body" sz="half" idx="1"/>
          </p:nvPr>
        </p:nvSpPr>
        <p:spPr>
          <a:xfrm>
            <a:off x="990600" y="1524000"/>
            <a:ext cx="5181600" cy="4572000"/>
          </a:xfrm>
        </p:spPr>
        <p:txBody>
          <a:bodyPr/>
          <a:lstStyle/>
          <a:p>
            <a:pPr marL="369888" indent="-369888" defTabSz="985838">
              <a:lnSpc>
                <a:spcPct val="90000"/>
              </a:lnSpc>
            </a:pPr>
            <a:r>
              <a:rPr lang="ru-RU" altLang="ru-RU" sz="2000" dirty="0"/>
              <a:t>Доступны винты с левым и правым вращением</a:t>
            </a:r>
            <a:r>
              <a:rPr lang="en-US" altLang="ru-RU" sz="2000" dirty="0"/>
              <a:t>.</a:t>
            </a:r>
          </a:p>
          <a:p>
            <a:pPr marL="369888" indent="-369888" defTabSz="985838">
              <a:lnSpc>
                <a:spcPct val="90000"/>
              </a:lnSpc>
            </a:pPr>
            <a:r>
              <a:rPr lang="ru-RU" altLang="ru-RU" sz="2000" dirty="0"/>
              <a:t>Узкая область применения: для плоскодонных и рыболовных катеров типа </a:t>
            </a:r>
            <a:r>
              <a:rPr lang="en-US" altLang="ru-RU" sz="2000" dirty="0"/>
              <a:t>Gambler, Bullet, Alison, Ranger </a:t>
            </a:r>
            <a:r>
              <a:rPr lang="ru-RU" altLang="ru-RU" sz="2000" dirty="0"/>
              <a:t>и др.</a:t>
            </a:r>
            <a:r>
              <a:rPr lang="en-US" altLang="ru-RU" sz="2000" dirty="0"/>
              <a:t>… </a:t>
            </a:r>
            <a:r>
              <a:rPr lang="ru-RU" altLang="ru-RU" sz="2000" dirty="0"/>
              <a:t>обеспечивает мгновенное ускорение, потрясающий ход катера на средних оборотах двигателя и на максимальных скоростях (большая максимальная скорость только с винтами </a:t>
            </a:r>
            <a:r>
              <a:rPr lang="en-US" altLang="ru-RU" sz="2000" dirty="0"/>
              <a:t>Trophy </a:t>
            </a:r>
            <a:r>
              <a:rPr lang="ru-RU" altLang="ru-RU" sz="2000" dirty="0"/>
              <a:t>и</a:t>
            </a:r>
            <a:r>
              <a:rPr lang="en-US" altLang="ru-RU" sz="2000" dirty="0"/>
              <a:t> Pro ET). </a:t>
            </a:r>
          </a:p>
          <a:p>
            <a:pPr marL="369888" indent="-369888" defTabSz="985838">
              <a:lnSpc>
                <a:spcPct val="90000"/>
              </a:lnSpc>
            </a:pPr>
            <a:r>
              <a:rPr lang="ru-RU" altLang="ru-RU" sz="2000" dirty="0"/>
              <a:t>Наиболее популярный винт на катерах </a:t>
            </a:r>
            <a:r>
              <a:rPr lang="en-US" altLang="ru-RU" sz="2000" dirty="0"/>
              <a:t>Fountain</a:t>
            </a:r>
            <a:r>
              <a:rPr lang="ru-RU" altLang="ru-RU" sz="2000" dirty="0"/>
              <a:t> с многомоторными установками с центральной консолью. </a:t>
            </a:r>
            <a:endParaRPr lang="en-US" altLang="ru-RU" sz="2000" dirty="0"/>
          </a:p>
          <a:p>
            <a:pPr marL="369888" indent="-369888" defTabSz="985838">
              <a:lnSpc>
                <a:spcPct val="90000"/>
              </a:lnSpc>
            </a:pPr>
            <a:r>
              <a:rPr lang="ru-RU" altLang="ru-RU" sz="2000" dirty="0"/>
              <a:t>Предназначен исключительно для двигателей</a:t>
            </a:r>
            <a:r>
              <a:rPr lang="en-US" altLang="ru-RU" sz="2000" dirty="0"/>
              <a:t> </a:t>
            </a:r>
            <a:r>
              <a:rPr lang="en-US" altLang="ru-RU" sz="2000" dirty="0" err="1"/>
              <a:t>OptiMax</a:t>
            </a:r>
            <a:r>
              <a:rPr lang="en-US" altLang="ru-RU" sz="2000" dirty="0"/>
              <a:t>.</a:t>
            </a:r>
          </a:p>
        </p:txBody>
      </p:sp>
      <p:pic>
        <p:nvPicPr>
          <p:cNvPr id="68612" name="Picture 4" descr="Lab Finished Bravo I - Outboar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477000" y="2133600"/>
            <a:ext cx="2209800"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362581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25814EE4-40DA-48D4-A29B-2882EDD3B04D}" type="slidenum">
              <a:rPr lang="en-US" altLang="ru-RU"/>
              <a:pPr/>
              <a:t>69</a:t>
            </a:fld>
            <a:endParaRPr lang="en-US" altLang="ru-RU"/>
          </a:p>
        </p:txBody>
      </p:sp>
      <p:pic>
        <p:nvPicPr>
          <p:cNvPr id="70658" name="Picture 2" descr="Lab Finished Bravo I - Outboard"/>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2743200" y="152400"/>
            <a:ext cx="48768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59" name="Oval 3"/>
          <p:cNvSpPr>
            <a:spLocks noChangeArrowheads="1"/>
          </p:cNvSpPr>
          <p:nvPr/>
        </p:nvSpPr>
        <p:spPr bwMode="auto">
          <a:xfrm>
            <a:off x="3048000" y="3505200"/>
            <a:ext cx="990600" cy="68580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0660" name="Text Box 4"/>
          <p:cNvSpPr txBox="1">
            <a:spLocks noChangeArrowheads="1"/>
          </p:cNvSpPr>
          <p:nvPr/>
        </p:nvSpPr>
        <p:spPr bwMode="auto">
          <a:xfrm>
            <a:off x="2133600" y="5105400"/>
            <a:ext cx="609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altLang="ru-RU" sz="1800">
                <a:latin typeface="Tahoma" charset="0"/>
              </a:rPr>
              <a:t>1-дюймовое калиброванное отверстие обеспечивает аэрацию лопастей выхлопными газами</a:t>
            </a:r>
            <a:endParaRPr lang="en-US" altLang="ru-RU" sz="1800">
              <a:latin typeface="Tahoma" charset="0"/>
            </a:endParaRPr>
          </a:p>
        </p:txBody>
      </p:sp>
      <p:sp>
        <p:nvSpPr>
          <p:cNvPr id="70661" name="Line 5"/>
          <p:cNvSpPr>
            <a:spLocks noChangeShapeType="1"/>
          </p:cNvSpPr>
          <p:nvPr/>
        </p:nvSpPr>
        <p:spPr bwMode="auto">
          <a:xfrm flipV="1">
            <a:off x="2743200" y="3886200"/>
            <a:ext cx="762000" cy="9906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Tree>
    <p:extLst>
      <p:ext uri="{BB962C8B-B14F-4D97-AF65-F5344CB8AC3E}">
        <p14:creationId xmlns:p14="http://schemas.microsoft.com/office/powerpoint/2010/main" val="315747607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descr="M4 BLADE THICKNESS STRESS COMPARISON"/>
          <p:cNvPicPr>
            <a:picLocks noChangeAspect="1" noChangeArrowheads="1"/>
          </p:cNvPicPr>
          <p:nvPr/>
        </p:nvPicPr>
        <p:blipFill>
          <a:blip r:embed="rId2"/>
          <a:srcRect/>
          <a:stretch>
            <a:fillRect/>
          </a:stretch>
        </p:blipFill>
        <p:spPr bwMode="auto">
          <a:xfrm>
            <a:off x="5565775" y="1295400"/>
            <a:ext cx="3578225" cy="3962400"/>
          </a:xfrm>
          <a:prstGeom prst="rect">
            <a:avLst/>
          </a:prstGeom>
          <a:noFill/>
          <a:ln w="9525">
            <a:noFill/>
            <a:miter lim="800000"/>
            <a:headEnd/>
            <a:tailEnd/>
          </a:ln>
        </p:spPr>
      </p:pic>
      <p:sp>
        <p:nvSpPr>
          <p:cNvPr id="14338" name="Rectangle 2"/>
          <p:cNvSpPr>
            <a:spLocks noGrp="1"/>
          </p:cNvSpPr>
          <p:nvPr>
            <p:ph type="title" idx="4294967295"/>
          </p:nvPr>
        </p:nvSpPr>
        <p:spPr>
          <a:xfrm>
            <a:off x="457200" y="198438"/>
            <a:ext cx="8229600" cy="1143000"/>
          </a:xfrm>
        </p:spPr>
        <p:txBody>
          <a:bodyPr/>
          <a:lstStyle/>
          <a:p>
            <a:r>
              <a:rPr lang="ru-RU" sz="3200" smtClean="0">
                <a:latin typeface="DINOT-Bold"/>
              </a:rPr>
              <a:t>Современные средства проектирования</a:t>
            </a:r>
            <a:endParaRPr lang="en-US" sz="3200" smtClean="0">
              <a:latin typeface="DINOT-Bold"/>
            </a:endParaRPr>
          </a:p>
        </p:txBody>
      </p:sp>
      <p:sp>
        <p:nvSpPr>
          <p:cNvPr id="14339" name="Rectangle 4"/>
          <p:cNvSpPr>
            <a:spLocks noGrp="1"/>
          </p:cNvSpPr>
          <p:nvPr>
            <p:ph type="body" idx="4294967295"/>
          </p:nvPr>
        </p:nvSpPr>
        <p:spPr>
          <a:xfrm>
            <a:off x="150813" y="1447800"/>
            <a:ext cx="5414962" cy="4876800"/>
          </a:xfrm>
        </p:spPr>
        <p:txBody>
          <a:bodyPr/>
          <a:lstStyle/>
          <a:p>
            <a:pPr>
              <a:lnSpc>
                <a:spcPct val="80000"/>
              </a:lnSpc>
            </a:pPr>
            <a:r>
              <a:rPr lang="ru-RU" sz="2000" smtClean="0">
                <a:latin typeface="DINOT"/>
              </a:rPr>
              <a:t>Уникальное ПО, позволяещее </a:t>
            </a:r>
          </a:p>
          <a:p>
            <a:pPr>
              <a:lnSpc>
                <a:spcPct val="80000"/>
              </a:lnSpc>
              <a:buFont typeface="Arial" charset="0"/>
              <a:buNone/>
            </a:pPr>
            <a:r>
              <a:rPr lang="ru-RU" sz="2000" smtClean="0">
                <a:latin typeface="DINOT"/>
              </a:rPr>
              <a:t>создавать</a:t>
            </a:r>
            <a:r>
              <a:rPr lang="en-US" sz="2000" smtClean="0">
                <a:latin typeface="DINOT"/>
              </a:rPr>
              <a:t> 3-D </a:t>
            </a:r>
            <a:r>
              <a:rPr lang="ru-RU" sz="2000" smtClean="0">
                <a:latin typeface="DINOT"/>
              </a:rPr>
              <a:t>модели винтов</a:t>
            </a:r>
            <a:r>
              <a:rPr lang="en-US" sz="2000" smtClean="0">
                <a:latin typeface="DINOT"/>
              </a:rPr>
              <a:t>.  </a:t>
            </a:r>
            <a:endParaRPr lang="ru-RU" sz="2000" smtClean="0">
              <a:latin typeface="DINOT"/>
            </a:endParaRPr>
          </a:p>
          <a:p>
            <a:pPr>
              <a:lnSpc>
                <a:spcPct val="80000"/>
              </a:lnSpc>
              <a:buFont typeface="Arial" charset="0"/>
              <a:buNone/>
            </a:pPr>
            <a:r>
              <a:rPr lang="ru-RU" sz="2000" smtClean="0">
                <a:latin typeface="DINOT"/>
              </a:rPr>
              <a:t>     Включает  в себя оптимизацию конструкции</a:t>
            </a:r>
            <a:r>
              <a:rPr lang="en-US" sz="2000" smtClean="0">
                <a:latin typeface="DINOT"/>
              </a:rPr>
              <a:t>:</a:t>
            </a:r>
          </a:p>
          <a:p>
            <a:pPr lvl="1">
              <a:lnSpc>
                <a:spcPct val="80000"/>
              </a:lnSpc>
            </a:pPr>
            <a:r>
              <a:rPr lang="ru-RU" sz="2000" smtClean="0">
                <a:latin typeface="DINOT"/>
              </a:rPr>
              <a:t>Форма/профиль лопасти</a:t>
            </a:r>
            <a:endParaRPr lang="en-US" sz="2000" smtClean="0">
              <a:latin typeface="DINOT"/>
            </a:endParaRPr>
          </a:p>
          <a:p>
            <a:pPr lvl="1">
              <a:lnSpc>
                <a:spcPct val="80000"/>
              </a:lnSpc>
            </a:pPr>
            <a:r>
              <a:rPr lang="ru-RU" sz="2000" smtClean="0">
                <a:latin typeface="DINOT"/>
              </a:rPr>
              <a:t>Величина шага</a:t>
            </a:r>
            <a:endParaRPr lang="en-US" sz="2000" smtClean="0">
              <a:latin typeface="DINOT"/>
            </a:endParaRPr>
          </a:p>
          <a:p>
            <a:pPr lvl="1">
              <a:lnSpc>
                <a:spcPct val="80000"/>
              </a:lnSpc>
            </a:pPr>
            <a:r>
              <a:rPr lang="ru-RU" sz="2000" smtClean="0">
                <a:latin typeface="DINOT"/>
              </a:rPr>
              <a:t>Толщина лопасти</a:t>
            </a:r>
            <a:endParaRPr lang="en-US" sz="2000" smtClean="0">
              <a:latin typeface="DINOT"/>
            </a:endParaRPr>
          </a:p>
          <a:p>
            <a:pPr lvl="1">
              <a:lnSpc>
                <a:spcPct val="80000"/>
              </a:lnSpc>
            </a:pPr>
            <a:r>
              <a:rPr lang="ru-RU" sz="2000" smtClean="0">
                <a:latin typeface="DINOT"/>
              </a:rPr>
              <a:t>Размер и форма интерцептора</a:t>
            </a:r>
            <a:endParaRPr lang="en-US" sz="2000" smtClean="0">
              <a:latin typeface="DINOT"/>
            </a:endParaRPr>
          </a:p>
          <a:p>
            <a:pPr lvl="1">
              <a:lnSpc>
                <a:spcPct val="80000"/>
              </a:lnSpc>
            </a:pPr>
            <a:r>
              <a:rPr lang="ru-RU" sz="2000" smtClean="0">
                <a:latin typeface="DINOT"/>
              </a:rPr>
              <a:t>Диаметр лопастей</a:t>
            </a:r>
            <a:endParaRPr lang="en-US" sz="2000" smtClean="0">
              <a:latin typeface="DINOT"/>
            </a:endParaRPr>
          </a:p>
          <a:p>
            <a:pPr>
              <a:lnSpc>
                <a:spcPct val="80000"/>
              </a:lnSpc>
              <a:buFont typeface="Arial" charset="0"/>
              <a:buNone/>
            </a:pPr>
            <a:endParaRPr lang="en-US" sz="2000" smtClean="0">
              <a:latin typeface="DINOT"/>
            </a:endParaRPr>
          </a:p>
          <a:p>
            <a:pPr>
              <a:lnSpc>
                <a:spcPct val="80000"/>
              </a:lnSpc>
            </a:pPr>
            <a:r>
              <a:rPr lang="en-US" sz="2000" smtClean="0">
                <a:latin typeface="DINOT"/>
              </a:rPr>
              <a:t>FEA (</a:t>
            </a:r>
            <a:r>
              <a:rPr lang="ru-RU" sz="2000" smtClean="0">
                <a:latin typeface="DINOT"/>
              </a:rPr>
              <a:t>Точный анализ компонентов</a:t>
            </a:r>
            <a:r>
              <a:rPr lang="en-US" sz="2000" smtClean="0">
                <a:latin typeface="DINOT"/>
              </a:rPr>
              <a:t>) </a:t>
            </a:r>
            <a:r>
              <a:rPr lang="ru-RU" sz="2000" smtClean="0">
                <a:latin typeface="DINOT"/>
              </a:rPr>
              <a:t>позволяет оптимизировать конструкцию по критерию прочности и симулировать нагрузки при различных режимах работы</a:t>
            </a:r>
            <a:endParaRPr lang="en-US" sz="2000" smtClean="0">
              <a:latin typeface="DINOT"/>
            </a:endParaRPr>
          </a:p>
          <a:p>
            <a:pPr lvl="1">
              <a:lnSpc>
                <a:spcPct val="80000"/>
              </a:lnSpc>
            </a:pPr>
            <a:r>
              <a:rPr lang="en-US" sz="2000" smtClean="0">
                <a:latin typeface="DINOT"/>
              </a:rPr>
              <a:t> </a:t>
            </a:r>
            <a:r>
              <a:rPr lang="ru-RU" sz="2000" smtClean="0">
                <a:latin typeface="DINOT"/>
              </a:rPr>
              <a:t>Позволяет обеспечить прочность и долговечность</a:t>
            </a:r>
            <a:endParaRPr lang="en-US" sz="2000" smtClean="0">
              <a:latin typeface="DINOT"/>
            </a:endParaRPr>
          </a:p>
        </p:txBody>
      </p:sp>
      <p:sp>
        <p:nvSpPr>
          <p:cNvPr id="54277" name="Text Box 5"/>
          <p:cNvSpPr txBox="1">
            <a:spLocks noChangeArrowheads="1"/>
          </p:cNvSpPr>
          <p:nvPr/>
        </p:nvSpPr>
        <p:spPr bwMode="auto">
          <a:xfrm>
            <a:off x="5486400" y="5334000"/>
            <a:ext cx="3276600" cy="300038"/>
          </a:xfrm>
          <a:prstGeom prst="rect">
            <a:avLst/>
          </a:prstGeom>
          <a:noFill/>
          <a:ln w="9525" algn="ctr">
            <a:noFill/>
            <a:miter lim="800000"/>
            <a:headEnd/>
            <a:tailEnd/>
          </a:ln>
          <a:effectLst>
            <a:outerShdw dist="12700" dir="10800000" algn="ctr" rotWithShape="0">
              <a:srgbClr val="DDDDDD"/>
            </a:outerShdw>
          </a:effectLst>
        </p:spPr>
        <p:txBody>
          <a:bodyPr>
            <a:spAutoFit/>
          </a:bodyPr>
          <a:lstStyle/>
          <a:p>
            <a:pPr marL="342900" indent="-342900" algn="ctr" defTabSz="914400" eaLnBrk="0" hangingPunct="0">
              <a:lnSpc>
                <a:spcPct val="85000"/>
              </a:lnSpc>
              <a:spcBef>
                <a:spcPct val="50000"/>
              </a:spcBef>
              <a:buClr>
                <a:srgbClr val="B50000"/>
              </a:buClr>
              <a:buFont typeface="Wingdings" pitchFamily="2" charset="2"/>
              <a:buNone/>
              <a:defRPr/>
            </a:pPr>
            <a:r>
              <a:rPr lang="en-US" sz="1600" b="1"/>
              <a:t>FEA </a:t>
            </a:r>
            <a:r>
              <a:rPr lang="ru-RU" sz="1600" b="1"/>
              <a:t>модель</a:t>
            </a:r>
            <a:endParaRPr lang="en-US" sz="1600" b="1"/>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7EC0B98-E60E-4F66-8D03-8B7E7CD6819E}" type="slidenum">
              <a:rPr lang="en-US" altLang="ru-RU"/>
              <a:pPr/>
              <a:t>70</a:t>
            </a:fld>
            <a:endParaRPr lang="en-US" altLang="ru-RU"/>
          </a:p>
        </p:txBody>
      </p:sp>
      <p:sp>
        <p:nvSpPr>
          <p:cNvPr id="71682" name="Rectangle 2"/>
          <p:cNvSpPr>
            <a:spLocks noGrp="1" noChangeArrowheads="1"/>
          </p:cNvSpPr>
          <p:nvPr>
            <p:ph type="title"/>
          </p:nvPr>
        </p:nvSpPr>
        <p:spPr>
          <a:xfrm>
            <a:off x="1143000" y="0"/>
            <a:ext cx="7772400" cy="1143000"/>
          </a:xfrm>
        </p:spPr>
        <p:txBody>
          <a:bodyPr/>
          <a:lstStyle/>
          <a:p>
            <a:pPr defTabSz="985838"/>
            <a:r>
              <a:rPr lang="en-US" altLang="ru-RU" sz="3600"/>
              <a:t>Maximus Lab Finished</a:t>
            </a:r>
          </a:p>
        </p:txBody>
      </p:sp>
      <p:sp>
        <p:nvSpPr>
          <p:cNvPr id="71683" name="Rectangle 3"/>
          <p:cNvSpPr>
            <a:spLocks noGrp="1" noChangeArrowheads="1"/>
          </p:cNvSpPr>
          <p:nvPr>
            <p:ph type="body" sz="half" idx="1"/>
          </p:nvPr>
        </p:nvSpPr>
        <p:spPr>
          <a:xfrm>
            <a:off x="1066800" y="1066800"/>
            <a:ext cx="5334000" cy="4724400"/>
          </a:xfrm>
        </p:spPr>
        <p:txBody>
          <a:bodyPr/>
          <a:lstStyle/>
          <a:p>
            <a:pPr marL="369888" indent="-369888" defTabSz="985838">
              <a:lnSpc>
                <a:spcPct val="90000"/>
              </a:lnSpc>
            </a:pPr>
            <a:r>
              <a:rPr lang="ru-RU" altLang="ru-RU" sz="2000" dirty="0"/>
              <a:t>Подходит для использования в аэрированной водной среде.</a:t>
            </a:r>
            <a:endParaRPr lang="en-US" altLang="ru-RU" sz="2000" dirty="0"/>
          </a:p>
          <a:p>
            <a:pPr marL="369888" indent="-369888" defTabSz="985838">
              <a:lnSpc>
                <a:spcPct val="90000"/>
              </a:lnSpc>
            </a:pPr>
            <a:r>
              <a:rPr lang="ru-RU" altLang="ru-RU" sz="2000" dirty="0"/>
              <a:t>Предназначен для стационарных двигателей </a:t>
            </a:r>
            <a:r>
              <a:rPr lang="en-US" altLang="ru-RU" sz="2000" dirty="0"/>
              <a:t>496 HO, 525 </a:t>
            </a:r>
            <a:r>
              <a:rPr lang="ru-RU" altLang="ru-RU" sz="2000" dirty="0"/>
              <a:t>и</a:t>
            </a:r>
            <a:r>
              <a:rPr lang="en-US" altLang="ru-RU" sz="2000" dirty="0"/>
              <a:t> 600 </a:t>
            </a:r>
            <a:r>
              <a:rPr lang="ru-RU" altLang="ru-RU" sz="2000" dirty="0"/>
              <a:t>л.с.</a:t>
            </a:r>
            <a:r>
              <a:rPr lang="en-US" altLang="ru-RU" sz="2000" dirty="0"/>
              <a:t>.</a:t>
            </a:r>
          </a:p>
          <a:p>
            <a:pPr marL="369888" indent="-369888" defTabSz="985838">
              <a:lnSpc>
                <a:spcPct val="90000"/>
              </a:lnSpc>
            </a:pPr>
            <a:r>
              <a:rPr lang="ru-RU" altLang="ru-RU" sz="2000" dirty="0"/>
              <a:t>Интервал шага винта 1 дюйм</a:t>
            </a:r>
            <a:r>
              <a:rPr lang="en-US" altLang="ru-RU" sz="2000" dirty="0"/>
              <a:t>.</a:t>
            </a:r>
          </a:p>
          <a:p>
            <a:pPr marL="369888" indent="-369888" defTabSz="985838">
              <a:lnSpc>
                <a:spcPct val="90000"/>
              </a:lnSpc>
            </a:pPr>
            <a:r>
              <a:rPr lang="ru-RU" altLang="ru-RU" sz="2000" dirty="0"/>
              <a:t>Внешний диаметр винта 15,625</a:t>
            </a:r>
            <a:r>
              <a:rPr lang="en-US" altLang="ru-RU" sz="2000" dirty="0"/>
              <a:t>’’</a:t>
            </a:r>
            <a:r>
              <a:rPr lang="ru-RU" altLang="ru-RU" sz="2000" dirty="0"/>
              <a:t> для большого размера </a:t>
            </a:r>
            <a:r>
              <a:rPr lang="en-US" altLang="ru-RU" sz="2000" dirty="0"/>
              <a:t>X.</a:t>
            </a:r>
            <a:endParaRPr lang="ru-RU" altLang="ru-RU" sz="2000" dirty="0"/>
          </a:p>
          <a:p>
            <a:pPr marL="369888" indent="-369888" defTabSz="985838">
              <a:lnSpc>
                <a:spcPct val="90000"/>
              </a:lnSpc>
            </a:pPr>
            <a:r>
              <a:rPr lang="en-US" altLang="ru-RU" sz="2000" dirty="0"/>
              <a:t>Mercury Racing</a:t>
            </a:r>
            <a:r>
              <a:rPr lang="ru-RU" altLang="ru-RU" sz="2000" dirty="0"/>
              <a:t> обрезают лопасти до </a:t>
            </a:r>
            <a:r>
              <a:rPr lang="en-US" altLang="ru-RU" sz="2000" dirty="0"/>
              <a:t>15.25” </a:t>
            </a:r>
            <a:r>
              <a:rPr lang="ru-RU" altLang="ru-RU" sz="2000" dirty="0"/>
              <a:t>и</a:t>
            </a:r>
            <a:r>
              <a:rPr lang="en-US" altLang="ru-RU" sz="2000" dirty="0"/>
              <a:t> 15”.</a:t>
            </a:r>
          </a:p>
          <a:p>
            <a:pPr marL="369888" indent="-369888" defTabSz="985838">
              <a:lnSpc>
                <a:spcPct val="90000"/>
              </a:lnSpc>
            </a:pPr>
            <a:r>
              <a:rPr lang="en-US" altLang="ru-RU" sz="2000" dirty="0"/>
              <a:t>15.25”</a:t>
            </a:r>
            <a:r>
              <a:rPr lang="ru-RU" altLang="ru-RU" sz="2000" dirty="0"/>
              <a:t> для колонок </a:t>
            </a:r>
            <a:r>
              <a:rPr lang="en-US" altLang="ru-RU" sz="2000" dirty="0"/>
              <a:t>Shorty </a:t>
            </a:r>
            <a:r>
              <a:rPr lang="en-US" altLang="ru-RU" sz="2000" dirty="0" err="1"/>
              <a:t>SportMaster</a:t>
            </a:r>
            <a:r>
              <a:rPr lang="en-US" altLang="ru-RU" sz="2000" dirty="0"/>
              <a:t>.</a:t>
            </a:r>
          </a:p>
          <a:p>
            <a:pPr marL="369888" indent="-369888" defTabSz="985838">
              <a:lnSpc>
                <a:spcPct val="90000"/>
              </a:lnSpc>
            </a:pPr>
            <a:r>
              <a:rPr lang="en-US" altLang="ru-RU" sz="2000" dirty="0"/>
              <a:t>15” </a:t>
            </a:r>
            <a:r>
              <a:rPr lang="ru-RU" altLang="ru-RU" sz="2000" dirty="0"/>
              <a:t>для одномоторных установок</a:t>
            </a:r>
            <a:r>
              <a:rPr lang="en-US" altLang="ru-RU" sz="2000" dirty="0"/>
              <a:t>.</a:t>
            </a:r>
          </a:p>
          <a:p>
            <a:pPr marL="369888" indent="-369888" defTabSz="985838">
              <a:lnSpc>
                <a:spcPct val="90000"/>
              </a:lnSpc>
            </a:pPr>
            <a:r>
              <a:rPr lang="en-US" altLang="ru-RU" sz="2000" dirty="0"/>
              <a:t>Lab Finished Bravo I</a:t>
            </a:r>
            <a:r>
              <a:rPr lang="ru-RU" altLang="ru-RU" sz="2000" dirty="0"/>
              <a:t> </a:t>
            </a:r>
            <a:r>
              <a:rPr lang="en-US" altLang="ru-RU" sz="2000" dirty="0"/>
              <a:t>c </a:t>
            </a:r>
            <a:r>
              <a:rPr lang="ru-RU" altLang="ru-RU" sz="2000" dirty="0"/>
              <a:t>шагом</a:t>
            </a:r>
            <a:r>
              <a:rPr lang="en-US" altLang="ru-RU" sz="2000" dirty="0"/>
              <a:t> 32”</a:t>
            </a:r>
            <a:r>
              <a:rPr lang="ru-RU" altLang="ru-RU" sz="2000" dirty="0"/>
              <a:t> можно заменить на </a:t>
            </a:r>
            <a:r>
              <a:rPr lang="en-US" altLang="ru-RU" sz="2000" dirty="0"/>
              <a:t>Lab </a:t>
            </a:r>
            <a:r>
              <a:rPr lang="ru-RU" altLang="ru-RU" sz="2000" dirty="0"/>
              <a:t>М</a:t>
            </a:r>
            <a:r>
              <a:rPr lang="en-US" altLang="ru-RU" sz="2000" dirty="0" err="1"/>
              <a:t>aximus</a:t>
            </a:r>
            <a:r>
              <a:rPr lang="ru-RU" altLang="ru-RU" sz="2000" dirty="0"/>
              <a:t> с шагом </a:t>
            </a:r>
            <a:r>
              <a:rPr lang="en-US" altLang="ru-RU" sz="2000" dirty="0"/>
              <a:t>30’’.</a:t>
            </a:r>
          </a:p>
          <a:p>
            <a:pPr marL="369888" indent="-369888" defTabSz="985838">
              <a:lnSpc>
                <a:spcPct val="90000"/>
              </a:lnSpc>
            </a:pPr>
            <a:r>
              <a:rPr lang="ru-RU" altLang="ru-RU" sz="2000" dirty="0"/>
              <a:t>Обрезка кольца диффузора на 0,625</a:t>
            </a:r>
            <a:r>
              <a:rPr lang="en-US" altLang="ru-RU" sz="2000" dirty="0"/>
              <a:t>”</a:t>
            </a:r>
            <a:r>
              <a:rPr lang="ru-RU" altLang="ru-RU" sz="2000" dirty="0"/>
              <a:t> уменьшает подъем кормы. Для </a:t>
            </a:r>
            <a:r>
              <a:rPr lang="en-US" altLang="ru-RU" sz="2000" dirty="0"/>
              <a:t>Fountain </a:t>
            </a:r>
            <a:r>
              <a:rPr lang="ru-RU" altLang="ru-RU" sz="2000" dirty="0"/>
              <a:t>это обеспечивает дополнительные 5 миль/час к максимальной скорости</a:t>
            </a:r>
            <a:r>
              <a:rPr lang="en-US" altLang="ru-RU" sz="2000" dirty="0"/>
              <a:t>. </a:t>
            </a:r>
          </a:p>
          <a:p>
            <a:pPr marL="369888" indent="-369888" defTabSz="985838">
              <a:lnSpc>
                <a:spcPct val="90000"/>
              </a:lnSpc>
            </a:pPr>
            <a:endParaRPr lang="en-US" altLang="ru-RU" sz="2000" dirty="0"/>
          </a:p>
        </p:txBody>
      </p:sp>
      <p:pic>
        <p:nvPicPr>
          <p:cNvPr id="71684" name="Picture 4" descr="Lab Finished Maximu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24600" y="1905000"/>
            <a:ext cx="2590800" cy="259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266311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7C331FE5-964A-448E-830F-48EF826AF7B6}" type="slidenum">
              <a:rPr lang="en-US" altLang="ru-RU"/>
              <a:pPr/>
              <a:t>71</a:t>
            </a:fld>
            <a:endParaRPr lang="en-US" altLang="ru-RU"/>
          </a:p>
        </p:txBody>
      </p:sp>
      <p:sp>
        <p:nvSpPr>
          <p:cNvPr id="73730" name="Rectangle 2"/>
          <p:cNvSpPr>
            <a:spLocks noGrp="1" noChangeArrowheads="1"/>
          </p:cNvSpPr>
          <p:nvPr>
            <p:ph type="title"/>
          </p:nvPr>
        </p:nvSpPr>
        <p:spPr>
          <a:xfrm>
            <a:off x="990600" y="0"/>
            <a:ext cx="7772400" cy="1143000"/>
          </a:xfrm>
        </p:spPr>
        <p:txBody>
          <a:bodyPr/>
          <a:lstStyle/>
          <a:p>
            <a:pPr defTabSz="985838"/>
            <a:r>
              <a:rPr lang="en-US" altLang="ru-RU" sz="3600"/>
              <a:t>Bravo Three XR</a:t>
            </a:r>
          </a:p>
        </p:txBody>
      </p:sp>
      <p:sp>
        <p:nvSpPr>
          <p:cNvPr id="73731" name="Rectangle 3"/>
          <p:cNvSpPr>
            <a:spLocks noGrp="1" noChangeArrowheads="1"/>
          </p:cNvSpPr>
          <p:nvPr>
            <p:ph type="body" sz="half" idx="1"/>
          </p:nvPr>
        </p:nvSpPr>
        <p:spPr>
          <a:xfrm>
            <a:off x="1066800" y="990600"/>
            <a:ext cx="5715000" cy="5486400"/>
          </a:xfrm>
        </p:spPr>
        <p:txBody>
          <a:bodyPr/>
          <a:lstStyle/>
          <a:p>
            <a:pPr marL="287338" indent="-287338" defTabSz="985838">
              <a:lnSpc>
                <a:spcPct val="90000"/>
              </a:lnSpc>
            </a:pPr>
            <a:r>
              <a:rPr lang="ru-RU" altLang="ru-RU" sz="2000" dirty="0"/>
              <a:t>Изготовлен по технологии </a:t>
            </a:r>
            <a:r>
              <a:rPr lang="en-US" altLang="ru-RU" sz="2000" dirty="0"/>
              <a:t>Pro Finished.</a:t>
            </a:r>
          </a:p>
          <a:p>
            <a:pPr marL="287338" indent="-287338" defTabSz="985838">
              <a:lnSpc>
                <a:spcPct val="90000"/>
              </a:lnSpc>
            </a:pPr>
            <a:r>
              <a:rPr lang="ru-RU" altLang="ru-RU" sz="2000" dirty="0"/>
              <a:t>Изначально предназначался для установок </a:t>
            </a:r>
            <a:r>
              <a:rPr lang="en-US" altLang="ru-RU" sz="2000" dirty="0"/>
              <a:t>525 Bravo Three XR.</a:t>
            </a:r>
          </a:p>
          <a:p>
            <a:pPr marL="287338" indent="-287338" defTabSz="985838">
              <a:lnSpc>
                <a:spcPct val="90000"/>
              </a:lnSpc>
            </a:pPr>
            <a:r>
              <a:rPr lang="ru-RU" altLang="ru-RU" sz="2000" dirty="0"/>
              <a:t>Также отлично подходит для спортивных прогулочных катеров со стационарными двигателями 496 л.с.</a:t>
            </a:r>
            <a:r>
              <a:rPr lang="en-US" altLang="ru-RU" sz="2000" dirty="0"/>
              <a:t> </a:t>
            </a:r>
          </a:p>
          <a:p>
            <a:pPr marL="287338" indent="-287338" defTabSz="985838">
              <a:lnSpc>
                <a:spcPct val="90000"/>
              </a:lnSpc>
            </a:pPr>
            <a:r>
              <a:rPr lang="ru-RU" altLang="ru-RU" sz="2000" dirty="0"/>
              <a:t>Доступны винты с шагами: </a:t>
            </a:r>
            <a:r>
              <a:rPr lang="en-US" altLang="ru-RU" sz="2000" dirty="0"/>
              <a:t>21’’, 23’’ – 28’’ (</a:t>
            </a:r>
            <a:r>
              <a:rPr lang="ru-RU" altLang="ru-RU" sz="2000" dirty="0"/>
              <a:t>интервал </a:t>
            </a:r>
            <a:r>
              <a:rPr lang="en-US" altLang="ru-RU" sz="2000" dirty="0"/>
              <a:t>1</a:t>
            </a:r>
            <a:r>
              <a:rPr lang="ru-RU" altLang="ru-RU" sz="2000" dirty="0"/>
              <a:t> дюйм</a:t>
            </a:r>
            <a:r>
              <a:rPr lang="en-US" altLang="ru-RU" sz="2000" dirty="0"/>
              <a:t>).</a:t>
            </a:r>
          </a:p>
          <a:p>
            <a:pPr marL="287338" indent="-287338" defTabSz="985838">
              <a:lnSpc>
                <a:spcPct val="90000"/>
              </a:lnSpc>
            </a:pPr>
            <a:r>
              <a:rPr lang="ru-RU" altLang="ru-RU" sz="2000" dirty="0"/>
              <a:t>Часто используются на катерах </a:t>
            </a:r>
            <a:r>
              <a:rPr lang="en-US" altLang="ru-RU" sz="2000" dirty="0"/>
              <a:t>Rinker, Chaparral, Fountain, Formula </a:t>
            </a:r>
            <a:r>
              <a:rPr lang="ru-RU" altLang="ru-RU" sz="2000" dirty="0"/>
              <a:t>и</a:t>
            </a:r>
            <a:r>
              <a:rPr lang="en-US" altLang="ru-RU" sz="2000" dirty="0"/>
              <a:t> Cobalt.</a:t>
            </a:r>
          </a:p>
          <a:p>
            <a:pPr marL="287338" indent="-287338" defTabSz="985838">
              <a:lnSpc>
                <a:spcPct val="90000"/>
              </a:lnSpc>
            </a:pPr>
            <a:r>
              <a:rPr lang="ru-RU" altLang="ru-RU" sz="2000" dirty="0"/>
              <a:t>При замене стандартного винта </a:t>
            </a:r>
            <a:r>
              <a:rPr lang="en-US" altLang="ru-RU" sz="2000" dirty="0"/>
              <a:t>Bravo3 </a:t>
            </a:r>
            <a:r>
              <a:rPr lang="ru-RU" altLang="ru-RU" sz="2000" dirty="0"/>
              <a:t>на </a:t>
            </a:r>
            <a:r>
              <a:rPr lang="en-US" altLang="ru-RU" sz="2000" dirty="0"/>
              <a:t>Bravo3 XR, </a:t>
            </a:r>
            <a:r>
              <a:rPr lang="ru-RU" altLang="ru-RU" sz="2000" dirty="0"/>
              <a:t>для сохранения оборотов понизить шаг на 1</a:t>
            </a:r>
            <a:r>
              <a:rPr lang="en-US" altLang="ru-RU" sz="2000" dirty="0"/>
              <a:t>”.</a:t>
            </a:r>
          </a:p>
          <a:p>
            <a:pPr marL="287338" indent="-287338" defTabSz="985838">
              <a:lnSpc>
                <a:spcPct val="90000"/>
              </a:lnSpc>
            </a:pPr>
            <a:r>
              <a:rPr lang="ru-RU" altLang="ru-RU" sz="2000" dirty="0"/>
              <a:t>Максимальная скорость на 1-2 мили/час выше, лучше</a:t>
            </a:r>
            <a:r>
              <a:rPr lang="en-US" altLang="ru-RU" sz="2000" dirty="0"/>
              <a:t> </a:t>
            </a:r>
            <a:r>
              <a:rPr lang="ru-RU" altLang="ru-RU" sz="2000" dirty="0"/>
              <a:t>управляемость, скорость в среднем диапазоне оборотов выше на 3-5 миль/час, высокая топливная экономичность. </a:t>
            </a:r>
            <a:endParaRPr lang="en-US" altLang="ru-RU" sz="2000" dirty="0"/>
          </a:p>
          <a:p>
            <a:pPr marL="287338" indent="-287338" defTabSz="985838">
              <a:lnSpc>
                <a:spcPct val="90000"/>
              </a:lnSpc>
            </a:pPr>
            <a:endParaRPr lang="en-US" altLang="ru-RU" sz="2000" dirty="0"/>
          </a:p>
          <a:p>
            <a:pPr marL="287338" indent="-287338" defTabSz="985838">
              <a:lnSpc>
                <a:spcPct val="90000"/>
              </a:lnSpc>
            </a:pPr>
            <a:endParaRPr lang="en-US" altLang="ru-RU" sz="2000" dirty="0"/>
          </a:p>
          <a:p>
            <a:pPr marL="287338" indent="-287338" defTabSz="985838">
              <a:lnSpc>
                <a:spcPct val="90000"/>
              </a:lnSpc>
              <a:buFontTx/>
              <a:buNone/>
            </a:pPr>
            <a:endParaRPr lang="en-US" altLang="ru-RU" sz="2000" dirty="0"/>
          </a:p>
        </p:txBody>
      </p:sp>
      <p:pic>
        <p:nvPicPr>
          <p:cNvPr id="73732" name="Picture 4" descr="BravoThree X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6634163" y="838200"/>
            <a:ext cx="2509837" cy="266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3" name="Picture 5" descr="bravothreedrive"/>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934200" y="3505200"/>
            <a:ext cx="1985963" cy="266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3160650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0"/>
          </p:nvPr>
        </p:nvSpPr>
        <p:spPr/>
        <p:txBody>
          <a:bodyPr/>
          <a:lstStyle/>
          <a:p>
            <a:fld id="{07E4BE5C-ED5C-4557-80BA-DAF70EF35C3E}" type="slidenum">
              <a:rPr lang="en-US" altLang="ru-RU"/>
              <a:pPr/>
              <a:t>72</a:t>
            </a:fld>
            <a:endParaRPr lang="en-US" altLang="ru-RU"/>
          </a:p>
        </p:txBody>
      </p:sp>
      <p:pic>
        <p:nvPicPr>
          <p:cNvPr id="74754" name="Picture 2" descr="BravoThree X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590800" y="1143000"/>
            <a:ext cx="4730750" cy="5027613"/>
          </a:xfrm>
          <a:ln/>
        </p:spPr>
      </p:pic>
      <p:sp>
        <p:nvSpPr>
          <p:cNvPr id="74755" name="Oval 3"/>
          <p:cNvSpPr>
            <a:spLocks noChangeArrowheads="1"/>
          </p:cNvSpPr>
          <p:nvPr/>
        </p:nvSpPr>
        <p:spPr bwMode="auto">
          <a:xfrm rot="-2341004">
            <a:off x="3657600" y="1752600"/>
            <a:ext cx="609600" cy="182880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4756" name="Oval 4"/>
          <p:cNvSpPr>
            <a:spLocks noChangeArrowheads="1"/>
          </p:cNvSpPr>
          <p:nvPr/>
        </p:nvSpPr>
        <p:spPr bwMode="auto">
          <a:xfrm rot="-1070918">
            <a:off x="6553200" y="3657600"/>
            <a:ext cx="609600" cy="160020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4757" name="Line 5"/>
          <p:cNvSpPr>
            <a:spLocks noChangeShapeType="1"/>
          </p:cNvSpPr>
          <p:nvPr/>
        </p:nvSpPr>
        <p:spPr bwMode="auto">
          <a:xfrm flipH="1">
            <a:off x="4114800" y="990600"/>
            <a:ext cx="2209800" cy="17526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4758" name="Line 6"/>
          <p:cNvSpPr>
            <a:spLocks noChangeShapeType="1"/>
          </p:cNvSpPr>
          <p:nvPr/>
        </p:nvSpPr>
        <p:spPr bwMode="auto">
          <a:xfrm>
            <a:off x="6324600" y="990600"/>
            <a:ext cx="533400" cy="3429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4759" name="Text Box 7"/>
          <p:cNvSpPr txBox="1">
            <a:spLocks noChangeArrowheads="1"/>
          </p:cNvSpPr>
          <p:nvPr/>
        </p:nvSpPr>
        <p:spPr bwMode="auto">
          <a:xfrm>
            <a:off x="2514600" y="533400"/>
            <a:ext cx="6019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altLang="ru-RU">
                <a:latin typeface="Tahoma" charset="0"/>
              </a:rPr>
              <a:t>Задняя кромка лопасти имеет загнутый профиль (</a:t>
            </a:r>
            <a:r>
              <a:rPr lang="en-US" altLang="ru-RU">
                <a:latin typeface="Tahoma" charset="0"/>
              </a:rPr>
              <a:t>Cupped)</a:t>
            </a:r>
          </a:p>
        </p:txBody>
      </p:sp>
    </p:spTree>
    <p:extLst>
      <p:ext uri="{BB962C8B-B14F-4D97-AF65-F5344CB8AC3E}">
        <p14:creationId xmlns:p14="http://schemas.microsoft.com/office/powerpoint/2010/main" val="155263365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7492DE65-52BD-464A-B4F3-614A3322AF3E}" type="slidenum">
              <a:rPr lang="en-US" altLang="ru-RU"/>
              <a:pPr/>
              <a:t>73</a:t>
            </a:fld>
            <a:endParaRPr lang="en-US" altLang="ru-RU"/>
          </a:p>
        </p:txBody>
      </p:sp>
      <p:sp>
        <p:nvSpPr>
          <p:cNvPr id="75778" name="Rectangle 2"/>
          <p:cNvSpPr>
            <a:spLocks noGrp="1" noChangeArrowheads="1"/>
          </p:cNvSpPr>
          <p:nvPr>
            <p:ph type="title"/>
          </p:nvPr>
        </p:nvSpPr>
        <p:spPr>
          <a:xfrm>
            <a:off x="990600" y="0"/>
            <a:ext cx="7772400" cy="1143000"/>
          </a:xfrm>
        </p:spPr>
        <p:txBody>
          <a:bodyPr/>
          <a:lstStyle/>
          <a:p>
            <a:pPr defTabSz="985838"/>
            <a:r>
              <a:rPr lang="en-US" altLang="ru-RU" sz="3600"/>
              <a:t>CNC Lab Finished Cleavers</a:t>
            </a:r>
          </a:p>
        </p:txBody>
      </p:sp>
      <p:sp>
        <p:nvSpPr>
          <p:cNvPr id="75779" name="Rectangle 3"/>
          <p:cNvSpPr>
            <a:spLocks noGrp="1" noChangeArrowheads="1"/>
          </p:cNvSpPr>
          <p:nvPr>
            <p:ph type="body" sz="half" idx="1"/>
          </p:nvPr>
        </p:nvSpPr>
        <p:spPr>
          <a:xfrm>
            <a:off x="1066800" y="914400"/>
            <a:ext cx="5867400" cy="4876800"/>
          </a:xfrm>
        </p:spPr>
        <p:txBody>
          <a:bodyPr/>
          <a:lstStyle/>
          <a:p>
            <a:pPr marL="369888" indent="-369888" defTabSz="985838">
              <a:lnSpc>
                <a:spcPct val="80000"/>
              </a:lnSpc>
            </a:pPr>
            <a:r>
              <a:rPr lang="en-US" altLang="ru-RU" sz="2000" dirty="0"/>
              <a:t>5- </a:t>
            </a:r>
            <a:r>
              <a:rPr lang="ru-RU" altLang="ru-RU" sz="2000" dirty="0"/>
              <a:t>и 6-лопастной гребной винт для килеватых и аэрированных корпусов, катамаранов и катеров с полупогруженным винтом. </a:t>
            </a:r>
            <a:endParaRPr lang="en-US" altLang="ru-RU" sz="2000" dirty="0"/>
          </a:p>
          <a:p>
            <a:pPr marL="369888" indent="-369888" defTabSz="985838">
              <a:lnSpc>
                <a:spcPct val="80000"/>
              </a:lnSpc>
            </a:pPr>
            <a:r>
              <a:rPr lang="ru-RU" altLang="ru-RU" sz="2000" dirty="0"/>
              <a:t>Исполнения: </a:t>
            </a:r>
            <a:r>
              <a:rPr lang="en-US" altLang="ru-RU" sz="2000" dirty="0"/>
              <a:t>550 </a:t>
            </a:r>
            <a:r>
              <a:rPr lang="ru-RU" altLang="ru-RU" sz="2000" dirty="0"/>
              <a:t>л.с.</a:t>
            </a:r>
            <a:r>
              <a:rPr lang="en-US" altLang="ru-RU" sz="2000" dirty="0"/>
              <a:t>, 850 </a:t>
            </a:r>
            <a:r>
              <a:rPr lang="ru-RU" altLang="ru-RU" sz="2000" dirty="0"/>
              <a:t>л.с.</a:t>
            </a:r>
            <a:r>
              <a:rPr lang="en-US" altLang="ru-RU" sz="2000" dirty="0"/>
              <a:t>, 1200 </a:t>
            </a:r>
            <a:r>
              <a:rPr lang="ru-RU" altLang="ru-RU" sz="2000" dirty="0"/>
              <a:t>л.с.</a:t>
            </a:r>
            <a:r>
              <a:rPr lang="en-US" altLang="ru-RU" sz="2000" dirty="0"/>
              <a:t>.</a:t>
            </a:r>
          </a:p>
          <a:p>
            <a:pPr marL="369888" indent="-369888" defTabSz="985838">
              <a:lnSpc>
                <a:spcPct val="80000"/>
              </a:lnSpc>
            </a:pPr>
            <a:r>
              <a:rPr lang="ru-RU" altLang="ru-RU" sz="2000" dirty="0"/>
              <a:t>Увод лопасти </a:t>
            </a:r>
            <a:r>
              <a:rPr lang="en-US" altLang="ru-RU" sz="2000" dirty="0"/>
              <a:t>15</a:t>
            </a:r>
            <a:r>
              <a:rPr lang="ru-RU" altLang="ru-RU" sz="2000" baseline="40000" dirty="0"/>
              <a:t>о</a:t>
            </a:r>
            <a:r>
              <a:rPr lang="en-US" altLang="ru-RU" sz="2000" dirty="0"/>
              <a:t>, 18</a:t>
            </a:r>
            <a:r>
              <a:rPr lang="ru-RU" altLang="ru-RU" sz="2000" baseline="40000" dirty="0"/>
              <a:t>о</a:t>
            </a:r>
            <a:r>
              <a:rPr lang="en-US" altLang="ru-RU" sz="2000" dirty="0"/>
              <a:t> </a:t>
            </a:r>
            <a:r>
              <a:rPr lang="ru-RU" altLang="ru-RU" sz="2000" dirty="0"/>
              <a:t>и</a:t>
            </a:r>
            <a:r>
              <a:rPr lang="en-US" altLang="ru-RU" sz="2000" dirty="0"/>
              <a:t> 21</a:t>
            </a:r>
            <a:r>
              <a:rPr lang="ru-RU" altLang="ru-RU" sz="2000" baseline="40000" dirty="0"/>
              <a:t>о</a:t>
            </a:r>
            <a:r>
              <a:rPr lang="en-US" altLang="ru-RU" sz="2000" dirty="0"/>
              <a:t>.</a:t>
            </a:r>
          </a:p>
          <a:p>
            <a:pPr marL="800100" lvl="1" indent="-307975" defTabSz="985838">
              <a:lnSpc>
                <a:spcPct val="80000"/>
              </a:lnSpc>
            </a:pPr>
            <a:r>
              <a:rPr lang="ru-RU" altLang="ru-RU" sz="1800" dirty="0"/>
              <a:t>Увод </a:t>
            </a:r>
            <a:r>
              <a:rPr lang="en-US" altLang="ru-RU" sz="1800" dirty="0"/>
              <a:t>15</a:t>
            </a:r>
            <a:r>
              <a:rPr lang="ru-RU" altLang="ru-RU" sz="1800" baseline="40000" dirty="0"/>
              <a:t>о</a:t>
            </a:r>
            <a:r>
              <a:rPr lang="ru-RU" altLang="ru-RU" sz="1800" dirty="0"/>
              <a:t>:</a:t>
            </a:r>
            <a:r>
              <a:rPr lang="en-US" altLang="ru-RU" sz="1800" dirty="0"/>
              <a:t> </a:t>
            </a:r>
            <a:r>
              <a:rPr lang="ru-RU" altLang="ru-RU" sz="1800" dirty="0"/>
              <a:t>шаг </a:t>
            </a:r>
            <a:r>
              <a:rPr lang="en-US" altLang="ru-RU" sz="1800" dirty="0"/>
              <a:t>25 </a:t>
            </a:r>
            <a:r>
              <a:rPr lang="ru-RU" altLang="ru-RU" sz="1800" dirty="0"/>
              <a:t>-</a:t>
            </a:r>
            <a:r>
              <a:rPr lang="en-US" altLang="ru-RU" sz="1800" dirty="0"/>
              <a:t> 41’’ c </a:t>
            </a:r>
            <a:r>
              <a:rPr lang="ru-RU" altLang="ru-RU" sz="1800" dirty="0"/>
              <a:t>интервалом </a:t>
            </a:r>
            <a:r>
              <a:rPr lang="en-US" altLang="ru-RU" sz="1800" dirty="0"/>
              <a:t>1”.</a:t>
            </a:r>
          </a:p>
          <a:p>
            <a:pPr marL="800100" lvl="1" indent="-307975" defTabSz="985838">
              <a:lnSpc>
                <a:spcPct val="80000"/>
              </a:lnSpc>
            </a:pPr>
            <a:r>
              <a:rPr lang="ru-RU" altLang="ru-RU" sz="1800" dirty="0"/>
              <a:t>Увод </a:t>
            </a:r>
            <a:r>
              <a:rPr lang="en-US" altLang="ru-RU" sz="1800" dirty="0"/>
              <a:t>18</a:t>
            </a:r>
            <a:r>
              <a:rPr lang="ru-RU" altLang="ru-RU" sz="1800" baseline="40000" dirty="0"/>
              <a:t>о </a:t>
            </a:r>
            <a:r>
              <a:rPr lang="ru-RU" altLang="ru-RU" sz="1800" dirty="0"/>
              <a:t>и</a:t>
            </a:r>
            <a:r>
              <a:rPr lang="en-US" altLang="ru-RU" sz="1800" dirty="0"/>
              <a:t> 21</a:t>
            </a:r>
            <a:r>
              <a:rPr lang="ru-RU" altLang="ru-RU" sz="1800" baseline="40000" dirty="0"/>
              <a:t>о</a:t>
            </a:r>
            <a:r>
              <a:rPr lang="ru-RU" altLang="ru-RU" sz="1800" dirty="0"/>
              <a:t>: шаг 30 – </a:t>
            </a:r>
            <a:r>
              <a:rPr lang="en-US" altLang="ru-RU" sz="1800" dirty="0"/>
              <a:t>41”</a:t>
            </a:r>
            <a:r>
              <a:rPr lang="ru-RU" altLang="ru-RU" sz="1800" dirty="0"/>
              <a:t> с интервалом 1</a:t>
            </a:r>
            <a:r>
              <a:rPr lang="en-US" altLang="ru-RU" sz="1800" dirty="0"/>
              <a:t>”</a:t>
            </a:r>
            <a:r>
              <a:rPr lang="ru-RU" altLang="ru-RU" sz="1800" dirty="0"/>
              <a:t>. </a:t>
            </a:r>
            <a:endParaRPr lang="en-US" altLang="ru-RU" sz="1800" dirty="0"/>
          </a:p>
          <a:p>
            <a:pPr marL="369888" indent="-369888" defTabSz="985838">
              <a:lnSpc>
                <a:spcPct val="80000"/>
              </a:lnSpc>
            </a:pPr>
            <a:r>
              <a:rPr lang="ru-RU" altLang="ru-RU" sz="2000" dirty="0"/>
              <a:t>Диаметр винта от </a:t>
            </a:r>
            <a:r>
              <a:rPr lang="en-US" altLang="ru-RU" sz="2000" dirty="0"/>
              <a:t>15” </a:t>
            </a:r>
            <a:r>
              <a:rPr lang="ru-RU" altLang="ru-RU" sz="2000" dirty="0"/>
              <a:t>до</a:t>
            </a:r>
            <a:r>
              <a:rPr lang="en-US" altLang="ru-RU" sz="2000" dirty="0"/>
              <a:t> 18”</a:t>
            </a:r>
            <a:r>
              <a:rPr lang="ru-RU" altLang="ru-RU" sz="2000" dirty="0"/>
              <a:t> с интервалом 0</a:t>
            </a:r>
            <a:r>
              <a:rPr lang="en-US" altLang="ru-RU" sz="2000" dirty="0"/>
              <a:t>.25”.</a:t>
            </a:r>
          </a:p>
          <a:p>
            <a:pPr marL="369888" indent="-369888" defTabSz="985838">
              <a:lnSpc>
                <a:spcPct val="80000"/>
              </a:lnSpc>
            </a:pPr>
            <a:r>
              <a:rPr lang="ru-RU" altLang="ru-RU" sz="2000" dirty="0"/>
              <a:t>Винт с уводом лопасти </a:t>
            </a:r>
            <a:r>
              <a:rPr lang="en-US" altLang="ru-RU" sz="2000" dirty="0"/>
              <a:t>15</a:t>
            </a:r>
            <a:r>
              <a:rPr lang="ru-RU" altLang="ru-RU" sz="2000" baseline="40000" dirty="0"/>
              <a:t>о </a:t>
            </a:r>
            <a:r>
              <a:rPr lang="ru-RU" altLang="ru-RU" sz="2000" dirty="0"/>
              <a:t>для корпусов и традиционных килеватых. </a:t>
            </a:r>
            <a:endParaRPr lang="en-US" altLang="ru-RU" sz="2000" dirty="0"/>
          </a:p>
          <a:p>
            <a:pPr marL="369888" indent="-369888" defTabSz="985838">
              <a:lnSpc>
                <a:spcPct val="80000"/>
              </a:lnSpc>
            </a:pPr>
            <a:r>
              <a:rPr lang="ru-RU" altLang="ru-RU" sz="2000" dirty="0"/>
              <a:t>Некоторым катерам с поперечными реданами и смещенным в новосую часть центром тяжести требуется дополнительный подъем носа за счет использования гребного винта с уводом лопасти 18</a:t>
            </a:r>
            <a:r>
              <a:rPr lang="ru-RU" altLang="ru-RU" sz="2000" baseline="40000" dirty="0"/>
              <a:t>о</a:t>
            </a:r>
            <a:r>
              <a:rPr lang="ru-RU" altLang="ru-RU" sz="2000" dirty="0"/>
              <a:t>.</a:t>
            </a:r>
            <a:endParaRPr lang="en-US" altLang="ru-RU" sz="2000" dirty="0"/>
          </a:p>
          <a:p>
            <a:pPr marL="369888" indent="-369888" defTabSz="985838">
              <a:lnSpc>
                <a:spcPct val="80000"/>
              </a:lnSpc>
            </a:pPr>
            <a:r>
              <a:rPr lang="ru-RU" altLang="ru-RU" sz="2000" dirty="0"/>
              <a:t>На катамаранах, как правило, используют винты с уводом лопасти </a:t>
            </a:r>
            <a:r>
              <a:rPr lang="en-US" altLang="ru-RU" sz="2000" dirty="0"/>
              <a:t>18</a:t>
            </a:r>
            <a:r>
              <a:rPr lang="ru-RU" altLang="ru-RU" sz="2000" baseline="40000" dirty="0"/>
              <a:t>о</a:t>
            </a:r>
            <a:r>
              <a:rPr lang="ru-RU" altLang="ru-RU" sz="2000" dirty="0"/>
              <a:t>, иногда -</a:t>
            </a:r>
            <a:r>
              <a:rPr lang="en-US" altLang="ru-RU" sz="2000" dirty="0"/>
              <a:t> 21</a:t>
            </a:r>
            <a:r>
              <a:rPr lang="ru-RU" altLang="ru-RU" sz="2000" baseline="40000" dirty="0"/>
              <a:t>о</a:t>
            </a:r>
            <a:r>
              <a:rPr lang="en-US" altLang="ru-RU" sz="2000" dirty="0"/>
              <a:t>.</a:t>
            </a:r>
          </a:p>
          <a:p>
            <a:pPr marL="369888" indent="-369888" defTabSz="985838">
              <a:lnSpc>
                <a:spcPct val="80000"/>
              </a:lnSpc>
            </a:pPr>
            <a:endParaRPr lang="en-US" altLang="ru-RU" sz="2000" dirty="0"/>
          </a:p>
        </p:txBody>
      </p:sp>
      <p:pic>
        <p:nvPicPr>
          <p:cNvPr id="75780" name="Picture 4" descr="CNC 6-blade Cleav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781800" y="2057400"/>
            <a:ext cx="2362200" cy="2362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925726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4294967295"/>
          </p:nvPr>
        </p:nvSpPr>
        <p:spPr>
          <a:xfrm>
            <a:off x="3124200" y="6381750"/>
            <a:ext cx="2133600" cy="476250"/>
          </a:xfrm>
          <a:prstGeom prst="rect">
            <a:avLst/>
          </a:prstGeom>
        </p:spPr>
        <p:txBody>
          <a:bodyPr/>
          <a:lstStyle/>
          <a:p>
            <a:fld id="{77A5B0A9-81C9-4157-A6BB-B0CC4DFE8ADC}" type="slidenum">
              <a:rPr lang="en-US" altLang="ru-RU"/>
              <a:pPr/>
              <a:t>74</a:t>
            </a:fld>
            <a:endParaRPr lang="en-US" altLang="ru-RU"/>
          </a:p>
        </p:txBody>
      </p:sp>
      <p:pic>
        <p:nvPicPr>
          <p:cNvPr id="77826"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19200" y="762000"/>
            <a:ext cx="7239000" cy="4706938"/>
          </a:xfrm>
        </p:spPr>
      </p:pic>
    </p:spTree>
    <p:extLst>
      <p:ext uri="{BB962C8B-B14F-4D97-AF65-F5344CB8AC3E}">
        <p14:creationId xmlns:p14="http://schemas.microsoft.com/office/powerpoint/2010/main" val="4065792942"/>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1F9AFD3-52AA-4C8D-99CB-48835D4497EB}" type="slidenum">
              <a:rPr lang="en-US" altLang="ru-RU"/>
              <a:pPr/>
              <a:t>75</a:t>
            </a:fld>
            <a:endParaRPr lang="en-US" altLang="ru-RU"/>
          </a:p>
        </p:txBody>
      </p:sp>
      <p:pic>
        <p:nvPicPr>
          <p:cNvPr id="78850" name="Picture 2" descr="Cat 700 NXT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762000"/>
            <a:ext cx="7010400" cy="467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987528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4294967295"/>
          </p:nvPr>
        </p:nvSpPr>
        <p:spPr>
          <a:xfrm>
            <a:off x="3124200" y="6381750"/>
            <a:ext cx="2133600" cy="476250"/>
          </a:xfrm>
          <a:prstGeom prst="rect">
            <a:avLst/>
          </a:prstGeom>
        </p:spPr>
        <p:txBody>
          <a:bodyPr/>
          <a:lstStyle/>
          <a:p>
            <a:fld id="{706DA568-514E-4BBA-AF40-2AA0334E1E26}" type="slidenum">
              <a:rPr lang="en-US" altLang="ru-RU"/>
              <a:pPr/>
              <a:t>76</a:t>
            </a:fld>
            <a:endParaRPr lang="en-US" altLang="ru-RU"/>
          </a:p>
        </p:txBody>
      </p:sp>
      <p:sp>
        <p:nvSpPr>
          <p:cNvPr id="79874" name="Rectangle 2"/>
          <p:cNvSpPr>
            <a:spLocks noGrp="1" noChangeArrowheads="1"/>
          </p:cNvSpPr>
          <p:nvPr>
            <p:ph type="title"/>
          </p:nvPr>
        </p:nvSpPr>
        <p:spPr>
          <a:xfrm>
            <a:off x="1066800" y="990600"/>
            <a:ext cx="7620000" cy="625475"/>
          </a:xfrm>
        </p:spPr>
        <p:txBody>
          <a:bodyPr>
            <a:normAutofit fontScale="90000"/>
          </a:bodyPr>
          <a:lstStyle/>
          <a:p>
            <a:pPr defTabSz="985838"/>
            <a:r>
              <a:rPr lang="ru-RU" altLang="ru-RU" sz="3600"/>
              <a:t>Подбор гребного винта </a:t>
            </a:r>
            <a:br>
              <a:rPr lang="ru-RU" altLang="ru-RU" sz="3600"/>
            </a:br>
            <a:r>
              <a:rPr lang="ru-RU" altLang="ru-RU" sz="3600"/>
              <a:t>по мощности двигателя</a:t>
            </a:r>
            <a:endParaRPr lang="en-US" altLang="ru-RU" sz="3600"/>
          </a:p>
        </p:txBody>
      </p:sp>
    </p:spTree>
    <p:extLst>
      <p:ext uri="{BB962C8B-B14F-4D97-AF65-F5344CB8AC3E}">
        <p14:creationId xmlns:p14="http://schemas.microsoft.com/office/powerpoint/2010/main" val="4023579189"/>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15F2C917-F6A5-4DF9-9452-55C1BF3FCD1D}" type="slidenum">
              <a:rPr lang="en-US" altLang="ru-RU"/>
              <a:pPr/>
              <a:t>77</a:t>
            </a:fld>
            <a:endParaRPr lang="en-US" altLang="ru-RU"/>
          </a:p>
        </p:txBody>
      </p:sp>
      <p:sp>
        <p:nvSpPr>
          <p:cNvPr id="80898" name="Rectangle 2"/>
          <p:cNvSpPr>
            <a:spLocks noGrp="1" noChangeArrowheads="1"/>
          </p:cNvSpPr>
          <p:nvPr>
            <p:ph type="title"/>
          </p:nvPr>
        </p:nvSpPr>
        <p:spPr/>
        <p:txBody>
          <a:bodyPr/>
          <a:lstStyle/>
          <a:p>
            <a:pPr defTabSz="985838"/>
            <a:r>
              <a:rPr lang="ru-RU" altLang="ru-RU" dirty="0"/>
              <a:t>Подвесные моторы </a:t>
            </a:r>
            <a:r>
              <a:rPr lang="en-US" altLang="ru-RU" dirty="0"/>
              <a:t>135</a:t>
            </a:r>
            <a:r>
              <a:rPr lang="ru-RU" altLang="ru-RU" dirty="0"/>
              <a:t>-</a:t>
            </a:r>
            <a:r>
              <a:rPr lang="en-US" altLang="ru-RU" dirty="0"/>
              <a:t>175 </a:t>
            </a:r>
            <a:r>
              <a:rPr lang="ru-RU" altLang="ru-RU" dirty="0"/>
              <a:t>л.с.</a:t>
            </a:r>
            <a:r>
              <a:rPr lang="en-US" altLang="ru-RU" sz="4400" dirty="0"/>
              <a:t> </a:t>
            </a:r>
          </a:p>
        </p:txBody>
      </p:sp>
      <p:sp>
        <p:nvSpPr>
          <p:cNvPr id="80899" name="Rectangle 3"/>
          <p:cNvSpPr>
            <a:spLocks noGrp="1" noChangeArrowheads="1"/>
          </p:cNvSpPr>
          <p:nvPr>
            <p:ph type="body" sz="half" idx="1"/>
          </p:nvPr>
        </p:nvSpPr>
        <p:spPr>
          <a:xfrm>
            <a:off x="990600" y="1905000"/>
            <a:ext cx="5105400" cy="4572000"/>
          </a:xfrm>
        </p:spPr>
        <p:txBody>
          <a:bodyPr/>
          <a:lstStyle/>
          <a:p>
            <a:pPr marL="369888" indent="-369888" defTabSz="985838"/>
            <a:r>
              <a:rPr lang="ru-RU" altLang="ru-RU" sz="2800" dirty="0"/>
              <a:t>Стандартные:</a:t>
            </a:r>
            <a:endParaRPr lang="en-US" altLang="ru-RU" sz="2800" dirty="0"/>
          </a:p>
          <a:p>
            <a:pPr marL="800100" lvl="1" indent="-307975" defTabSz="985838"/>
            <a:r>
              <a:rPr lang="en-US" altLang="ru-RU" sz="2400" dirty="0"/>
              <a:t>Alpha 4, Black Max, </a:t>
            </a:r>
            <a:r>
              <a:rPr lang="en-US" altLang="ru-RU" sz="2400" dirty="0" err="1"/>
              <a:t>Enertia</a:t>
            </a:r>
            <a:r>
              <a:rPr lang="en-US" altLang="ru-RU" sz="2400" dirty="0"/>
              <a:t>, Fury, </a:t>
            </a:r>
            <a:r>
              <a:rPr lang="en-US" altLang="ru-RU" sz="2400" dirty="0" err="1"/>
              <a:t>HighFive</a:t>
            </a:r>
            <a:r>
              <a:rPr lang="en-US" altLang="ru-RU" sz="2400" dirty="0"/>
              <a:t>, Laser II,  Tempest, Trophy, Vengeance </a:t>
            </a:r>
            <a:r>
              <a:rPr lang="ru-RU" altLang="ru-RU" sz="2400" dirty="0"/>
              <a:t>и</a:t>
            </a:r>
            <a:r>
              <a:rPr lang="en-US" altLang="ru-RU" sz="2400" dirty="0"/>
              <a:t> </a:t>
            </a:r>
            <a:r>
              <a:rPr lang="en-US" altLang="ru-RU" sz="2400" dirty="0" err="1"/>
              <a:t>Vensura</a:t>
            </a:r>
            <a:r>
              <a:rPr lang="en-US" altLang="ru-RU" sz="2400" dirty="0"/>
              <a:t>. </a:t>
            </a:r>
            <a:r>
              <a:rPr lang="ru-RU" altLang="ru-RU" sz="2400" dirty="0"/>
              <a:t>Не рекомендуются винты </a:t>
            </a:r>
            <a:r>
              <a:rPr lang="en-US" altLang="ru-RU" sz="2400" dirty="0"/>
              <a:t>Mirage (</a:t>
            </a:r>
            <a:r>
              <a:rPr lang="ru-RU" altLang="ru-RU" sz="2400" dirty="0"/>
              <a:t>кроме двухмоторной установки</a:t>
            </a:r>
            <a:r>
              <a:rPr lang="en-US" altLang="ru-RU" sz="2400" dirty="0"/>
              <a:t>), Rev 4 </a:t>
            </a:r>
            <a:r>
              <a:rPr lang="ru-RU" altLang="ru-RU" sz="2400" dirty="0"/>
              <a:t>и</a:t>
            </a:r>
            <a:r>
              <a:rPr lang="en-US" altLang="ru-RU" sz="2400" dirty="0"/>
              <a:t> Bravo I.</a:t>
            </a:r>
          </a:p>
          <a:p>
            <a:pPr marL="369888" indent="-369888" defTabSz="985838"/>
            <a:r>
              <a:rPr lang="ru-RU" altLang="ru-RU" sz="2800" dirty="0"/>
              <a:t>Серия </a:t>
            </a:r>
            <a:r>
              <a:rPr lang="en-US" altLang="ru-RU" sz="2800" dirty="0"/>
              <a:t>Racing (Lab Finished)</a:t>
            </a:r>
          </a:p>
          <a:p>
            <a:pPr marL="800100" lvl="1" indent="-307975" defTabSz="985838"/>
            <a:r>
              <a:rPr lang="en-US" altLang="ru-RU" sz="2400" dirty="0"/>
              <a:t>Chopper II, Cleaver 3</a:t>
            </a:r>
            <a:r>
              <a:rPr lang="ru-RU" altLang="ru-RU" sz="2400" dirty="0"/>
              <a:t>-х и 4-лопастной</a:t>
            </a:r>
            <a:r>
              <a:rPr lang="en-US" altLang="ru-RU" sz="2400" dirty="0"/>
              <a:t>, Lightning ET </a:t>
            </a:r>
            <a:r>
              <a:rPr lang="ru-RU" altLang="ru-RU" sz="2400" dirty="0"/>
              <a:t>и</a:t>
            </a:r>
            <a:r>
              <a:rPr lang="en-US" altLang="ru-RU" sz="2400" dirty="0"/>
              <a:t> Pro ET.</a:t>
            </a:r>
          </a:p>
        </p:txBody>
      </p:sp>
      <p:pic>
        <p:nvPicPr>
          <p:cNvPr id="80900" name="Picture 4" descr="150 Optimax"/>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19800" y="1981200"/>
            <a:ext cx="1930400" cy="289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7419768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00D6DEC5-A073-4083-89ED-7B4796C68ED3}" type="slidenum">
              <a:rPr lang="en-US" altLang="ru-RU"/>
              <a:pPr/>
              <a:t>78</a:t>
            </a:fld>
            <a:endParaRPr lang="en-US" altLang="ru-RU"/>
          </a:p>
        </p:txBody>
      </p:sp>
      <p:sp>
        <p:nvSpPr>
          <p:cNvPr id="81922" name="Rectangle 2"/>
          <p:cNvSpPr>
            <a:spLocks noGrp="1" noChangeArrowheads="1"/>
          </p:cNvSpPr>
          <p:nvPr>
            <p:ph type="title"/>
          </p:nvPr>
        </p:nvSpPr>
        <p:spPr/>
        <p:txBody>
          <a:bodyPr/>
          <a:lstStyle/>
          <a:p>
            <a:pPr defTabSz="985838"/>
            <a:r>
              <a:rPr lang="ru-RU" altLang="ru-RU"/>
              <a:t>Подвесные моторы </a:t>
            </a:r>
            <a:r>
              <a:rPr lang="en-US" altLang="ru-RU"/>
              <a:t>200</a:t>
            </a:r>
            <a:r>
              <a:rPr lang="ru-RU" altLang="ru-RU"/>
              <a:t>-</a:t>
            </a:r>
            <a:r>
              <a:rPr lang="en-US" altLang="ru-RU"/>
              <a:t>225</a:t>
            </a:r>
            <a:r>
              <a:rPr lang="ru-RU" altLang="ru-RU"/>
              <a:t> л.с. </a:t>
            </a:r>
            <a:endParaRPr lang="en-US" altLang="ru-RU" sz="4400"/>
          </a:p>
        </p:txBody>
      </p:sp>
      <p:sp>
        <p:nvSpPr>
          <p:cNvPr id="81923" name="Rectangle 3"/>
          <p:cNvSpPr>
            <a:spLocks noGrp="1" noChangeArrowheads="1"/>
          </p:cNvSpPr>
          <p:nvPr>
            <p:ph type="body" sz="half" idx="1"/>
          </p:nvPr>
        </p:nvSpPr>
        <p:spPr>
          <a:xfrm>
            <a:off x="990600" y="1676400"/>
            <a:ext cx="5105400" cy="4572000"/>
          </a:xfrm>
        </p:spPr>
        <p:txBody>
          <a:bodyPr/>
          <a:lstStyle/>
          <a:p>
            <a:pPr marL="369888" indent="-369888" defTabSz="985838">
              <a:lnSpc>
                <a:spcPct val="90000"/>
              </a:lnSpc>
            </a:pPr>
            <a:r>
              <a:rPr lang="ru-RU" altLang="ru-RU" sz="2400" dirty="0"/>
              <a:t>Стандартные:</a:t>
            </a:r>
            <a:endParaRPr lang="en-US" altLang="ru-RU" sz="2400" dirty="0"/>
          </a:p>
          <a:p>
            <a:pPr marL="800100" lvl="1" indent="-307975" defTabSz="985838">
              <a:lnSpc>
                <a:spcPct val="90000"/>
              </a:lnSpc>
            </a:pPr>
            <a:r>
              <a:rPr lang="en-US" altLang="ru-RU" sz="2000" dirty="0" err="1"/>
              <a:t>Enertia</a:t>
            </a:r>
            <a:r>
              <a:rPr lang="en-US" altLang="ru-RU" sz="2000" dirty="0"/>
              <a:t>, Fury, </a:t>
            </a:r>
            <a:r>
              <a:rPr lang="en-US" altLang="ru-RU" sz="2000" dirty="0" err="1"/>
              <a:t>HighFive</a:t>
            </a:r>
            <a:r>
              <a:rPr lang="en-US" altLang="ru-RU" sz="2000" dirty="0"/>
              <a:t>, Mirage, Rev 4, Tempest, Trophy</a:t>
            </a:r>
            <a:r>
              <a:rPr lang="ru-RU" altLang="ru-RU" sz="2000" dirty="0"/>
              <a:t> и</a:t>
            </a:r>
            <a:r>
              <a:rPr lang="en-US" altLang="ru-RU" sz="2000" dirty="0"/>
              <a:t> </a:t>
            </a:r>
            <a:r>
              <a:rPr lang="en-US" altLang="ru-RU" sz="2000" dirty="0" err="1"/>
              <a:t>Vensura</a:t>
            </a:r>
            <a:r>
              <a:rPr lang="en-US" altLang="ru-RU" sz="2000" dirty="0"/>
              <a:t>. </a:t>
            </a:r>
            <a:r>
              <a:rPr lang="ru-RU" altLang="ru-RU" sz="2000" dirty="0"/>
              <a:t>Не рекомендуются винты </a:t>
            </a:r>
            <a:r>
              <a:rPr lang="en-US" altLang="ru-RU" sz="2000" dirty="0"/>
              <a:t>Alpha 4, Laser II (</a:t>
            </a:r>
            <a:r>
              <a:rPr lang="ru-RU" altLang="ru-RU" sz="2000" dirty="0"/>
              <a:t>недостаточная площадь лопастей), </a:t>
            </a:r>
            <a:r>
              <a:rPr lang="en-US" altLang="ru-RU" sz="2000" dirty="0"/>
              <a:t>Black Max, Vengeance (</a:t>
            </a:r>
            <a:r>
              <a:rPr lang="ru-RU" altLang="ru-RU" sz="2000" dirty="0"/>
              <a:t>малые площадь лопастей и увод лопасти) и </a:t>
            </a:r>
            <a:r>
              <a:rPr lang="en-US" altLang="ru-RU" sz="2000" dirty="0"/>
              <a:t>Bravo I (</a:t>
            </a:r>
            <a:r>
              <a:rPr lang="ru-RU" altLang="ru-RU" sz="2000" dirty="0"/>
              <a:t>большой шаг винта</a:t>
            </a:r>
            <a:r>
              <a:rPr lang="en-US" altLang="ru-RU" sz="2000" dirty="0"/>
              <a:t>).</a:t>
            </a:r>
          </a:p>
          <a:p>
            <a:pPr marL="369888" indent="-369888" defTabSz="985838">
              <a:lnSpc>
                <a:spcPct val="90000"/>
              </a:lnSpc>
            </a:pPr>
            <a:r>
              <a:rPr lang="ru-RU" altLang="ru-RU" sz="2400" dirty="0"/>
              <a:t>Серия </a:t>
            </a:r>
            <a:r>
              <a:rPr lang="en-US" altLang="ru-RU" sz="2400" dirty="0"/>
              <a:t>Racing (Lab Finished)</a:t>
            </a:r>
          </a:p>
          <a:p>
            <a:pPr marL="800100" lvl="1" indent="-307975" defTabSz="985838">
              <a:lnSpc>
                <a:spcPct val="90000"/>
              </a:lnSpc>
            </a:pPr>
            <a:r>
              <a:rPr lang="en-US" altLang="ru-RU" sz="2000" dirty="0"/>
              <a:t>Bravo I, Mirage, Rev 4, Tempest </a:t>
            </a:r>
            <a:r>
              <a:rPr lang="ru-RU" altLang="ru-RU" sz="2000" dirty="0"/>
              <a:t>и</a:t>
            </a:r>
            <a:r>
              <a:rPr lang="en-US" altLang="ru-RU" sz="2000" dirty="0"/>
              <a:t> Trophy.</a:t>
            </a:r>
          </a:p>
          <a:p>
            <a:pPr marL="800100" lvl="1" indent="-307975" defTabSz="985838">
              <a:lnSpc>
                <a:spcPct val="90000"/>
              </a:lnSpc>
            </a:pPr>
            <a:r>
              <a:rPr lang="en-US" altLang="ru-RU" sz="2000" dirty="0"/>
              <a:t>Chopper II, Cleaver 3</a:t>
            </a:r>
            <a:r>
              <a:rPr lang="ru-RU" altLang="ru-RU" sz="2000" dirty="0"/>
              <a:t>-х и 4-лопастной</a:t>
            </a:r>
            <a:r>
              <a:rPr lang="en-US" altLang="ru-RU" sz="2000" dirty="0"/>
              <a:t>, Lightning ET </a:t>
            </a:r>
            <a:r>
              <a:rPr lang="ru-RU" altLang="ru-RU" sz="2000" dirty="0"/>
              <a:t>и</a:t>
            </a:r>
            <a:r>
              <a:rPr lang="en-US" altLang="ru-RU" sz="2000" dirty="0"/>
              <a:t> Pro ET.</a:t>
            </a:r>
          </a:p>
        </p:txBody>
      </p:sp>
      <p:pic>
        <p:nvPicPr>
          <p:cNvPr id="81924" name="Picture 4" descr="200 L-4 Verado"/>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324600" y="4038600"/>
            <a:ext cx="1371600" cy="205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5" name="Picture 5" descr="225 Optimax"/>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248400" y="1600200"/>
            <a:ext cx="1371600" cy="205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7548085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7F814F02-A220-41CD-B757-425072A2F7F1}" type="slidenum">
              <a:rPr lang="en-US" altLang="ru-RU"/>
              <a:pPr/>
              <a:t>79</a:t>
            </a:fld>
            <a:endParaRPr lang="en-US" altLang="ru-RU"/>
          </a:p>
        </p:txBody>
      </p:sp>
      <p:sp>
        <p:nvSpPr>
          <p:cNvPr id="82946" name="Rectangle 2"/>
          <p:cNvSpPr>
            <a:spLocks noGrp="1" noChangeArrowheads="1"/>
          </p:cNvSpPr>
          <p:nvPr>
            <p:ph type="title"/>
          </p:nvPr>
        </p:nvSpPr>
        <p:spPr>
          <a:xfrm>
            <a:off x="990600" y="304800"/>
            <a:ext cx="7772400" cy="1143000"/>
          </a:xfrm>
        </p:spPr>
        <p:txBody>
          <a:bodyPr/>
          <a:lstStyle/>
          <a:p>
            <a:pPr defTabSz="985838"/>
            <a:r>
              <a:rPr lang="ru-RU" altLang="ru-RU"/>
              <a:t>Подвесные моторы </a:t>
            </a:r>
            <a:r>
              <a:rPr lang="en-US" altLang="ru-RU"/>
              <a:t>250</a:t>
            </a:r>
            <a:r>
              <a:rPr lang="ru-RU" altLang="ru-RU"/>
              <a:t>-</a:t>
            </a:r>
            <a:r>
              <a:rPr lang="en-US" altLang="ru-RU"/>
              <a:t>350</a:t>
            </a:r>
            <a:r>
              <a:rPr lang="ru-RU" altLang="ru-RU"/>
              <a:t> л.с.</a:t>
            </a:r>
            <a:endParaRPr lang="en-US" altLang="ru-RU" sz="4400"/>
          </a:p>
        </p:txBody>
      </p:sp>
      <p:sp>
        <p:nvSpPr>
          <p:cNvPr id="82947" name="Rectangle 3"/>
          <p:cNvSpPr>
            <a:spLocks noGrp="1" noChangeArrowheads="1"/>
          </p:cNvSpPr>
          <p:nvPr>
            <p:ph type="body" sz="half" idx="1"/>
          </p:nvPr>
        </p:nvSpPr>
        <p:spPr>
          <a:xfrm>
            <a:off x="990600" y="1600200"/>
            <a:ext cx="5181600" cy="4572000"/>
          </a:xfrm>
        </p:spPr>
        <p:txBody>
          <a:bodyPr/>
          <a:lstStyle/>
          <a:p>
            <a:pPr marL="369888" indent="-369888" defTabSz="985838">
              <a:lnSpc>
                <a:spcPct val="90000"/>
              </a:lnSpc>
            </a:pPr>
            <a:r>
              <a:rPr lang="ru-RU" altLang="ru-RU" sz="2400" dirty="0"/>
              <a:t>Стандарные:</a:t>
            </a:r>
            <a:endParaRPr lang="en-US" altLang="ru-RU" sz="2400" dirty="0"/>
          </a:p>
          <a:p>
            <a:pPr marL="800100" lvl="1" indent="-307975" defTabSz="985838">
              <a:lnSpc>
                <a:spcPct val="90000"/>
              </a:lnSpc>
            </a:pPr>
            <a:r>
              <a:rPr lang="en-US" altLang="ru-RU" sz="2000" dirty="0"/>
              <a:t>Bravo I, Fury, Mirage, Rev 4, Tempest </a:t>
            </a:r>
            <a:r>
              <a:rPr lang="ru-RU" altLang="ru-RU" sz="2000" dirty="0"/>
              <a:t>и</a:t>
            </a:r>
            <a:r>
              <a:rPr lang="en-US" altLang="ru-RU" sz="2000" dirty="0"/>
              <a:t> Trophy. </a:t>
            </a:r>
            <a:r>
              <a:rPr lang="ru-RU" altLang="ru-RU" sz="2000" dirty="0"/>
              <a:t>Не рекомендуются винты </a:t>
            </a:r>
            <a:r>
              <a:rPr lang="en-US" altLang="ru-RU" sz="2000" dirty="0"/>
              <a:t>Alpha 4, Black Max, </a:t>
            </a:r>
            <a:r>
              <a:rPr lang="en-US" altLang="ru-RU" sz="2000" dirty="0" err="1"/>
              <a:t>HighFive</a:t>
            </a:r>
            <a:r>
              <a:rPr lang="en-US" altLang="ru-RU" sz="2000" dirty="0"/>
              <a:t>, Laser II, Vengeance </a:t>
            </a:r>
            <a:r>
              <a:rPr lang="ru-RU" altLang="ru-RU" sz="2000" dirty="0"/>
              <a:t>и</a:t>
            </a:r>
            <a:r>
              <a:rPr lang="en-US" altLang="ru-RU" sz="2000" dirty="0"/>
              <a:t> </a:t>
            </a:r>
            <a:r>
              <a:rPr lang="en-US" altLang="ru-RU" sz="2000" dirty="0" err="1"/>
              <a:t>Vensura</a:t>
            </a:r>
            <a:r>
              <a:rPr lang="en-US" altLang="ru-RU" sz="2000" dirty="0"/>
              <a:t>. </a:t>
            </a:r>
            <a:r>
              <a:rPr lang="ru-RU" altLang="ru-RU" sz="2000" dirty="0"/>
              <a:t>Под вопросом </a:t>
            </a:r>
            <a:r>
              <a:rPr lang="en-US" altLang="ru-RU" sz="2000" dirty="0" err="1"/>
              <a:t>Enertia</a:t>
            </a:r>
            <a:r>
              <a:rPr lang="ru-RU" altLang="ru-RU" sz="2000" dirty="0"/>
              <a:t> из-за малых шагов. </a:t>
            </a:r>
            <a:endParaRPr lang="en-US" altLang="ru-RU" sz="2000" dirty="0"/>
          </a:p>
          <a:p>
            <a:pPr marL="369888" indent="-369888" defTabSz="985838">
              <a:lnSpc>
                <a:spcPct val="90000"/>
              </a:lnSpc>
            </a:pPr>
            <a:r>
              <a:rPr lang="ru-RU" altLang="ru-RU" sz="2400" dirty="0"/>
              <a:t>Серия </a:t>
            </a:r>
            <a:r>
              <a:rPr lang="en-US" altLang="ru-RU" sz="2400" dirty="0"/>
              <a:t>Racing (Lab Finished)</a:t>
            </a:r>
          </a:p>
          <a:p>
            <a:pPr marL="800100" lvl="1" indent="-307975" defTabSz="985838">
              <a:lnSpc>
                <a:spcPct val="90000"/>
              </a:lnSpc>
            </a:pPr>
            <a:r>
              <a:rPr lang="en-US" altLang="ru-RU" sz="2000" dirty="0"/>
              <a:t>Bravo I, Mirage, Rev 4, Tempest </a:t>
            </a:r>
            <a:r>
              <a:rPr lang="ru-RU" altLang="ru-RU" sz="2000" dirty="0"/>
              <a:t>и</a:t>
            </a:r>
            <a:r>
              <a:rPr lang="en-US" altLang="ru-RU" sz="2000" dirty="0"/>
              <a:t> Trophy.</a:t>
            </a:r>
          </a:p>
          <a:p>
            <a:pPr marL="800100" lvl="1" indent="-307975" defTabSz="985838">
              <a:lnSpc>
                <a:spcPct val="90000"/>
              </a:lnSpc>
            </a:pPr>
            <a:r>
              <a:rPr lang="en-US" altLang="ru-RU" sz="2000" dirty="0"/>
              <a:t>Chopper II, Cleaver 3</a:t>
            </a:r>
            <a:r>
              <a:rPr lang="ru-RU" altLang="ru-RU" sz="2000" dirty="0"/>
              <a:t>-х и </a:t>
            </a:r>
            <a:r>
              <a:rPr lang="en-US" altLang="ru-RU" sz="2000" dirty="0"/>
              <a:t>4</a:t>
            </a:r>
            <a:r>
              <a:rPr lang="ru-RU" altLang="ru-RU" sz="2000" dirty="0"/>
              <a:t>-лопастной</a:t>
            </a:r>
            <a:r>
              <a:rPr lang="en-US" altLang="ru-RU" sz="2000" dirty="0"/>
              <a:t>, Lightning ET </a:t>
            </a:r>
            <a:r>
              <a:rPr lang="ru-RU" altLang="ru-RU" sz="2000" dirty="0"/>
              <a:t>и</a:t>
            </a:r>
            <a:r>
              <a:rPr lang="en-US" altLang="ru-RU" sz="2000" dirty="0"/>
              <a:t> Pro ET.</a:t>
            </a:r>
          </a:p>
          <a:p>
            <a:pPr marL="800100" lvl="1" indent="-307975" defTabSz="985838">
              <a:lnSpc>
                <a:spcPct val="90000"/>
              </a:lnSpc>
            </a:pPr>
            <a:r>
              <a:rPr lang="en-US" altLang="ru-RU" sz="2000" dirty="0"/>
              <a:t>Maximus </a:t>
            </a:r>
            <a:r>
              <a:rPr lang="ru-RU" altLang="ru-RU" sz="2000" dirty="0"/>
              <a:t>малого диаметра в разработке</a:t>
            </a:r>
            <a:r>
              <a:rPr lang="en-US" altLang="ru-RU" sz="2000" dirty="0"/>
              <a:t>.</a:t>
            </a:r>
          </a:p>
        </p:txBody>
      </p:sp>
      <p:pic>
        <p:nvPicPr>
          <p:cNvPr id="82948" name="Picture 4" descr="250 Pro XS"/>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400800" y="1676400"/>
            <a:ext cx="1473200"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949" name="Picture 5" descr="300 L-6 Verado"/>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477000" y="3962400"/>
            <a:ext cx="1473200"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452401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body" idx="4294967295"/>
          </p:nvPr>
        </p:nvSpPr>
        <p:spPr>
          <a:xfrm>
            <a:off x="457200" y="1219200"/>
            <a:ext cx="5056188" cy="5029200"/>
          </a:xfrm>
        </p:spPr>
        <p:txBody>
          <a:bodyPr/>
          <a:lstStyle/>
          <a:p>
            <a:pPr>
              <a:lnSpc>
                <a:spcPct val="80000"/>
              </a:lnSpc>
            </a:pPr>
            <a:r>
              <a:rPr lang="ru-RU" sz="2000" smtClean="0">
                <a:latin typeface="DINOT"/>
              </a:rPr>
              <a:t>В</a:t>
            </a:r>
            <a:r>
              <a:rPr lang="en-US" sz="2000" smtClean="0">
                <a:latin typeface="DINOT"/>
              </a:rPr>
              <a:t> 2012</a:t>
            </a:r>
            <a:r>
              <a:rPr lang="ru-RU" sz="2000" smtClean="0">
                <a:latin typeface="DINOT"/>
              </a:rPr>
              <a:t> году</a:t>
            </a:r>
            <a:r>
              <a:rPr lang="en-US" sz="2000" smtClean="0">
                <a:latin typeface="DINOT"/>
              </a:rPr>
              <a:t> </a:t>
            </a:r>
            <a:r>
              <a:rPr lang="ru-RU" sz="2000" smtClean="0">
                <a:latin typeface="DINOT"/>
              </a:rPr>
              <a:t>мы протестировали 120 катеров</a:t>
            </a:r>
            <a:r>
              <a:rPr lang="en-US" sz="2000" smtClean="0">
                <a:latin typeface="DINOT"/>
              </a:rPr>
              <a:t> </a:t>
            </a:r>
            <a:r>
              <a:rPr lang="ru-RU" sz="2000" smtClean="0">
                <a:latin typeface="DINOT"/>
              </a:rPr>
              <a:t>на гидродинамическую эффективность </a:t>
            </a:r>
            <a:endParaRPr lang="en-US" sz="2000" smtClean="0">
              <a:latin typeface="DINOT"/>
            </a:endParaRPr>
          </a:p>
          <a:p>
            <a:pPr>
              <a:lnSpc>
                <a:spcPct val="80000"/>
              </a:lnSpc>
            </a:pPr>
            <a:endParaRPr lang="en-US" sz="2000" smtClean="0">
              <a:latin typeface="DINOT"/>
            </a:endParaRPr>
          </a:p>
          <a:p>
            <a:pPr>
              <a:lnSpc>
                <a:spcPct val="80000"/>
              </a:lnSpc>
            </a:pPr>
            <a:r>
              <a:rPr lang="en-US" sz="2000" smtClean="0">
                <a:latin typeface="DINOT"/>
              </a:rPr>
              <a:t>110 </a:t>
            </a:r>
            <a:r>
              <a:rPr lang="ru-RU" sz="2000" smtClean="0">
                <a:latin typeface="DINOT"/>
              </a:rPr>
              <a:t>катеров в испытательном парке</a:t>
            </a:r>
            <a:r>
              <a:rPr lang="en-US" sz="2000" smtClean="0">
                <a:latin typeface="DINOT"/>
              </a:rPr>
              <a:t> </a:t>
            </a:r>
          </a:p>
          <a:p>
            <a:pPr>
              <a:lnSpc>
                <a:spcPct val="80000"/>
              </a:lnSpc>
            </a:pPr>
            <a:endParaRPr lang="en-US" sz="2000" smtClean="0">
              <a:latin typeface="DINOT"/>
            </a:endParaRPr>
          </a:p>
          <a:p>
            <a:pPr>
              <a:lnSpc>
                <a:spcPct val="80000"/>
              </a:lnSpc>
            </a:pPr>
            <a:r>
              <a:rPr lang="ru-RU" sz="2000" smtClean="0">
                <a:latin typeface="DINOT"/>
              </a:rPr>
              <a:t>Тесты проводили четыре профессиональных гонщика</a:t>
            </a:r>
            <a:r>
              <a:rPr lang="en-US" sz="2000" smtClean="0">
                <a:latin typeface="DINOT"/>
              </a:rPr>
              <a:t>.  </a:t>
            </a:r>
            <a:r>
              <a:rPr lang="ru-RU" sz="2000" smtClean="0">
                <a:latin typeface="DINOT"/>
              </a:rPr>
              <a:t>Результаты получены путем многочисленных заездов с учетом жестких критериев выбора</a:t>
            </a:r>
            <a:r>
              <a:rPr lang="en-US" sz="2000" smtClean="0">
                <a:latin typeface="DINOT"/>
              </a:rPr>
              <a:t>.</a:t>
            </a:r>
          </a:p>
          <a:p>
            <a:pPr>
              <a:lnSpc>
                <a:spcPct val="80000"/>
              </a:lnSpc>
            </a:pPr>
            <a:endParaRPr lang="en-US" sz="2000" smtClean="0">
              <a:latin typeface="DINOT"/>
            </a:endParaRPr>
          </a:p>
          <a:p>
            <a:pPr>
              <a:lnSpc>
                <a:spcPct val="80000"/>
              </a:lnSpc>
            </a:pPr>
            <a:r>
              <a:rPr lang="ru-RU" sz="2000" smtClean="0">
                <a:latin typeface="DINOT"/>
              </a:rPr>
              <a:t>Постоянная оценка продукции в сравнении с конкурентами</a:t>
            </a:r>
            <a:endParaRPr lang="en-US" sz="2000" smtClean="0">
              <a:latin typeface="DINOT"/>
            </a:endParaRPr>
          </a:p>
          <a:p>
            <a:pPr>
              <a:lnSpc>
                <a:spcPct val="80000"/>
              </a:lnSpc>
            </a:pPr>
            <a:endParaRPr lang="en-US" sz="2000" smtClean="0">
              <a:latin typeface="DINOT"/>
            </a:endParaRPr>
          </a:p>
          <a:p>
            <a:pPr>
              <a:lnSpc>
                <a:spcPct val="80000"/>
              </a:lnSpc>
            </a:pPr>
            <a:r>
              <a:rPr lang="ru-RU" sz="2000" smtClean="0">
                <a:latin typeface="DINOT"/>
              </a:rPr>
              <a:t>А как много тестов было проведено нашими конкурентами</a:t>
            </a:r>
            <a:r>
              <a:rPr lang="en-US" sz="2000" smtClean="0">
                <a:latin typeface="DINOT"/>
              </a:rPr>
              <a:t>?</a:t>
            </a:r>
          </a:p>
        </p:txBody>
      </p:sp>
      <p:sp>
        <p:nvSpPr>
          <p:cNvPr id="15362" name="Rectangle 3"/>
          <p:cNvSpPr>
            <a:spLocks noGrp="1"/>
          </p:cNvSpPr>
          <p:nvPr>
            <p:ph type="title" idx="4294967295"/>
          </p:nvPr>
        </p:nvSpPr>
        <p:spPr>
          <a:xfrm>
            <a:off x="239713" y="457200"/>
            <a:ext cx="8707437" cy="730250"/>
          </a:xfrm>
        </p:spPr>
        <p:txBody>
          <a:bodyPr/>
          <a:lstStyle/>
          <a:p>
            <a:r>
              <a:rPr lang="ru-RU" sz="3200" smtClean="0">
                <a:latin typeface="DINOT-Bold"/>
              </a:rPr>
              <a:t>Экспериментальная база</a:t>
            </a:r>
            <a:r>
              <a:rPr lang="en-US" sz="3200" smtClean="0"/>
              <a:t/>
            </a:r>
            <a:br>
              <a:rPr lang="en-US" sz="3200" smtClean="0"/>
            </a:br>
            <a:endParaRPr lang="en-US" sz="3200" smtClean="0"/>
          </a:p>
        </p:txBody>
      </p:sp>
      <p:pic>
        <p:nvPicPr>
          <p:cNvPr id="15363" name="Picture 4" descr="G9X68721"/>
          <p:cNvPicPr>
            <a:picLocks noChangeAspect="1" noChangeArrowheads="1"/>
          </p:cNvPicPr>
          <p:nvPr/>
        </p:nvPicPr>
        <p:blipFill>
          <a:blip r:embed="rId2"/>
          <a:srcRect/>
          <a:stretch>
            <a:fillRect/>
          </a:stretch>
        </p:blipFill>
        <p:spPr bwMode="auto">
          <a:xfrm>
            <a:off x="5580063" y="1219200"/>
            <a:ext cx="3141662" cy="2093913"/>
          </a:xfrm>
          <a:prstGeom prst="rect">
            <a:avLst/>
          </a:prstGeom>
          <a:noFill/>
          <a:ln w="9525">
            <a:noFill/>
            <a:miter lim="800000"/>
            <a:headEnd/>
            <a:tailEnd/>
          </a:ln>
        </p:spPr>
      </p:pic>
      <p:pic>
        <p:nvPicPr>
          <p:cNvPr id="15364" name="Picture 14" descr="60-FourStroke_Crestliner-17.jpg"/>
          <p:cNvPicPr>
            <a:picLocks noChangeAspect="1"/>
          </p:cNvPicPr>
          <p:nvPr/>
        </p:nvPicPr>
        <p:blipFill>
          <a:blip r:embed="rId3"/>
          <a:srcRect l="7416" t="27968" r="12091" b="19949"/>
          <a:stretch>
            <a:fillRect/>
          </a:stretch>
        </p:blipFill>
        <p:spPr bwMode="auto">
          <a:xfrm>
            <a:off x="5580063" y="3697288"/>
            <a:ext cx="3259137" cy="1300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DE5C55F-240C-42D6-BBC7-A4131E56FE13}" type="slidenum">
              <a:rPr lang="en-US" altLang="ru-RU"/>
              <a:pPr/>
              <a:t>80</a:t>
            </a:fld>
            <a:endParaRPr lang="en-US" altLang="ru-RU"/>
          </a:p>
        </p:txBody>
      </p:sp>
      <p:sp>
        <p:nvSpPr>
          <p:cNvPr id="83970" name="Rectangle 2"/>
          <p:cNvSpPr>
            <a:spLocks noGrp="1" noChangeArrowheads="1"/>
          </p:cNvSpPr>
          <p:nvPr>
            <p:ph type="title"/>
          </p:nvPr>
        </p:nvSpPr>
        <p:spPr/>
        <p:txBody>
          <a:bodyPr/>
          <a:lstStyle/>
          <a:p>
            <a:pPr defTabSz="985838"/>
            <a:r>
              <a:rPr lang="ru-RU" altLang="ru-RU" sz="3200"/>
              <a:t>Стационарные двигатели с колонкой </a:t>
            </a:r>
            <a:r>
              <a:rPr lang="en-US" altLang="ru-RU" sz="3200"/>
              <a:t>Alpha</a:t>
            </a:r>
            <a:r>
              <a:rPr lang="en-US" altLang="ru-RU"/>
              <a:t> </a:t>
            </a:r>
          </a:p>
        </p:txBody>
      </p:sp>
      <p:sp>
        <p:nvSpPr>
          <p:cNvPr id="83971" name="Rectangle 3"/>
          <p:cNvSpPr>
            <a:spLocks noGrp="1" noChangeArrowheads="1"/>
          </p:cNvSpPr>
          <p:nvPr>
            <p:ph type="body" sz="half" idx="1"/>
          </p:nvPr>
        </p:nvSpPr>
        <p:spPr>
          <a:xfrm>
            <a:off x="990600" y="1905000"/>
            <a:ext cx="4495800" cy="4572000"/>
          </a:xfrm>
        </p:spPr>
        <p:txBody>
          <a:bodyPr/>
          <a:lstStyle/>
          <a:p>
            <a:pPr marL="369888" indent="-369888" defTabSz="985838"/>
            <a:r>
              <a:rPr lang="ru-RU" altLang="ru-RU" sz="2400" dirty="0"/>
              <a:t>Стандартные:</a:t>
            </a:r>
            <a:endParaRPr lang="en-US" altLang="ru-RU" sz="2400" dirty="0"/>
          </a:p>
          <a:p>
            <a:pPr marL="800100" lvl="1" indent="-307975" defTabSz="985838"/>
            <a:r>
              <a:rPr lang="en-US" altLang="ru-RU" sz="2000" dirty="0"/>
              <a:t>Black Max, Alpha 4, </a:t>
            </a:r>
            <a:r>
              <a:rPr lang="en-US" altLang="ru-RU" sz="2000" dirty="0" err="1"/>
              <a:t>Enertia</a:t>
            </a:r>
            <a:r>
              <a:rPr lang="en-US" altLang="ru-RU" sz="2000" dirty="0"/>
              <a:t>, </a:t>
            </a:r>
            <a:r>
              <a:rPr lang="en-US" altLang="ru-RU" sz="2000" dirty="0" err="1"/>
              <a:t>HighFive</a:t>
            </a:r>
            <a:r>
              <a:rPr lang="en-US" altLang="ru-RU" sz="2000" dirty="0"/>
              <a:t>, Laser II, Vengeance </a:t>
            </a:r>
            <a:r>
              <a:rPr lang="ru-RU" altLang="ru-RU" sz="2000" dirty="0"/>
              <a:t>и</a:t>
            </a:r>
            <a:r>
              <a:rPr lang="en-US" altLang="ru-RU" sz="2000" dirty="0"/>
              <a:t> </a:t>
            </a:r>
            <a:r>
              <a:rPr lang="en-US" altLang="ru-RU" sz="2000" dirty="0" err="1"/>
              <a:t>Vensura</a:t>
            </a:r>
            <a:r>
              <a:rPr lang="en-US" altLang="ru-RU" sz="2000" dirty="0"/>
              <a:t>. </a:t>
            </a:r>
            <a:r>
              <a:rPr lang="ru-RU" altLang="ru-RU" sz="2000" dirty="0"/>
              <a:t>Ограничено </a:t>
            </a:r>
            <a:r>
              <a:rPr lang="en-US" altLang="ru-RU" sz="2000" dirty="0"/>
              <a:t>Fury </a:t>
            </a:r>
            <a:r>
              <a:rPr lang="ru-RU" altLang="ru-RU" sz="2000" dirty="0"/>
              <a:t>и</a:t>
            </a:r>
            <a:r>
              <a:rPr lang="en-US" altLang="ru-RU" sz="2000" dirty="0"/>
              <a:t> Tempest. </a:t>
            </a:r>
            <a:r>
              <a:rPr lang="ru-RU" altLang="ru-RU" sz="2000" dirty="0"/>
              <a:t>Не рекомендуются </a:t>
            </a:r>
            <a:r>
              <a:rPr lang="en-US" altLang="ru-RU" sz="2000" dirty="0"/>
              <a:t>Maximus, </a:t>
            </a:r>
            <a:r>
              <a:rPr lang="ru-RU" altLang="ru-RU" sz="2000" dirty="0"/>
              <a:t>под вопросом </a:t>
            </a:r>
            <a:r>
              <a:rPr lang="en-US" altLang="ru-RU" sz="2000" dirty="0"/>
              <a:t>Bravo I, Mirage </a:t>
            </a:r>
            <a:r>
              <a:rPr lang="ru-RU" altLang="ru-RU" sz="2000" dirty="0"/>
              <a:t>и</a:t>
            </a:r>
            <a:r>
              <a:rPr lang="en-US" altLang="ru-RU" sz="2000" dirty="0"/>
              <a:t> Rev 4</a:t>
            </a:r>
            <a:r>
              <a:rPr lang="ru-RU" altLang="ru-RU" sz="2000" dirty="0"/>
              <a:t> из-за большой площади лопастей. </a:t>
            </a:r>
            <a:endParaRPr lang="en-US" altLang="ru-RU" sz="2000" dirty="0"/>
          </a:p>
          <a:p>
            <a:pPr marL="369888" indent="-369888" defTabSz="985838"/>
            <a:r>
              <a:rPr lang="ru-RU" altLang="ru-RU" sz="2400" dirty="0"/>
              <a:t>Серия </a:t>
            </a:r>
            <a:r>
              <a:rPr lang="en-US" altLang="ru-RU" sz="2400" dirty="0"/>
              <a:t>Racing</a:t>
            </a:r>
          </a:p>
          <a:p>
            <a:pPr marL="800100" lvl="1" indent="-307975" defTabSz="985838"/>
            <a:r>
              <a:rPr lang="ru-RU" altLang="ru-RU" sz="2000" dirty="0"/>
              <a:t>Нет рекомендованных винтов</a:t>
            </a:r>
            <a:r>
              <a:rPr lang="en-US" altLang="ru-RU" sz="2000" dirty="0"/>
              <a:t>.</a:t>
            </a:r>
          </a:p>
        </p:txBody>
      </p:sp>
      <p:pic>
        <p:nvPicPr>
          <p:cNvPr id="83972" name="Picture 4" descr="Alph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62600" y="2057400"/>
            <a:ext cx="2743200" cy="274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78152233"/>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3124200" y="6381750"/>
            <a:ext cx="2133600" cy="476250"/>
          </a:xfrm>
          <a:prstGeom prst="rect">
            <a:avLst/>
          </a:prstGeom>
        </p:spPr>
        <p:txBody>
          <a:bodyPr/>
          <a:lstStyle/>
          <a:p>
            <a:fld id="{BACEEA56-A22D-4AA7-B08E-64D9FFDF7B5E}" type="slidenum">
              <a:rPr lang="en-US" altLang="ru-RU"/>
              <a:pPr/>
              <a:t>81</a:t>
            </a:fld>
            <a:endParaRPr lang="en-US" altLang="ru-RU"/>
          </a:p>
        </p:txBody>
      </p:sp>
      <p:sp>
        <p:nvSpPr>
          <p:cNvPr id="84994" name="Rectangle 2"/>
          <p:cNvSpPr>
            <a:spLocks noGrp="1" noChangeArrowheads="1"/>
          </p:cNvSpPr>
          <p:nvPr>
            <p:ph type="title"/>
          </p:nvPr>
        </p:nvSpPr>
        <p:spPr>
          <a:xfrm>
            <a:off x="1143000" y="609600"/>
            <a:ext cx="7162800" cy="590550"/>
          </a:xfrm>
        </p:spPr>
        <p:txBody>
          <a:bodyPr>
            <a:normAutofit fontScale="90000"/>
          </a:bodyPr>
          <a:lstStyle/>
          <a:p>
            <a:pPr defTabSz="985838"/>
            <a:r>
              <a:rPr lang="ru-RU" altLang="ru-RU" sz="3200"/>
              <a:t>Стационарные двигатели малой мощности с колонкой </a:t>
            </a:r>
            <a:r>
              <a:rPr lang="en-US" altLang="ru-RU" sz="3200"/>
              <a:t>Bravo I</a:t>
            </a:r>
          </a:p>
        </p:txBody>
      </p:sp>
      <p:sp>
        <p:nvSpPr>
          <p:cNvPr id="84995" name="Rectangle 3"/>
          <p:cNvSpPr>
            <a:spLocks noChangeArrowheads="1"/>
          </p:cNvSpPr>
          <p:nvPr/>
        </p:nvSpPr>
        <p:spPr bwMode="auto">
          <a:xfrm>
            <a:off x="1295400" y="1828800"/>
            <a:ext cx="6934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9888" indent="-369888" defTabSz="985838">
              <a:spcBef>
                <a:spcPct val="20000"/>
              </a:spcBef>
              <a:buChar char="•"/>
              <a:defRPr sz="2000">
                <a:solidFill>
                  <a:schemeClr val="tx1"/>
                </a:solidFill>
                <a:latin typeface="Tahoma" charset="0"/>
              </a:defRPr>
            </a:lvl1pPr>
            <a:lvl2pPr marL="800100" indent="-307975" defTabSz="985838">
              <a:spcBef>
                <a:spcPct val="20000"/>
              </a:spcBef>
              <a:buChar char="–"/>
              <a:defRPr sz="2000">
                <a:solidFill>
                  <a:schemeClr val="tx1"/>
                </a:solidFill>
                <a:latin typeface="Tahoma" charset="0"/>
              </a:defRPr>
            </a:lvl2pPr>
            <a:lvl3pPr marL="1230313" indent="-244475" defTabSz="985838">
              <a:spcBef>
                <a:spcPct val="20000"/>
              </a:spcBef>
              <a:buChar char="•"/>
              <a:defRPr sz="2000">
                <a:solidFill>
                  <a:schemeClr val="tx1"/>
                </a:solidFill>
                <a:latin typeface="Tahoma" charset="0"/>
              </a:defRPr>
            </a:lvl3pPr>
            <a:lvl4pPr marL="1724025" indent="-246063" defTabSz="985838">
              <a:spcBef>
                <a:spcPct val="20000"/>
              </a:spcBef>
              <a:buChar char="–"/>
              <a:defRPr sz="2000">
                <a:solidFill>
                  <a:schemeClr val="tx1"/>
                </a:solidFill>
                <a:latin typeface="Tahoma" charset="0"/>
              </a:defRPr>
            </a:lvl4pPr>
            <a:lvl5pPr marL="2216150" indent="-246063" defTabSz="985838">
              <a:spcBef>
                <a:spcPct val="20000"/>
              </a:spcBef>
              <a:buChar char="»"/>
              <a:defRPr sz="2000">
                <a:solidFill>
                  <a:schemeClr val="tx1"/>
                </a:solidFill>
                <a:latin typeface="Tahoma" charset="0"/>
              </a:defRPr>
            </a:lvl5pPr>
            <a:lvl6pPr marL="2673350" indent="-246063" defTabSz="985838" eaLnBrk="0" fontAlgn="base" hangingPunct="0">
              <a:spcBef>
                <a:spcPct val="20000"/>
              </a:spcBef>
              <a:spcAft>
                <a:spcPct val="0"/>
              </a:spcAft>
              <a:buChar char="»"/>
              <a:defRPr sz="2000">
                <a:solidFill>
                  <a:schemeClr val="tx1"/>
                </a:solidFill>
                <a:latin typeface="Tahoma" charset="0"/>
              </a:defRPr>
            </a:lvl6pPr>
            <a:lvl7pPr marL="3130550" indent="-246063" defTabSz="985838" eaLnBrk="0" fontAlgn="base" hangingPunct="0">
              <a:spcBef>
                <a:spcPct val="20000"/>
              </a:spcBef>
              <a:spcAft>
                <a:spcPct val="0"/>
              </a:spcAft>
              <a:buChar char="»"/>
              <a:defRPr sz="2000">
                <a:solidFill>
                  <a:schemeClr val="tx1"/>
                </a:solidFill>
                <a:latin typeface="Tahoma" charset="0"/>
              </a:defRPr>
            </a:lvl7pPr>
            <a:lvl8pPr marL="3587750" indent="-246063" defTabSz="985838" eaLnBrk="0" fontAlgn="base" hangingPunct="0">
              <a:spcBef>
                <a:spcPct val="20000"/>
              </a:spcBef>
              <a:spcAft>
                <a:spcPct val="0"/>
              </a:spcAft>
              <a:buChar char="»"/>
              <a:defRPr sz="2000">
                <a:solidFill>
                  <a:schemeClr val="tx1"/>
                </a:solidFill>
                <a:latin typeface="Tahoma" charset="0"/>
              </a:defRPr>
            </a:lvl8pPr>
            <a:lvl9pPr marL="4044950" indent="-246063" defTabSz="985838" eaLnBrk="0" fontAlgn="base" hangingPunct="0">
              <a:spcBef>
                <a:spcPct val="20000"/>
              </a:spcBef>
              <a:spcAft>
                <a:spcPct val="0"/>
              </a:spcAft>
              <a:buChar char="»"/>
              <a:defRPr sz="2000">
                <a:solidFill>
                  <a:schemeClr val="tx1"/>
                </a:solidFill>
                <a:latin typeface="Tahoma" charset="0"/>
              </a:defRPr>
            </a:lvl9pPr>
          </a:lstStyle>
          <a:p>
            <a:r>
              <a:rPr lang="ru-RU" altLang="ru-RU"/>
              <a:t>Стандартные:</a:t>
            </a:r>
            <a:endParaRPr lang="en-US" altLang="ru-RU"/>
          </a:p>
          <a:p>
            <a:pPr lvl="1"/>
            <a:r>
              <a:rPr lang="en-US" altLang="ru-RU"/>
              <a:t>Black Max, Alpha 4, Enertia, HighFive, Mirage, Rev 4, Tempest, Vengeance </a:t>
            </a:r>
            <a:r>
              <a:rPr lang="ru-RU" altLang="ru-RU"/>
              <a:t>и</a:t>
            </a:r>
            <a:r>
              <a:rPr lang="en-US" altLang="ru-RU"/>
              <a:t> Vensura. </a:t>
            </a:r>
            <a:r>
              <a:rPr lang="ru-RU" altLang="ru-RU"/>
              <a:t>Не реомендуются </a:t>
            </a:r>
            <a:r>
              <a:rPr lang="en-US" altLang="ru-RU"/>
              <a:t>Maximus, </a:t>
            </a:r>
            <a:r>
              <a:rPr lang="ru-RU" altLang="ru-RU"/>
              <a:t>под вопросом винты </a:t>
            </a:r>
            <a:r>
              <a:rPr lang="en-US" altLang="ru-RU"/>
              <a:t>Bravo I </a:t>
            </a:r>
            <a:r>
              <a:rPr lang="ru-RU" altLang="ru-RU"/>
              <a:t>из-за большого шага винта. </a:t>
            </a:r>
            <a:r>
              <a:rPr lang="en-US" altLang="ru-RU"/>
              <a:t> </a:t>
            </a:r>
          </a:p>
          <a:p>
            <a:r>
              <a:rPr lang="ru-RU" altLang="ru-RU"/>
              <a:t>Серия </a:t>
            </a:r>
            <a:r>
              <a:rPr lang="en-US" altLang="ru-RU"/>
              <a:t>Racing</a:t>
            </a:r>
          </a:p>
          <a:p>
            <a:pPr lvl="1"/>
            <a:r>
              <a:rPr lang="ru-RU" altLang="ru-RU"/>
              <a:t>Нет рекомендованных винтов.</a:t>
            </a:r>
            <a:endParaRPr lang="en-US" altLang="ru-RU"/>
          </a:p>
        </p:txBody>
      </p:sp>
    </p:spTree>
    <p:extLst>
      <p:ext uri="{BB962C8B-B14F-4D97-AF65-F5344CB8AC3E}">
        <p14:creationId xmlns:p14="http://schemas.microsoft.com/office/powerpoint/2010/main" val="68105949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A4336AAA-6209-4ABD-B0CF-4EFBE8360183}" type="slidenum">
              <a:rPr lang="en-US" altLang="ru-RU"/>
              <a:pPr/>
              <a:t>82</a:t>
            </a:fld>
            <a:endParaRPr lang="en-US" altLang="ru-RU"/>
          </a:p>
        </p:txBody>
      </p:sp>
      <p:sp>
        <p:nvSpPr>
          <p:cNvPr id="87042" name="Rectangle 2"/>
          <p:cNvSpPr>
            <a:spLocks noGrp="1" noChangeArrowheads="1"/>
          </p:cNvSpPr>
          <p:nvPr>
            <p:ph type="title"/>
          </p:nvPr>
        </p:nvSpPr>
        <p:spPr>
          <a:xfrm>
            <a:off x="990600" y="381000"/>
            <a:ext cx="7772400" cy="1143000"/>
          </a:xfrm>
        </p:spPr>
        <p:txBody>
          <a:bodyPr/>
          <a:lstStyle/>
          <a:p>
            <a:pPr defTabSz="985838"/>
            <a:r>
              <a:rPr lang="ru-RU" altLang="ru-RU" sz="3200"/>
              <a:t>Стационарные двигатели большой мощности с колонкой </a:t>
            </a:r>
            <a:r>
              <a:rPr lang="en-US" altLang="ru-RU" sz="3200"/>
              <a:t>Bravo I</a:t>
            </a:r>
          </a:p>
        </p:txBody>
      </p:sp>
      <p:sp>
        <p:nvSpPr>
          <p:cNvPr id="87043" name="Rectangle 3"/>
          <p:cNvSpPr>
            <a:spLocks noGrp="1" noChangeArrowheads="1"/>
          </p:cNvSpPr>
          <p:nvPr>
            <p:ph type="body" sz="half" idx="1"/>
          </p:nvPr>
        </p:nvSpPr>
        <p:spPr>
          <a:xfrm>
            <a:off x="990600" y="1905000"/>
            <a:ext cx="5029200" cy="4572000"/>
          </a:xfrm>
        </p:spPr>
        <p:txBody>
          <a:bodyPr/>
          <a:lstStyle/>
          <a:p>
            <a:pPr marL="369888" indent="-369888" defTabSz="985838"/>
            <a:r>
              <a:rPr lang="ru-RU" altLang="ru-RU" sz="2800" dirty="0"/>
              <a:t>Стандартные:</a:t>
            </a:r>
            <a:endParaRPr lang="en-US" altLang="ru-RU" sz="2800" dirty="0"/>
          </a:p>
          <a:p>
            <a:pPr marL="800100" lvl="1" indent="-307975" defTabSz="985838"/>
            <a:r>
              <a:rPr lang="en-US" altLang="ru-RU" sz="2400" dirty="0"/>
              <a:t>Mirage </a:t>
            </a:r>
            <a:r>
              <a:rPr lang="ru-RU" altLang="ru-RU" sz="2400" dirty="0"/>
              <a:t>и</a:t>
            </a:r>
            <a:r>
              <a:rPr lang="en-US" altLang="ru-RU" sz="2400" dirty="0"/>
              <a:t> Rev 4</a:t>
            </a:r>
          </a:p>
          <a:p>
            <a:pPr marL="800100" lvl="1" indent="-307975" defTabSz="985838"/>
            <a:r>
              <a:rPr lang="en-US" altLang="ru-RU" sz="2400" dirty="0"/>
              <a:t>Bravo I </a:t>
            </a:r>
            <a:r>
              <a:rPr lang="ru-RU" altLang="ru-RU" sz="2400" dirty="0"/>
              <a:t>и</a:t>
            </a:r>
            <a:r>
              <a:rPr lang="en-US" altLang="ru-RU" sz="2400" dirty="0"/>
              <a:t> Maximus (</a:t>
            </a:r>
            <a:r>
              <a:rPr lang="ru-RU" altLang="ru-RU" sz="2400" dirty="0"/>
              <a:t>для скоростных катеров</a:t>
            </a:r>
            <a:r>
              <a:rPr lang="en-US" altLang="ru-RU" sz="2400" dirty="0"/>
              <a:t>)  </a:t>
            </a:r>
          </a:p>
          <a:p>
            <a:pPr marL="800100" lvl="1" indent="-307975" defTabSz="985838"/>
            <a:endParaRPr lang="en-US" altLang="ru-RU" sz="2400" dirty="0"/>
          </a:p>
          <a:p>
            <a:pPr marL="369888" indent="-369888" defTabSz="985838"/>
            <a:r>
              <a:rPr lang="ru-RU" altLang="ru-RU" sz="2800" dirty="0"/>
              <a:t>Серия </a:t>
            </a:r>
            <a:r>
              <a:rPr lang="en-US" altLang="ru-RU" sz="2800" dirty="0"/>
              <a:t>Racing (Lab Finished)</a:t>
            </a:r>
          </a:p>
          <a:p>
            <a:pPr marL="800100" lvl="1" indent="-307975" defTabSz="985838"/>
            <a:r>
              <a:rPr lang="en-US" altLang="ru-RU" sz="2400" dirty="0"/>
              <a:t>Mirage </a:t>
            </a:r>
            <a:r>
              <a:rPr lang="ru-RU" altLang="ru-RU" sz="2400" dirty="0"/>
              <a:t>и</a:t>
            </a:r>
            <a:r>
              <a:rPr lang="en-US" altLang="ru-RU" sz="2400" dirty="0"/>
              <a:t> Rev 4</a:t>
            </a:r>
          </a:p>
          <a:p>
            <a:pPr marL="800100" lvl="1" indent="-307975" defTabSz="985838"/>
            <a:r>
              <a:rPr lang="en-US" altLang="ru-RU" sz="2400" dirty="0"/>
              <a:t>Bravo I </a:t>
            </a:r>
            <a:r>
              <a:rPr lang="ru-RU" altLang="ru-RU" sz="2400" dirty="0"/>
              <a:t>и</a:t>
            </a:r>
            <a:r>
              <a:rPr lang="en-US" altLang="ru-RU" sz="2400" dirty="0"/>
              <a:t> Maximus (</a:t>
            </a:r>
            <a:r>
              <a:rPr lang="ru-RU" altLang="ru-RU" sz="2400" dirty="0"/>
              <a:t>для скоростных катеров</a:t>
            </a:r>
            <a:r>
              <a:rPr lang="en-US" altLang="ru-RU" sz="2400" dirty="0"/>
              <a:t>)</a:t>
            </a:r>
          </a:p>
        </p:txBody>
      </p:sp>
      <p:pic>
        <p:nvPicPr>
          <p:cNvPr id="87044" name="Picture 4" descr="Bravo 1XR Sport Maste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248400" y="4191000"/>
            <a:ext cx="2209800"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5" name="Picture 5" descr="Bravo 1X"/>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172200" y="1676400"/>
            <a:ext cx="2209800"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8958808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C034A70E-4A8E-4885-954D-2F90552BD4BD}" type="slidenum">
              <a:rPr lang="en-US" altLang="ru-RU"/>
              <a:pPr/>
              <a:t>83</a:t>
            </a:fld>
            <a:endParaRPr lang="en-US" altLang="ru-RU"/>
          </a:p>
        </p:txBody>
      </p:sp>
      <p:sp>
        <p:nvSpPr>
          <p:cNvPr id="89090" name="Rectangle 2"/>
          <p:cNvSpPr>
            <a:spLocks noGrp="1" noChangeArrowheads="1"/>
          </p:cNvSpPr>
          <p:nvPr>
            <p:ph type="title"/>
          </p:nvPr>
        </p:nvSpPr>
        <p:spPr/>
        <p:txBody>
          <a:bodyPr/>
          <a:lstStyle/>
          <a:p>
            <a:pPr defTabSz="985838"/>
            <a:r>
              <a:rPr lang="ru-RU" altLang="ru-RU" sz="3200"/>
              <a:t>Стационарные двигатели с колонками </a:t>
            </a:r>
            <a:r>
              <a:rPr lang="en-US" altLang="ru-RU" sz="3200"/>
              <a:t>NXT¹ </a:t>
            </a:r>
            <a:r>
              <a:rPr lang="ru-RU" altLang="ru-RU" sz="3200"/>
              <a:t>и</a:t>
            </a:r>
            <a:r>
              <a:rPr lang="en-US" altLang="ru-RU" sz="3200"/>
              <a:t> Six</a:t>
            </a:r>
            <a:r>
              <a:rPr lang="en-US" altLang="ru-RU" sz="3600"/>
              <a:t> </a:t>
            </a:r>
            <a:r>
              <a:rPr lang="en-US" altLang="ru-RU" sz="3200"/>
              <a:t>Drive</a:t>
            </a:r>
            <a:r>
              <a:rPr lang="en-US" altLang="ru-RU"/>
              <a:t> </a:t>
            </a:r>
          </a:p>
        </p:txBody>
      </p:sp>
      <p:sp>
        <p:nvSpPr>
          <p:cNvPr id="89091" name="Rectangle 3"/>
          <p:cNvSpPr>
            <a:spLocks noGrp="1" noChangeArrowheads="1"/>
          </p:cNvSpPr>
          <p:nvPr>
            <p:ph type="body" sz="half" idx="1"/>
          </p:nvPr>
        </p:nvSpPr>
        <p:spPr>
          <a:xfrm>
            <a:off x="990600" y="1905000"/>
            <a:ext cx="4343400" cy="4572000"/>
          </a:xfrm>
        </p:spPr>
        <p:txBody>
          <a:bodyPr/>
          <a:lstStyle/>
          <a:p>
            <a:pPr marL="369888" indent="-369888" defTabSz="985838"/>
            <a:r>
              <a:rPr lang="ru-RU" altLang="ru-RU" sz="2400" dirty="0"/>
              <a:t>Стандартные</a:t>
            </a:r>
            <a:endParaRPr lang="en-US" altLang="ru-RU" sz="2400" dirty="0"/>
          </a:p>
          <a:p>
            <a:pPr marL="800100" lvl="1" indent="-307975" defTabSz="985838"/>
            <a:r>
              <a:rPr lang="ru-RU" altLang="ru-RU" sz="2000" dirty="0"/>
              <a:t>Нет рекомендованных винтов.</a:t>
            </a:r>
            <a:endParaRPr lang="en-US" altLang="ru-RU" sz="2000" dirty="0"/>
          </a:p>
          <a:p>
            <a:pPr marL="369888" indent="-369888" defTabSz="985838"/>
            <a:r>
              <a:rPr lang="ru-RU" altLang="ru-RU" sz="2400" dirty="0"/>
              <a:t>Серия </a:t>
            </a:r>
            <a:r>
              <a:rPr lang="en-US" altLang="ru-RU" sz="2400" dirty="0"/>
              <a:t>Racing</a:t>
            </a:r>
          </a:p>
          <a:p>
            <a:pPr marL="800100" lvl="1" indent="-307975" defTabSz="985838"/>
            <a:r>
              <a:rPr lang="ru-RU" altLang="ru-RU" sz="2000" dirty="0"/>
              <a:t>Для колонки </a:t>
            </a:r>
            <a:r>
              <a:rPr lang="en-US" altLang="ru-RU" sz="2000" dirty="0"/>
              <a:t>Six</a:t>
            </a:r>
            <a:r>
              <a:rPr lang="ru-RU" altLang="ru-RU" sz="2000" dirty="0"/>
              <a:t> </a:t>
            </a:r>
            <a:r>
              <a:rPr lang="en-US" altLang="ru-RU" sz="2000" dirty="0"/>
              <a:t>Drive </a:t>
            </a:r>
            <a:r>
              <a:rPr lang="ru-RU" altLang="ru-RU" sz="2000" dirty="0"/>
              <a:t>только 5-ти и 6-лопастные винты </a:t>
            </a:r>
            <a:r>
              <a:rPr lang="en-US" altLang="ru-RU" sz="2000" dirty="0"/>
              <a:t>Cleaver.</a:t>
            </a:r>
          </a:p>
          <a:p>
            <a:pPr marL="800100" lvl="1" indent="-307975" defTabSz="985838"/>
            <a:r>
              <a:rPr lang="ru-RU" altLang="ru-RU" sz="2000" dirty="0"/>
              <a:t>Для колонки </a:t>
            </a:r>
            <a:r>
              <a:rPr lang="en-US" altLang="ru-RU" sz="2000" dirty="0"/>
              <a:t>NXT¹ </a:t>
            </a:r>
            <a:r>
              <a:rPr lang="ru-RU" altLang="ru-RU" sz="2000" dirty="0"/>
              <a:t>5-ти и 6-лопастные винты </a:t>
            </a:r>
            <a:r>
              <a:rPr lang="en-US" altLang="ru-RU" sz="2000" dirty="0"/>
              <a:t>Cleaver</a:t>
            </a:r>
            <a:r>
              <a:rPr lang="ru-RU" altLang="ru-RU" sz="2000" dirty="0"/>
              <a:t>, а также </a:t>
            </a:r>
            <a:r>
              <a:rPr lang="en-US" altLang="ru-RU" sz="2000" dirty="0"/>
              <a:t>Maximus </a:t>
            </a:r>
            <a:r>
              <a:rPr lang="ru-RU" altLang="ru-RU" sz="2000" dirty="0"/>
              <a:t>для двигателей 525 и 600 л.с. (не подходят для 700 л.с.)</a:t>
            </a:r>
            <a:r>
              <a:rPr lang="en-US" altLang="ru-RU" sz="2000" dirty="0"/>
              <a:t>.</a:t>
            </a:r>
          </a:p>
        </p:txBody>
      </p:sp>
      <p:pic>
        <p:nvPicPr>
          <p:cNvPr id="89092" name="Picture 4" descr="Dry Sump 6-Driv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2667000"/>
            <a:ext cx="3505200" cy="280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71523823"/>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4294967295"/>
          </p:nvPr>
        </p:nvSpPr>
        <p:spPr>
          <a:xfrm>
            <a:off x="3124200" y="6381750"/>
            <a:ext cx="2133600" cy="476250"/>
          </a:xfrm>
          <a:prstGeom prst="rect">
            <a:avLst/>
          </a:prstGeom>
        </p:spPr>
        <p:txBody>
          <a:bodyPr/>
          <a:lstStyle/>
          <a:p>
            <a:fld id="{0C0DC5E4-D269-4DB4-A45C-3361C7C10597}" type="slidenum">
              <a:rPr lang="en-US" altLang="ru-RU"/>
              <a:pPr/>
              <a:t>84</a:t>
            </a:fld>
            <a:endParaRPr lang="en-US" altLang="ru-RU"/>
          </a:p>
        </p:txBody>
      </p:sp>
      <p:pic>
        <p:nvPicPr>
          <p:cNvPr id="91138" name="Picture 2" descr="MTI gearcase vie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838200"/>
            <a:ext cx="7086600"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2088033"/>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4294967295"/>
          </p:nvPr>
        </p:nvSpPr>
        <p:spPr>
          <a:xfrm>
            <a:off x="3124200" y="6381750"/>
            <a:ext cx="2133600" cy="476250"/>
          </a:xfrm>
          <a:prstGeom prst="rect">
            <a:avLst/>
          </a:prstGeom>
        </p:spPr>
        <p:txBody>
          <a:bodyPr/>
          <a:lstStyle/>
          <a:p>
            <a:fld id="{A2DC41A0-7CBC-4BE2-AF95-945A4158352E}" type="slidenum">
              <a:rPr lang="en-US" altLang="ru-RU"/>
              <a:pPr/>
              <a:t>85</a:t>
            </a:fld>
            <a:endParaRPr lang="en-US" altLang="ru-RU"/>
          </a:p>
        </p:txBody>
      </p:sp>
      <p:sp>
        <p:nvSpPr>
          <p:cNvPr id="92162" name="Rectangle 2"/>
          <p:cNvSpPr>
            <a:spLocks noGrp="1" noChangeArrowheads="1"/>
          </p:cNvSpPr>
          <p:nvPr>
            <p:ph type="title"/>
          </p:nvPr>
        </p:nvSpPr>
        <p:spPr>
          <a:xfrm>
            <a:off x="1066800" y="990600"/>
            <a:ext cx="7162800" cy="625475"/>
          </a:xfrm>
        </p:spPr>
        <p:txBody>
          <a:bodyPr>
            <a:normAutofit fontScale="90000"/>
          </a:bodyPr>
          <a:lstStyle/>
          <a:p>
            <a:pPr defTabSz="985838"/>
            <a:r>
              <a:rPr lang="ru-RU" altLang="ru-RU" sz="3600"/>
              <a:t>Характеристики гребных винтов</a:t>
            </a:r>
            <a:endParaRPr lang="en-US" altLang="ru-RU" sz="3600"/>
          </a:p>
        </p:txBody>
      </p:sp>
    </p:spTree>
    <p:extLst>
      <p:ext uri="{BB962C8B-B14F-4D97-AF65-F5344CB8AC3E}">
        <p14:creationId xmlns:p14="http://schemas.microsoft.com/office/powerpoint/2010/main" val="2026459183"/>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idx="4294967295"/>
          </p:nvPr>
        </p:nvSpPr>
        <p:spPr>
          <a:xfrm>
            <a:off x="457200" y="-5556"/>
            <a:ext cx="8229600" cy="643230"/>
          </a:xfrm>
        </p:spPr>
        <p:txBody>
          <a:bodyPr/>
          <a:lstStyle/>
          <a:p>
            <a:r>
              <a:rPr lang="ru-RU" sz="3200" dirty="0" smtClean="0">
                <a:latin typeface="DINOT-Bold"/>
              </a:rPr>
              <a:t>Основные определения</a:t>
            </a:r>
            <a:endParaRPr lang="en-US" sz="3200" dirty="0" smtClean="0">
              <a:latin typeface="DINOT-Bold"/>
            </a:endParaRPr>
          </a:p>
        </p:txBody>
      </p:sp>
      <p:sp>
        <p:nvSpPr>
          <p:cNvPr id="26626" name="Rectangle 3"/>
          <p:cNvSpPr>
            <a:spLocks noGrp="1"/>
          </p:cNvSpPr>
          <p:nvPr>
            <p:ph type="body" idx="4294967295"/>
          </p:nvPr>
        </p:nvSpPr>
        <p:spPr>
          <a:xfrm>
            <a:off x="819150" y="4553536"/>
            <a:ext cx="8229600" cy="613611"/>
          </a:xfrm>
        </p:spPr>
        <p:txBody>
          <a:bodyPr/>
          <a:lstStyle/>
          <a:p>
            <a:pPr marL="0" indent="0">
              <a:buNone/>
            </a:pPr>
            <a:r>
              <a:rPr lang="ru-RU" sz="2000" dirty="0" smtClean="0"/>
              <a:t>Диаметр</a:t>
            </a:r>
          </a:p>
          <a:p>
            <a:pPr marL="0" indent="0">
              <a:buNone/>
            </a:pPr>
            <a:r>
              <a:rPr lang="ru-RU" sz="2000" dirty="0" smtClean="0"/>
              <a:t> </a:t>
            </a:r>
            <a:r>
              <a:rPr lang="ru-RU" sz="2000" dirty="0"/>
              <a:t>– </a:t>
            </a:r>
            <a:r>
              <a:rPr lang="ru-RU" sz="2000" dirty="0" smtClean="0"/>
              <a:t>диаметр окружности описываемой кромками лопастей винта</a:t>
            </a:r>
            <a:endParaRPr lang="en-US" sz="2000" dirty="0" smtClean="0">
              <a:latin typeface="DINOT"/>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5217637"/>
            <a:ext cx="1696453" cy="16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1673309"/>
            <a:ext cx="727710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075" y="3511634"/>
            <a:ext cx="71818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6989" y="637674"/>
            <a:ext cx="339566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3180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idx="4294967295"/>
          </p:nvPr>
        </p:nvSpPr>
        <p:spPr>
          <a:xfrm>
            <a:off x="457200" y="-5556"/>
            <a:ext cx="8229600" cy="643230"/>
          </a:xfrm>
        </p:spPr>
        <p:txBody>
          <a:bodyPr/>
          <a:lstStyle/>
          <a:p>
            <a:r>
              <a:rPr lang="ru-RU" sz="3200" dirty="0" smtClean="0">
                <a:latin typeface="DINOT-Bold"/>
              </a:rPr>
              <a:t>Подбор гребного винта</a:t>
            </a:r>
            <a:endParaRPr lang="en-US" sz="3200" dirty="0" smtClean="0">
              <a:latin typeface="DINOT-Bold"/>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2135"/>
            <a:ext cx="8422105" cy="4549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24274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0"/>
          </p:nvPr>
        </p:nvSpPr>
        <p:spPr/>
        <p:txBody>
          <a:bodyPr/>
          <a:lstStyle/>
          <a:p>
            <a:fld id="{4171B0F9-F1E3-4BE9-A62B-8C089B388E75}" type="slidenum">
              <a:rPr lang="en-US" altLang="ru-RU"/>
              <a:pPr/>
              <a:t>88</a:t>
            </a:fld>
            <a:endParaRPr lang="en-US" altLang="ru-RU"/>
          </a:p>
        </p:txBody>
      </p:sp>
      <p:sp>
        <p:nvSpPr>
          <p:cNvPr id="93186" name="Rectangle 2"/>
          <p:cNvSpPr>
            <a:spLocks noGrp="1" noChangeArrowheads="1"/>
          </p:cNvSpPr>
          <p:nvPr>
            <p:ph type="title"/>
          </p:nvPr>
        </p:nvSpPr>
        <p:spPr>
          <a:xfrm>
            <a:off x="990600" y="0"/>
            <a:ext cx="7772400" cy="1143000"/>
          </a:xfrm>
        </p:spPr>
        <p:txBody>
          <a:bodyPr/>
          <a:lstStyle/>
          <a:p>
            <a:pPr defTabSz="985838"/>
            <a:r>
              <a:rPr lang="ru-RU" altLang="ru-RU" sz="3200"/>
              <a:t>Ступица винта – выхлопной патрубок</a:t>
            </a:r>
            <a:endParaRPr lang="en-US" altLang="ru-RU" sz="3200"/>
          </a:p>
        </p:txBody>
      </p:sp>
      <p:pic>
        <p:nvPicPr>
          <p:cNvPr id="93187" name="Picture 3" descr="Trophy_Plus"/>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rot="2301409">
            <a:off x="3581400" y="4191000"/>
            <a:ext cx="1736725" cy="175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188" name="Picture 4" descr="Pro Finish Pro ET Prope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29694">
            <a:off x="5791200" y="3581400"/>
            <a:ext cx="1884363"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Oval 5"/>
          <p:cNvSpPr>
            <a:spLocks noChangeArrowheads="1"/>
          </p:cNvSpPr>
          <p:nvPr/>
        </p:nvSpPr>
        <p:spPr bwMode="auto">
          <a:xfrm flipV="1">
            <a:off x="4419600" y="4800600"/>
            <a:ext cx="685800" cy="60960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3190" name="Oval 6"/>
          <p:cNvSpPr>
            <a:spLocks noChangeArrowheads="1"/>
          </p:cNvSpPr>
          <p:nvPr/>
        </p:nvSpPr>
        <p:spPr bwMode="auto">
          <a:xfrm flipH="1" flipV="1">
            <a:off x="6477000" y="4267200"/>
            <a:ext cx="609600" cy="60960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3191" name="Text Box 7"/>
          <p:cNvSpPr txBox="1">
            <a:spLocks noChangeArrowheads="1"/>
          </p:cNvSpPr>
          <p:nvPr/>
        </p:nvSpPr>
        <p:spPr bwMode="auto">
          <a:xfrm>
            <a:off x="1371600" y="3124200"/>
            <a:ext cx="24384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altLang="ru-RU" sz="1800">
                <a:latin typeface="Tahoma" charset="0"/>
              </a:rPr>
              <a:t>Короткая прямая ступица винта </a:t>
            </a:r>
            <a:r>
              <a:rPr lang="en-US" altLang="ru-RU" sz="1800">
                <a:latin typeface="Tahoma" charset="0"/>
              </a:rPr>
              <a:t>Trophy </a:t>
            </a:r>
            <a:r>
              <a:rPr lang="ru-RU" altLang="ru-RU" sz="1800">
                <a:latin typeface="Tahoma" charset="0"/>
              </a:rPr>
              <a:t>обеспечивает неплохой выход на глиссирование и минимальный подъем кормы за счет чего улучшается управляемость на полном ходу</a:t>
            </a:r>
            <a:r>
              <a:rPr lang="en-US" altLang="ru-RU" sz="1800">
                <a:latin typeface="Tahoma" charset="0"/>
              </a:rPr>
              <a:t>.</a:t>
            </a:r>
          </a:p>
        </p:txBody>
      </p:sp>
      <p:sp>
        <p:nvSpPr>
          <p:cNvPr id="93192" name="Rectangle 8"/>
          <p:cNvSpPr>
            <a:spLocks noGrp="1" noChangeArrowheads="1"/>
          </p:cNvSpPr>
          <p:nvPr>
            <p:ph type="body" sz="half" idx="1"/>
          </p:nvPr>
        </p:nvSpPr>
        <p:spPr>
          <a:xfrm>
            <a:off x="1066800" y="1219200"/>
            <a:ext cx="3810000" cy="1295400"/>
          </a:xfrm>
          <a:noFill/>
          <a:ln/>
        </p:spPr>
        <p:txBody>
          <a:bodyPr/>
          <a:lstStyle/>
          <a:p>
            <a:pPr marL="369888" indent="-369888" defTabSz="985838">
              <a:lnSpc>
                <a:spcPct val="90000"/>
              </a:lnSpc>
            </a:pPr>
            <a:r>
              <a:rPr lang="ru-RU" altLang="ru-RU" sz="1800"/>
              <a:t>Функционирует как глиссирующая поверхность</a:t>
            </a:r>
            <a:r>
              <a:rPr lang="en-US" altLang="ru-RU" sz="1800"/>
              <a:t>.</a:t>
            </a:r>
          </a:p>
          <a:p>
            <a:pPr marL="369888" indent="-369888" defTabSz="985838">
              <a:lnSpc>
                <a:spcPct val="90000"/>
              </a:lnSpc>
            </a:pPr>
            <a:r>
              <a:rPr lang="ru-RU" altLang="ru-RU" sz="1800"/>
              <a:t>Обеспечивает подъем кормы катера</a:t>
            </a:r>
            <a:r>
              <a:rPr lang="en-US" altLang="ru-RU" sz="1800"/>
              <a:t>.</a:t>
            </a:r>
          </a:p>
          <a:p>
            <a:pPr marL="369888" indent="-369888" defTabSz="985838">
              <a:lnSpc>
                <a:spcPct val="90000"/>
              </a:lnSpc>
            </a:pPr>
            <a:r>
              <a:rPr lang="ru-RU" altLang="ru-RU" sz="1800"/>
              <a:t>Влияет на характеристики управляемости</a:t>
            </a:r>
            <a:r>
              <a:rPr lang="en-US" altLang="ru-RU" sz="1800"/>
              <a:t>.</a:t>
            </a:r>
          </a:p>
        </p:txBody>
      </p:sp>
      <p:sp>
        <p:nvSpPr>
          <p:cNvPr id="93193" name="Text Box 9"/>
          <p:cNvSpPr txBox="1">
            <a:spLocks noChangeArrowheads="1"/>
          </p:cNvSpPr>
          <p:nvPr/>
        </p:nvSpPr>
        <p:spPr bwMode="auto">
          <a:xfrm>
            <a:off x="5486400" y="1524000"/>
            <a:ext cx="2438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altLang="ru-RU" sz="1800">
                <a:latin typeface="Tahoma" charset="0"/>
              </a:rPr>
              <a:t>Выхлоп поверх ступицы винта обеспечивает высокие скоростные характеристики. Минимальный подъем кормы. </a:t>
            </a:r>
            <a:endParaRPr lang="en-US" altLang="ru-RU" sz="1800">
              <a:latin typeface="Tahoma" charset="0"/>
            </a:endParaRPr>
          </a:p>
        </p:txBody>
      </p:sp>
    </p:spTree>
    <p:extLst>
      <p:ext uri="{BB962C8B-B14F-4D97-AF65-F5344CB8AC3E}">
        <p14:creationId xmlns:p14="http://schemas.microsoft.com/office/powerpoint/2010/main" val="2733965561"/>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0"/>
          </p:nvPr>
        </p:nvSpPr>
        <p:spPr/>
        <p:txBody>
          <a:bodyPr/>
          <a:lstStyle/>
          <a:p>
            <a:fld id="{92CB6CBD-102F-4D7D-A8FB-56A5C3ACCDBC}" type="slidenum">
              <a:rPr lang="en-US" altLang="ru-RU"/>
              <a:pPr/>
              <a:t>89</a:t>
            </a:fld>
            <a:endParaRPr lang="en-US" altLang="ru-RU"/>
          </a:p>
        </p:txBody>
      </p:sp>
      <p:sp>
        <p:nvSpPr>
          <p:cNvPr id="94210" name="Rectangle 2"/>
          <p:cNvSpPr>
            <a:spLocks noGrp="1" noChangeArrowheads="1"/>
          </p:cNvSpPr>
          <p:nvPr>
            <p:ph type="title"/>
          </p:nvPr>
        </p:nvSpPr>
        <p:spPr>
          <a:xfrm>
            <a:off x="990600" y="152400"/>
            <a:ext cx="7772400" cy="1143000"/>
          </a:xfrm>
        </p:spPr>
        <p:txBody>
          <a:bodyPr/>
          <a:lstStyle/>
          <a:p>
            <a:pPr algn="l" defTabSz="985838"/>
            <a:r>
              <a:rPr lang="ru-RU" altLang="ru-RU" sz="3600" dirty="0"/>
              <a:t>Ступица винта</a:t>
            </a:r>
            <a:endParaRPr lang="en-US" altLang="ru-RU" sz="3600" dirty="0"/>
          </a:p>
        </p:txBody>
      </p:sp>
      <p:pic>
        <p:nvPicPr>
          <p:cNvPr id="94211" name="Picture 3" descr="Mirage_Plus"/>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rot="18969187">
            <a:off x="4800600" y="228600"/>
            <a:ext cx="1463675" cy="182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212" name="Picture 4" descr="Bravo_I"/>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rot="2236409">
            <a:off x="4495800" y="4495800"/>
            <a:ext cx="1665288" cy="190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213" name="Picture 5" descr="Revolution_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53427">
            <a:off x="4492625" y="2236788"/>
            <a:ext cx="1719263"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Oval 6"/>
          <p:cNvSpPr>
            <a:spLocks noChangeArrowheads="1"/>
          </p:cNvSpPr>
          <p:nvPr/>
        </p:nvSpPr>
        <p:spPr bwMode="auto">
          <a:xfrm>
            <a:off x="5334000" y="5105400"/>
            <a:ext cx="685800" cy="76200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4215" name="Oval 7"/>
          <p:cNvSpPr>
            <a:spLocks noChangeArrowheads="1"/>
          </p:cNvSpPr>
          <p:nvPr/>
        </p:nvSpPr>
        <p:spPr bwMode="auto">
          <a:xfrm>
            <a:off x="5181600" y="2971800"/>
            <a:ext cx="838200" cy="60960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4216" name="Text Box 8"/>
          <p:cNvSpPr txBox="1">
            <a:spLocks noChangeArrowheads="1"/>
          </p:cNvSpPr>
          <p:nvPr/>
        </p:nvSpPr>
        <p:spPr bwMode="auto">
          <a:xfrm>
            <a:off x="6326188" y="1905000"/>
            <a:ext cx="2438400"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pPr>
            <a:r>
              <a:rPr lang="ru-RU" altLang="ru-RU" sz="1800">
                <a:latin typeface="Tahoma" charset="0"/>
              </a:rPr>
              <a:t>Прямая длинная ступица без диффузора -быстрый выход на глиссирование, больший подъем кормы на полном ходу, подходит для многомоторных установок </a:t>
            </a:r>
            <a:r>
              <a:rPr lang="en-US" altLang="ru-RU" sz="1800">
                <a:latin typeface="Tahoma" charset="0"/>
              </a:rPr>
              <a:t>Verado.</a:t>
            </a:r>
          </a:p>
        </p:txBody>
      </p:sp>
      <p:sp>
        <p:nvSpPr>
          <p:cNvPr id="94217" name="Text Box 9"/>
          <p:cNvSpPr txBox="1">
            <a:spLocks noChangeArrowheads="1"/>
          </p:cNvSpPr>
          <p:nvPr/>
        </p:nvSpPr>
        <p:spPr bwMode="auto">
          <a:xfrm>
            <a:off x="6356350" y="4724400"/>
            <a:ext cx="2590800"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pPr>
            <a:r>
              <a:rPr lang="en-US" altLang="ru-RU" sz="1800">
                <a:latin typeface="Tahoma" charset="0"/>
              </a:rPr>
              <a:t>4</a:t>
            </a:r>
            <a:r>
              <a:rPr lang="ru-RU" altLang="ru-RU" sz="1800">
                <a:latin typeface="Tahoma" charset="0"/>
              </a:rPr>
              <a:t> лопасти и короткая ступица с диффузором - хороший выход на глиссирование и подъем кормы, но меньший чем у </a:t>
            </a:r>
            <a:r>
              <a:rPr lang="en-US" altLang="ru-RU" sz="1800">
                <a:latin typeface="Tahoma" charset="0"/>
              </a:rPr>
              <a:t>Rev 4.</a:t>
            </a:r>
          </a:p>
        </p:txBody>
      </p:sp>
      <p:sp>
        <p:nvSpPr>
          <p:cNvPr id="94218" name="Oval 10"/>
          <p:cNvSpPr>
            <a:spLocks noChangeArrowheads="1"/>
          </p:cNvSpPr>
          <p:nvPr/>
        </p:nvSpPr>
        <p:spPr bwMode="auto">
          <a:xfrm>
            <a:off x="5486400" y="762000"/>
            <a:ext cx="685800" cy="68580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4219" name="Text Box 11"/>
          <p:cNvSpPr txBox="1">
            <a:spLocks noChangeArrowheads="1"/>
          </p:cNvSpPr>
          <p:nvPr/>
        </p:nvSpPr>
        <p:spPr bwMode="auto">
          <a:xfrm>
            <a:off x="6324600" y="304800"/>
            <a:ext cx="28194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pPr>
            <a:r>
              <a:rPr lang="en-US" altLang="ru-RU" sz="1800">
                <a:latin typeface="Tahoma" charset="0"/>
              </a:rPr>
              <a:t>3</a:t>
            </a:r>
            <a:r>
              <a:rPr lang="ru-RU" altLang="ru-RU" sz="1800">
                <a:latin typeface="Tahoma" charset="0"/>
              </a:rPr>
              <a:t> лопасти и короткая ступица с диффузором - хороший выход на глиссирование и небольшой подъем кормы. </a:t>
            </a:r>
            <a:endParaRPr lang="en-US" altLang="ru-RU" sz="1800">
              <a:latin typeface="Tahoma" charset="0"/>
            </a:endParaRPr>
          </a:p>
        </p:txBody>
      </p:sp>
      <p:pic>
        <p:nvPicPr>
          <p:cNvPr id="94220" name="Picture 12" descr="Maximus 889970A65"/>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rot="2062737">
            <a:off x="1676400" y="4114800"/>
            <a:ext cx="2133600" cy="213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21" name="Oval 13"/>
          <p:cNvSpPr>
            <a:spLocks noChangeArrowheads="1"/>
          </p:cNvSpPr>
          <p:nvPr/>
        </p:nvSpPr>
        <p:spPr bwMode="auto">
          <a:xfrm>
            <a:off x="2590800" y="4953000"/>
            <a:ext cx="914400" cy="609600"/>
          </a:xfrm>
          <a:prstGeom prst="ellipse">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4222" name="Text Box 14"/>
          <p:cNvSpPr txBox="1">
            <a:spLocks noChangeArrowheads="1"/>
          </p:cNvSpPr>
          <p:nvPr/>
        </p:nvSpPr>
        <p:spPr bwMode="auto">
          <a:xfrm>
            <a:off x="1143000" y="1981200"/>
            <a:ext cx="3048000"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pPr>
            <a:r>
              <a:rPr lang="ru-RU" altLang="ru-RU" sz="1800">
                <a:latin typeface="Tahoma" charset="0"/>
              </a:rPr>
              <a:t>Прямая длинная ступица с диффузором обеспечивает быстрый выход на глиссирование, больший подъем кормы за счет длины ступицы и пяти лопастей. </a:t>
            </a:r>
            <a:r>
              <a:rPr lang="en-US" altLang="ru-RU" sz="1800">
                <a:latin typeface="Tahoma" charset="0"/>
              </a:rPr>
              <a:t> </a:t>
            </a:r>
          </a:p>
        </p:txBody>
      </p:sp>
    </p:spTree>
    <p:extLst>
      <p:ext uri="{BB962C8B-B14F-4D97-AF65-F5344CB8AC3E}">
        <p14:creationId xmlns:p14="http://schemas.microsoft.com/office/powerpoint/2010/main" val="214574857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idx="4294967295"/>
          </p:nvPr>
        </p:nvSpPr>
        <p:spPr>
          <a:xfrm>
            <a:off x="457200" y="198438"/>
            <a:ext cx="8229600" cy="1143000"/>
          </a:xfrm>
        </p:spPr>
        <p:txBody>
          <a:bodyPr/>
          <a:lstStyle/>
          <a:p>
            <a:r>
              <a:rPr lang="ru-RU" sz="3200" smtClean="0">
                <a:latin typeface="DINOT-Bold"/>
              </a:rPr>
              <a:t>Уникальные материалы</a:t>
            </a:r>
            <a:r>
              <a:rPr lang="en-US" sz="3200" smtClean="0">
                <a:latin typeface="DINOT-Bold"/>
              </a:rPr>
              <a:t> -</a:t>
            </a:r>
            <a:r>
              <a:rPr lang="ru-RU" sz="3200" smtClean="0">
                <a:latin typeface="DINOT-Bold"/>
              </a:rPr>
              <a:t> </a:t>
            </a:r>
            <a:r>
              <a:rPr lang="en-US" sz="3200" smtClean="0">
                <a:latin typeface="DINOT-Bold"/>
              </a:rPr>
              <a:t>Mercalloy</a:t>
            </a:r>
            <a:r>
              <a:rPr lang="en-US" sz="3200" b="1" baseline="30000" smtClean="0">
                <a:latin typeface="DINOT-Bold"/>
              </a:rPr>
              <a:t>TM</a:t>
            </a:r>
          </a:p>
        </p:txBody>
      </p:sp>
      <p:sp>
        <p:nvSpPr>
          <p:cNvPr id="16386" name="Rectangle 3"/>
          <p:cNvSpPr>
            <a:spLocks noGrp="1"/>
          </p:cNvSpPr>
          <p:nvPr>
            <p:ph type="body" sz="half" idx="4294967295"/>
          </p:nvPr>
        </p:nvSpPr>
        <p:spPr>
          <a:xfrm>
            <a:off x="381000" y="1143000"/>
            <a:ext cx="4510088" cy="5434013"/>
          </a:xfrm>
        </p:spPr>
        <p:txBody>
          <a:bodyPr/>
          <a:lstStyle/>
          <a:p>
            <a:pPr>
              <a:lnSpc>
                <a:spcPct val="90000"/>
              </a:lnSpc>
            </a:pPr>
            <a:r>
              <a:rPr lang="ru-RU" sz="2000" smtClean="0">
                <a:latin typeface="DINOT"/>
              </a:rPr>
              <a:t>Лаборатория под руководством двух докторов наук в области металлургии</a:t>
            </a:r>
            <a:r>
              <a:rPr lang="en-US" sz="2000" smtClean="0">
                <a:latin typeface="DINOT"/>
              </a:rPr>
              <a:t>.</a:t>
            </a:r>
          </a:p>
          <a:p>
            <a:pPr>
              <a:lnSpc>
                <a:spcPct val="90000"/>
              </a:lnSpc>
            </a:pPr>
            <a:r>
              <a:rPr lang="ru-RU" sz="2000" smtClean="0">
                <a:latin typeface="DINOT"/>
              </a:rPr>
              <a:t>Лучшие материалы использованы при создании сплава</a:t>
            </a:r>
            <a:r>
              <a:rPr lang="en-US" sz="2000" smtClean="0">
                <a:latin typeface="DINOT"/>
              </a:rPr>
              <a:t> Mercalloy</a:t>
            </a:r>
            <a:r>
              <a:rPr lang="ru-RU" sz="2000" smtClean="0">
                <a:latin typeface="DINOT"/>
              </a:rPr>
              <a:t>, применяемого для изготовления винтов</a:t>
            </a:r>
            <a:r>
              <a:rPr lang="en-US" sz="2000" smtClean="0">
                <a:latin typeface="DINOT"/>
              </a:rPr>
              <a:t> Mercury </a:t>
            </a:r>
            <a:r>
              <a:rPr lang="ru-RU" sz="2000" smtClean="0">
                <a:latin typeface="DINOT"/>
              </a:rPr>
              <a:t>и </a:t>
            </a:r>
            <a:r>
              <a:rPr lang="en-US" sz="2000" smtClean="0">
                <a:latin typeface="DINOT"/>
              </a:rPr>
              <a:t>Quicksilver.</a:t>
            </a:r>
          </a:p>
          <a:p>
            <a:pPr>
              <a:lnSpc>
                <a:spcPct val="90000"/>
              </a:lnSpc>
            </a:pPr>
            <a:r>
              <a:rPr lang="ru-RU" sz="2000" smtClean="0">
                <a:latin typeface="DINOT"/>
              </a:rPr>
              <a:t>Специально разработан для литья под давлением</a:t>
            </a:r>
            <a:endParaRPr lang="en-US" sz="2000" smtClean="0">
              <a:latin typeface="DINOT"/>
            </a:endParaRPr>
          </a:p>
          <a:p>
            <a:pPr>
              <a:lnSpc>
                <a:spcPct val="90000"/>
              </a:lnSpc>
            </a:pPr>
            <a:r>
              <a:rPr lang="ru-RU" sz="2000" smtClean="0">
                <a:latin typeface="DINOT"/>
              </a:rPr>
              <a:t>Запатентован</a:t>
            </a:r>
            <a:r>
              <a:rPr lang="en-US" sz="2000" smtClean="0">
                <a:latin typeface="DINOT"/>
              </a:rPr>
              <a:t> – </a:t>
            </a:r>
            <a:r>
              <a:rPr lang="ru-RU" sz="2000" smtClean="0">
                <a:latin typeface="DINOT"/>
              </a:rPr>
              <a:t>нет ни у одной другой компании</a:t>
            </a:r>
            <a:endParaRPr lang="en-US" sz="2000" smtClean="0">
              <a:latin typeface="DINOT"/>
            </a:endParaRPr>
          </a:p>
          <a:p>
            <a:pPr>
              <a:lnSpc>
                <a:spcPct val="90000"/>
              </a:lnSpc>
            </a:pPr>
            <a:r>
              <a:rPr lang="ru-RU" sz="2000" smtClean="0">
                <a:latin typeface="DINOT"/>
              </a:rPr>
              <a:t>Чистая отливка без пористости</a:t>
            </a:r>
            <a:r>
              <a:rPr lang="en-US" sz="2000" smtClean="0">
                <a:latin typeface="DINOT"/>
              </a:rPr>
              <a:t> </a:t>
            </a:r>
          </a:p>
          <a:p>
            <a:pPr>
              <a:lnSpc>
                <a:spcPct val="90000"/>
              </a:lnSpc>
            </a:pPr>
            <a:r>
              <a:rPr lang="ru-RU" sz="2000" smtClean="0">
                <a:latin typeface="DINOT"/>
              </a:rPr>
              <a:t>В 2 раза прочнее сплавов, используемых конкурентами</a:t>
            </a:r>
            <a:endParaRPr lang="en-US" sz="2000" smtClean="0">
              <a:latin typeface="DINOT"/>
            </a:endParaRPr>
          </a:p>
        </p:txBody>
      </p:sp>
      <p:pic>
        <p:nvPicPr>
          <p:cNvPr id="16387" name="Picture 4"/>
          <p:cNvPicPr>
            <a:picLocks noGrp="1" noChangeAspect="1" noChangeArrowheads="1"/>
          </p:cNvPicPr>
          <p:nvPr>
            <p:ph sz="quarter" idx="4294967295"/>
          </p:nvPr>
        </p:nvPicPr>
        <p:blipFill>
          <a:blip r:embed="rId2"/>
          <a:srcRect/>
          <a:stretch>
            <a:fillRect/>
          </a:stretch>
        </p:blipFill>
        <p:spPr>
          <a:xfrm>
            <a:off x="4891088" y="5132388"/>
            <a:ext cx="2233612" cy="1038225"/>
          </a:xfrm>
        </p:spPr>
      </p:pic>
      <p:pic>
        <p:nvPicPr>
          <p:cNvPr id="16388" name="Picture 5" descr="CAW Prop"/>
          <p:cNvPicPr>
            <a:picLocks noGrp="1" noChangeAspect="1" noChangeArrowheads="1"/>
          </p:cNvPicPr>
          <p:nvPr>
            <p:ph sz="quarter" idx="4294967295"/>
          </p:nvPr>
        </p:nvPicPr>
        <p:blipFill>
          <a:blip r:embed="rId3"/>
          <a:srcRect/>
          <a:stretch>
            <a:fillRect/>
          </a:stretch>
        </p:blipFill>
        <p:spPr>
          <a:xfrm>
            <a:off x="4891088" y="1143000"/>
            <a:ext cx="3152775" cy="3770313"/>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p>
            <a:fld id="{10D73553-3164-4A46-8B19-541307E3CE19}" type="slidenum">
              <a:rPr lang="en-US" altLang="ru-RU"/>
              <a:pPr/>
              <a:t>90</a:t>
            </a:fld>
            <a:endParaRPr lang="en-US" altLang="ru-RU"/>
          </a:p>
        </p:txBody>
      </p:sp>
      <p:pic>
        <p:nvPicPr>
          <p:cNvPr id="96258" name="Picture 2" descr="calculato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524000" y="609600"/>
            <a:ext cx="6553200" cy="455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59" name="Text Box 3"/>
          <p:cNvSpPr txBox="1">
            <a:spLocks noChangeArrowheads="1"/>
          </p:cNvSpPr>
          <p:nvPr/>
        </p:nvSpPr>
        <p:spPr bwMode="auto">
          <a:xfrm>
            <a:off x="1203325" y="387350"/>
            <a:ext cx="3841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a:latin typeface="Tahoma" charset="0"/>
                <a:hlinkClick r:id="rId4"/>
              </a:rPr>
              <a:t>www.mercuryracing.com</a:t>
            </a:r>
            <a:r>
              <a:rPr lang="en-US" altLang="ru-RU">
                <a:latin typeface="Tahoma" charset="0"/>
              </a:rPr>
              <a:t>	</a:t>
            </a:r>
          </a:p>
        </p:txBody>
      </p:sp>
      <p:sp>
        <p:nvSpPr>
          <p:cNvPr id="96260" name="Text Box 4"/>
          <p:cNvSpPr txBox="1">
            <a:spLocks noChangeArrowheads="1"/>
          </p:cNvSpPr>
          <p:nvPr/>
        </p:nvSpPr>
        <p:spPr bwMode="auto">
          <a:xfrm>
            <a:off x="1371600" y="4953000"/>
            <a:ext cx="75438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pPr>
            <a:r>
              <a:rPr lang="ru-RU" altLang="ru-RU" sz="1800">
                <a:latin typeface="Tahoma" charset="0"/>
              </a:rPr>
              <a:t>Оптимальный</a:t>
            </a:r>
            <a:r>
              <a:rPr lang="en-US" altLang="ru-RU" sz="1800">
                <a:latin typeface="Tahoma" charset="0"/>
              </a:rPr>
              <a:t> slip: </a:t>
            </a:r>
            <a:endParaRPr lang="ru-RU" altLang="ru-RU" sz="1800">
              <a:latin typeface="Tahoma" charset="0"/>
            </a:endParaRPr>
          </a:p>
          <a:p>
            <a:pPr>
              <a:lnSpc>
                <a:spcPct val="85000"/>
              </a:lnSpc>
              <a:buFontTx/>
              <a:buChar char="•"/>
            </a:pPr>
            <a:r>
              <a:rPr lang="ru-RU" altLang="ru-RU" sz="1800">
                <a:latin typeface="Tahoma" charset="0"/>
              </a:rPr>
              <a:t> </a:t>
            </a:r>
            <a:r>
              <a:rPr lang="en-US" altLang="ru-RU" sz="1800">
                <a:latin typeface="Tahoma" charset="0"/>
              </a:rPr>
              <a:t>4-6% </a:t>
            </a:r>
            <a:r>
              <a:rPr lang="ru-RU" altLang="ru-RU" sz="1800">
                <a:latin typeface="Tahoma" charset="0"/>
              </a:rPr>
              <a:t>	гоночные катамараны;</a:t>
            </a:r>
          </a:p>
          <a:p>
            <a:pPr>
              <a:lnSpc>
                <a:spcPct val="85000"/>
              </a:lnSpc>
              <a:buFontTx/>
              <a:buChar char="•"/>
            </a:pPr>
            <a:r>
              <a:rPr lang="ru-RU" altLang="ru-RU" sz="1800">
                <a:latin typeface="Tahoma" charset="0"/>
              </a:rPr>
              <a:t> 6-9% 	катамараны;</a:t>
            </a:r>
          </a:p>
          <a:p>
            <a:pPr>
              <a:lnSpc>
                <a:spcPct val="85000"/>
              </a:lnSpc>
              <a:buFontTx/>
              <a:buChar char="•"/>
            </a:pPr>
            <a:r>
              <a:rPr lang="ru-RU" altLang="ru-RU" sz="1800">
                <a:latin typeface="Tahoma" charset="0"/>
              </a:rPr>
              <a:t> 8-11% </a:t>
            </a:r>
            <a:r>
              <a:rPr lang="en-US" altLang="ru-RU" sz="1800">
                <a:latin typeface="Tahoma" charset="0"/>
              </a:rPr>
              <a:t>V-</a:t>
            </a:r>
            <a:r>
              <a:rPr lang="ru-RU" altLang="ru-RU" sz="1800">
                <a:latin typeface="Tahoma" charset="0"/>
              </a:rPr>
              <a:t>образное днище с поперечными реданами;</a:t>
            </a:r>
          </a:p>
          <a:p>
            <a:pPr>
              <a:lnSpc>
                <a:spcPct val="85000"/>
              </a:lnSpc>
              <a:buFontTx/>
              <a:buChar char="•"/>
            </a:pPr>
            <a:r>
              <a:rPr lang="ru-RU" altLang="ru-RU" sz="1800">
                <a:latin typeface="Tahoma" charset="0"/>
              </a:rPr>
              <a:t> 14-17% </a:t>
            </a:r>
            <a:r>
              <a:rPr lang="en-US" altLang="ru-RU" sz="1800">
                <a:latin typeface="Tahoma" charset="0"/>
              </a:rPr>
              <a:t>V-</a:t>
            </a:r>
            <a:r>
              <a:rPr lang="ru-RU" altLang="ru-RU" sz="1800">
                <a:latin typeface="Tahoma" charset="0"/>
              </a:rPr>
              <a:t>образное днище; </a:t>
            </a:r>
          </a:p>
          <a:p>
            <a:pPr>
              <a:lnSpc>
                <a:spcPct val="85000"/>
              </a:lnSpc>
            </a:pPr>
            <a:endParaRPr lang="en-US" altLang="ru-RU" sz="1800">
              <a:latin typeface="Tahoma" charset="0"/>
            </a:endParaRPr>
          </a:p>
        </p:txBody>
      </p:sp>
    </p:spTree>
    <p:extLst>
      <p:ext uri="{BB962C8B-B14F-4D97-AF65-F5344CB8AC3E}">
        <p14:creationId xmlns:p14="http://schemas.microsoft.com/office/powerpoint/2010/main" val="92343212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43EBE4B9-2439-493A-8CCF-CA0CBA7CCEA6}" type="slidenum">
              <a:rPr lang="en-US" altLang="ru-RU"/>
              <a:pPr/>
              <a:t>91</a:t>
            </a:fld>
            <a:endParaRPr lang="en-US" altLang="ru-RU"/>
          </a:p>
        </p:txBody>
      </p:sp>
      <p:sp>
        <p:nvSpPr>
          <p:cNvPr id="97282" name="Rectangle 2"/>
          <p:cNvSpPr>
            <a:spLocks noChangeArrowheads="1"/>
          </p:cNvSpPr>
          <p:nvPr/>
        </p:nvSpPr>
        <p:spPr bwMode="auto">
          <a:xfrm>
            <a:off x="990600" y="533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985838">
              <a:defRPr sz="4000">
                <a:solidFill>
                  <a:schemeClr val="tx2"/>
                </a:solidFill>
                <a:latin typeface="Tahoma" charset="0"/>
              </a:defRPr>
            </a:lvl1pPr>
            <a:lvl2pPr defTabSz="985838">
              <a:defRPr sz="4000">
                <a:solidFill>
                  <a:schemeClr val="tx2"/>
                </a:solidFill>
                <a:latin typeface="Tahoma" charset="0"/>
              </a:defRPr>
            </a:lvl2pPr>
            <a:lvl3pPr defTabSz="985838">
              <a:defRPr sz="4000">
                <a:solidFill>
                  <a:schemeClr val="tx2"/>
                </a:solidFill>
                <a:latin typeface="Tahoma" charset="0"/>
              </a:defRPr>
            </a:lvl3pPr>
            <a:lvl4pPr defTabSz="985838">
              <a:defRPr sz="4000">
                <a:solidFill>
                  <a:schemeClr val="tx2"/>
                </a:solidFill>
                <a:latin typeface="Tahoma" charset="0"/>
              </a:defRPr>
            </a:lvl4pPr>
            <a:lvl5pPr defTabSz="985838">
              <a:defRPr sz="4000">
                <a:solidFill>
                  <a:schemeClr val="tx2"/>
                </a:solidFill>
                <a:latin typeface="Tahoma" charset="0"/>
              </a:defRPr>
            </a:lvl5pPr>
            <a:lvl6pPr marL="457200" defTabSz="985838" eaLnBrk="0" fontAlgn="base" hangingPunct="0">
              <a:spcBef>
                <a:spcPct val="0"/>
              </a:spcBef>
              <a:spcAft>
                <a:spcPct val="0"/>
              </a:spcAft>
              <a:defRPr sz="4000">
                <a:solidFill>
                  <a:schemeClr val="tx2"/>
                </a:solidFill>
                <a:latin typeface="Tahoma" charset="0"/>
              </a:defRPr>
            </a:lvl6pPr>
            <a:lvl7pPr marL="914400" defTabSz="985838" eaLnBrk="0" fontAlgn="base" hangingPunct="0">
              <a:spcBef>
                <a:spcPct val="0"/>
              </a:spcBef>
              <a:spcAft>
                <a:spcPct val="0"/>
              </a:spcAft>
              <a:defRPr sz="4000">
                <a:solidFill>
                  <a:schemeClr val="tx2"/>
                </a:solidFill>
                <a:latin typeface="Tahoma" charset="0"/>
              </a:defRPr>
            </a:lvl7pPr>
            <a:lvl8pPr marL="1371600" defTabSz="985838" eaLnBrk="0" fontAlgn="base" hangingPunct="0">
              <a:spcBef>
                <a:spcPct val="0"/>
              </a:spcBef>
              <a:spcAft>
                <a:spcPct val="0"/>
              </a:spcAft>
              <a:defRPr sz="4000">
                <a:solidFill>
                  <a:schemeClr val="tx2"/>
                </a:solidFill>
                <a:latin typeface="Tahoma" charset="0"/>
              </a:defRPr>
            </a:lvl8pPr>
            <a:lvl9pPr marL="1828800" defTabSz="985838" eaLnBrk="0" fontAlgn="base" hangingPunct="0">
              <a:spcBef>
                <a:spcPct val="0"/>
              </a:spcBef>
              <a:spcAft>
                <a:spcPct val="0"/>
              </a:spcAft>
              <a:defRPr sz="4000">
                <a:solidFill>
                  <a:schemeClr val="tx2"/>
                </a:solidFill>
                <a:latin typeface="Tahoma" charset="0"/>
              </a:defRPr>
            </a:lvl9pPr>
          </a:lstStyle>
          <a:p>
            <a:r>
              <a:rPr lang="ru-RU" altLang="ru-RU" sz="3600"/>
              <a:t>Применение</a:t>
            </a:r>
            <a:endParaRPr lang="en-US" altLang="ru-RU" sz="3600"/>
          </a:p>
        </p:txBody>
      </p:sp>
      <p:pic>
        <p:nvPicPr>
          <p:cNvPr id="97283" name="Picture 3" descr="GD4D785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76400" y="1676400"/>
            <a:ext cx="6477000"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07936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AE35101E-3E84-4FB9-9AF9-BC4AB90D8DC3}" type="slidenum">
              <a:rPr lang="en-US" altLang="ru-RU"/>
              <a:pPr/>
              <a:t>92</a:t>
            </a:fld>
            <a:endParaRPr lang="en-US" altLang="ru-RU"/>
          </a:p>
        </p:txBody>
      </p:sp>
      <p:sp>
        <p:nvSpPr>
          <p:cNvPr id="98306" name="Rectangle 2"/>
          <p:cNvSpPr>
            <a:spLocks noGrp="1" noChangeArrowheads="1"/>
          </p:cNvSpPr>
          <p:nvPr>
            <p:ph type="body" sz="half" idx="1"/>
          </p:nvPr>
        </p:nvSpPr>
        <p:spPr>
          <a:xfrm>
            <a:off x="990600" y="1447800"/>
            <a:ext cx="3352800" cy="4648200"/>
          </a:xfrm>
        </p:spPr>
        <p:txBody>
          <a:bodyPr/>
          <a:lstStyle/>
          <a:p>
            <a:pPr marL="369888" indent="-369888" defTabSz="985838">
              <a:lnSpc>
                <a:spcPct val="90000"/>
              </a:lnSpc>
              <a:buFontTx/>
              <a:buNone/>
            </a:pPr>
            <a:r>
              <a:rPr lang="ru-RU" altLang="ru-RU" sz="2000"/>
              <a:t>Мотолодка без поперечных реданов центральной консолью с </a:t>
            </a:r>
            <a:r>
              <a:rPr lang="en-US" altLang="ru-RU" sz="2000"/>
              <a:t>Optimax 200 </a:t>
            </a:r>
            <a:r>
              <a:rPr lang="ru-RU" altLang="ru-RU" sz="2000"/>
              <a:t>л.с.</a:t>
            </a:r>
            <a:r>
              <a:rPr lang="en-US" altLang="ru-RU" sz="2000"/>
              <a:t> </a:t>
            </a:r>
          </a:p>
          <a:p>
            <a:pPr marL="369888" indent="-369888" defTabSz="985838">
              <a:lnSpc>
                <a:spcPct val="80000"/>
              </a:lnSpc>
            </a:pPr>
            <a:r>
              <a:rPr lang="ru-RU" altLang="ru-RU" sz="2000"/>
              <a:t>Винт</a:t>
            </a:r>
            <a:r>
              <a:rPr lang="en-US" altLang="ru-RU" sz="2000"/>
              <a:t> Mirage</a:t>
            </a:r>
            <a:r>
              <a:rPr lang="ru-RU" altLang="ru-RU" sz="2000"/>
              <a:t> 15.50</a:t>
            </a:r>
            <a:r>
              <a:rPr lang="en-US" altLang="ru-RU" sz="2000"/>
              <a:t> x17’’</a:t>
            </a:r>
            <a:r>
              <a:rPr lang="ru-RU" altLang="ru-RU" sz="2000"/>
              <a:t>, быстрое ускорение и хорошей стабильность в неспокойной воде, но скоростные показатели оставляли желать лучшего. </a:t>
            </a:r>
            <a:r>
              <a:rPr lang="en-US" altLang="ru-RU" sz="2000"/>
              <a:t> </a:t>
            </a:r>
          </a:p>
          <a:p>
            <a:pPr marL="369888" indent="-369888" defTabSz="985838">
              <a:lnSpc>
                <a:spcPct val="80000"/>
              </a:lnSpc>
            </a:pPr>
            <a:r>
              <a:rPr lang="ru-RU" altLang="ru-RU" sz="2000"/>
              <a:t>На максимальных оборотах 5800 скорость составила 46 миль/час.</a:t>
            </a:r>
            <a:endParaRPr lang="en-US" altLang="ru-RU" sz="2000"/>
          </a:p>
          <a:p>
            <a:pPr marL="369888" indent="-369888" defTabSz="985838">
              <a:lnSpc>
                <a:spcPct val="80000"/>
              </a:lnSpc>
            </a:pPr>
            <a:r>
              <a:rPr lang="ru-RU" altLang="ru-RU" sz="2000"/>
              <a:t>На оборотах 4000 крейсерская скорость равнялась 31 миль/час. </a:t>
            </a:r>
            <a:endParaRPr lang="en-US" altLang="ru-RU" sz="2000"/>
          </a:p>
          <a:p>
            <a:pPr marL="369888" indent="-369888" defTabSz="985838">
              <a:lnSpc>
                <a:spcPct val="80000"/>
              </a:lnSpc>
              <a:buFontTx/>
              <a:buNone/>
            </a:pPr>
            <a:endParaRPr lang="en-US" altLang="ru-RU" sz="2000"/>
          </a:p>
        </p:txBody>
      </p:sp>
      <p:pic>
        <p:nvPicPr>
          <p:cNvPr id="98307" name="Picture 3"/>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343400" y="1828800"/>
            <a:ext cx="4572000" cy="1382713"/>
          </a:xfrm>
          <a:ln/>
        </p:spPr>
      </p:pic>
      <p:pic>
        <p:nvPicPr>
          <p:cNvPr id="98308"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343400" y="3733800"/>
            <a:ext cx="4572000" cy="1382713"/>
          </a:xfrm>
          <a:noFill/>
          <a:ln/>
        </p:spPr>
      </p:pic>
      <p:sp>
        <p:nvSpPr>
          <p:cNvPr id="98309" name="Rectangle 5"/>
          <p:cNvSpPr>
            <a:spLocks noChangeArrowheads="1"/>
          </p:cNvSpPr>
          <p:nvPr/>
        </p:nvSpPr>
        <p:spPr bwMode="auto">
          <a:xfrm>
            <a:off x="9906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985838">
              <a:defRPr sz="4000">
                <a:solidFill>
                  <a:schemeClr val="tx2"/>
                </a:solidFill>
                <a:latin typeface="Tahoma" charset="0"/>
              </a:defRPr>
            </a:lvl1pPr>
            <a:lvl2pPr defTabSz="985838">
              <a:defRPr sz="4000">
                <a:solidFill>
                  <a:schemeClr val="tx2"/>
                </a:solidFill>
                <a:latin typeface="Tahoma" charset="0"/>
              </a:defRPr>
            </a:lvl2pPr>
            <a:lvl3pPr defTabSz="985838">
              <a:defRPr sz="4000">
                <a:solidFill>
                  <a:schemeClr val="tx2"/>
                </a:solidFill>
                <a:latin typeface="Tahoma" charset="0"/>
              </a:defRPr>
            </a:lvl3pPr>
            <a:lvl4pPr defTabSz="985838">
              <a:defRPr sz="4000">
                <a:solidFill>
                  <a:schemeClr val="tx2"/>
                </a:solidFill>
                <a:latin typeface="Tahoma" charset="0"/>
              </a:defRPr>
            </a:lvl4pPr>
            <a:lvl5pPr defTabSz="985838">
              <a:defRPr sz="4000">
                <a:solidFill>
                  <a:schemeClr val="tx2"/>
                </a:solidFill>
                <a:latin typeface="Tahoma" charset="0"/>
              </a:defRPr>
            </a:lvl5pPr>
            <a:lvl6pPr marL="457200" defTabSz="985838" eaLnBrk="0" fontAlgn="base" hangingPunct="0">
              <a:spcBef>
                <a:spcPct val="0"/>
              </a:spcBef>
              <a:spcAft>
                <a:spcPct val="0"/>
              </a:spcAft>
              <a:defRPr sz="4000">
                <a:solidFill>
                  <a:schemeClr val="tx2"/>
                </a:solidFill>
                <a:latin typeface="Tahoma" charset="0"/>
              </a:defRPr>
            </a:lvl6pPr>
            <a:lvl7pPr marL="914400" defTabSz="985838" eaLnBrk="0" fontAlgn="base" hangingPunct="0">
              <a:spcBef>
                <a:spcPct val="0"/>
              </a:spcBef>
              <a:spcAft>
                <a:spcPct val="0"/>
              </a:spcAft>
              <a:defRPr sz="4000">
                <a:solidFill>
                  <a:schemeClr val="tx2"/>
                </a:solidFill>
                <a:latin typeface="Tahoma" charset="0"/>
              </a:defRPr>
            </a:lvl7pPr>
            <a:lvl8pPr marL="1371600" defTabSz="985838" eaLnBrk="0" fontAlgn="base" hangingPunct="0">
              <a:spcBef>
                <a:spcPct val="0"/>
              </a:spcBef>
              <a:spcAft>
                <a:spcPct val="0"/>
              </a:spcAft>
              <a:defRPr sz="4000">
                <a:solidFill>
                  <a:schemeClr val="tx2"/>
                </a:solidFill>
                <a:latin typeface="Tahoma" charset="0"/>
              </a:defRPr>
            </a:lvl8pPr>
            <a:lvl9pPr marL="1828800" defTabSz="985838" eaLnBrk="0" fontAlgn="base" hangingPunct="0">
              <a:spcBef>
                <a:spcPct val="0"/>
              </a:spcBef>
              <a:spcAft>
                <a:spcPct val="0"/>
              </a:spcAft>
              <a:defRPr sz="4000">
                <a:solidFill>
                  <a:schemeClr val="tx2"/>
                </a:solidFill>
                <a:latin typeface="Tahoma" charset="0"/>
              </a:defRPr>
            </a:lvl9pPr>
          </a:lstStyle>
          <a:p>
            <a:r>
              <a:rPr lang="en-US" altLang="ru-RU" sz="3600" u="sng"/>
              <a:t>Mirage</a:t>
            </a:r>
            <a:r>
              <a:rPr lang="en-US" altLang="ru-RU" sz="3600"/>
              <a:t> / Enertia / Tempest</a:t>
            </a:r>
          </a:p>
        </p:txBody>
      </p:sp>
    </p:spTree>
    <p:extLst>
      <p:ext uri="{BB962C8B-B14F-4D97-AF65-F5344CB8AC3E}">
        <p14:creationId xmlns:p14="http://schemas.microsoft.com/office/powerpoint/2010/main" val="471470864"/>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EE00222E-334E-488C-A704-B126BAC024E9}" type="slidenum">
              <a:rPr lang="en-US" altLang="ru-RU"/>
              <a:pPr/>
              <a:t>93</a:t>
            </a:fld>
            <a:endParaRPr lang="en-US" altLang="ru-RU"/>
          </a:p>
        </p:txBody>
      </p:sp>
      <p:sp>
        <p:nvSpPr>
          <p:cNvPr id="99330" name="Rectangle 2"/>
          <p:cNvSpPr>
            <a:spLocks noGrp="1" noChangeArrowheads="1"/>
          </p:cNvSpPr>
          <p:nvPr>
            <p:ph type="title"/>
          </p:nvPr>
        </p:nvSpPr>
        <p:spPr>
          <a:xfrm>
            <a:off x="990600" y="0"/>
            <a:ext cx="7772400" cy="1143000"/>
          </a:xfrm>
        </p:spPr>
        <p:txBody>
          <a:bodyPr/>
          <a:lstStyle/>
          <a:p>
            <a:pPr defTabSz="985838"/>
            <a:r>
              <a:rPr lang="en-US" altLang="ru-RU" sz="3600"/>
              <a:t>Mirage / </a:t>
            </a:r>
            <a:r>
              <a:rPr lang="en-US" altLang="ru-RU" sz="3600" u="sng"/>
              <a:t>Enertia</a:t>
            </a:r>
            <a:r>
              <a:rPr lang="en-US" altLang="ru-RU" sz="3600"/>
              <a:t> / Tempest</a:t>
            </a:r>
          </a:p>
        </p:txBody>
      </p:sp>
      <p:sp>
        <p:nvSpPr>
          <p:cNvPr id="99331" name="Rectangle 3"/>
          <p:cNvSpPr>
            <a:spLocks noGrp="1" noChangeArrowheads="1"/>
          </p:cNvSpPr>
          <p:nvPr>
            <p:ph type="body" sz="half" idx="1"/>
          </p:nvPr>
        </p:nvSpPr>
        <p:spPr>
          <a:xfrm>
            <a:off x="990600" y="1371600"/>
            <a:ext cx="3352800" cy="4876800"/>
          </a:xfrm>
        </p:spPr>
        <p:txBody>
          <a:bodyPr/>
          <a:lstStyle/>
          <a:p>
            <a:pPr marL="369888" indent="-369888" defTabSz="985838">
              <a:lnSpc>
                <a:spcPct val="90000"/>
              </a:lnSpc>
              <a:buFontTx/>
              <a:buNone/>
            </a:pPr>
            <a:r>
              <a:rPr lang="ru-RU" altLang="ru-RU" sz="2400" dirty="0"/>
              <a:t>Та же мотолодка...</a:t>
            </a:r>
            <a:r>
              <a:rPr lang="en-US" altLang="ru-RU" sz="2400" dirty="0"/>
              <a:t> </a:t>
            </a:r>
          </a:p>
          <a:p>
            <a:pPr marL="369888" indent="-369888" defTabSz="985838"/>
            <a:r>
              <a:rPr lang="ru-RU" altLang="ru-RU" sz="2400" dirty="0"/>
              <a:t>Винт </a:t>
            </a:r>
            <a:r>
              <a:rPr lang="en-US" altLang="ru-RU" sz="2400" dirty="0" err="1"/>
              <a:t>Enertia</a:t>
            </a:r>
            <a:r>
              <a:rPr lang="en-US" altLang="ru-RU" sz="2400" dirty="0"/>
              <a:t> 14 x 19’’</a:t>
            </a:r>
            <a:r>
              <a:rPr lang="ru-RU" altLang="ru-RU" sz="2400" dirty="0"/>
              <a:t>. С </a:t>
            </a:r>
            <a:r>
              <a:rPr lang="en-US" altLang="ru-RU" sz="2400" dirty="0" err="1"/>
              <a:t>Enertia</a:t>
            </a:r>
            <a:r>
              <a:rPr lang="ru-RU" altLang="ru-RU" sz="2400" dirty="0"/>
              <a:t> 14.25 х 18</a:t>
            </a:r>
            <a:r>
              <a:rPr lang="en-US" altLang="ru-RU" sz="2400" dirty="0"/>
              <a:t>’’</a:t>
            </a:r>
            <a:r>
              <a:rPr lang="ru-RU" altLang="ru-RU" sz="2400" dirty="0"/>
              <a:t> обороты были бы схожи с винтом </a:t>
            </a:r>
            <a:r>
              <a:rPr lang="en-US" altLang="ru-RU" sz="2400" dirty="0"/>
              <a:t>Mirage 17’’</a:t>
            </a:r>
            <a:r>
              <a:rPr lang="ru-RU" altLang="ru-RU" sz="2400" dirty="0"/>
              <a:t>. </a:t>
            </a:r>
            <a:endParaRPr lang="en-US" altLang="ru-RU" sz="2400" dirty="0"/>
          </a:p>
          <a:p>
            <a:pPr marL="369888" indent="-369888" defTabSz="985838"/>
            <a:r>
              <a:rPr lang="ru-RU" altLang="ru-RU" sz="2400" dirty="0"/>
              <a:t>На максимальных оборотах 5650 скорость возросла на 3 мили/час. </a:t>
            </a:r>
            <a:r>
              <a:rPr lang="en-US" altLang="ru-RU" sz="2400" dirty="0"/>
              <a:t> </a:t>
            </a:r>
          </a:p>
          <a:p>
            <a:pPr marL="369888" indent="-369888" defTabSz="985838"/>
            <a:r>
              <a:rPr lang="ru-RU" altLang="ru-RU" sz="2400" dirty="0"/>
              <a:t>На крейсерских оборотах </a:t>
            </a:r>
            <a:r>
              <a:rPr lang="en-US" altLang="ru-RU" sz="2400" dirty="0"/>
              <a:t>4000 </a:t>
            </a:r>
            <a:r>
              <a:rPr lang="ru-RU" altLang="ru-RU" sz="2400" dirty="0"/>
              <a:t>проскальзывание выше, чем у </a:t>
            </a:r>
            <a:r>
              <a:rPr lang="en-US" altLang="ru-RU" sz="2400" dirty="0"/>
              <a:t>Mirage. </a:t>
            </a:r>
          </a:p>
        </p:txBody>
      </p:sp>
      <p:pic>
        <p:nvPicPr>
          <p:cNvPr id="99332"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343400" y="1828800"/>
            <a:ext cx="4495800" cy="1360488"/>
          </a:xfrm>
          <a:noFill/>
          <a:ln/>
        </p:spPr>
      </p:pic>
      <p:pic>
        <p:nvPicPr>
          <p:cNvPr id="99333"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343400" y="3733800"/>
            <a:ext cx="4495800" cy="1422400"/>
          </a:xfrm>
        </p:spPr>
      </p:pic>
    </p:spTree>
    <p:extLst>
      <p:ext uri="{BB962C8B-B14F-4D97-AF65-F5344CB8AC3E}">
        <p14:creationId xmlns:p14="http://schemas.microsoft.com/office/powerpoint/2010/main" val="2121706362"/>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8918FB9B-FBBF-4288-8734-D019A935430A}" type="slidenum">
              <a:rPr lang="en-US" altLang="ru-RU"/>
              <a:pPr/>
              <a:t>94</a:t>
            </a:fld>
            <a:endParaRPr lang="en-US" altLang="ru-RU"/>
          </a:p>
        </p:txBody>
      </p:sp>
      <p:sp>
        <p:nvSpPr>
          <p:cNvPr id="100354" name="Rectangle 2"/>
          <p:cNvSpPr>
            <a:spLocks noGrp="1" noChangeArrowheads="1"/>
          </p:cNvSpPr>
          <p:nvPr>
            <p:ph type="title"/>
          </p:nvPr>
        </p:nvSpPr>
        <p:spPr>
          <a:xfrm>
            <a:off x="990600" y="0"/>
            <a:ext cx="7772400" cy="1143000"/>
          </a:xfrm>
        </p:spPr>
        <p:txBody>
          <a:bodyPr/>
          <a:lstStyle/>
          <a:p>
            <a:pPr defTabSz="985838"/>
            <a:r>
              <a:rPr lang="en-US" altLang="ru-RU" sz="3600"/>
              <a:t>Mirage / Enertia / </a:t>
            </a:r>
            <a:r>
              <a:rPr lang="en-US" altLang="ru-RU" sz="3600" u="sng"/>
              <a:t>Tempest</a:t>
            </a:r>
          </a:p>
        </p:txBody>
      </p:sp>
      <p:sp>
        <p:nvSpPr>
          <p:cNvPr id="100355" name="Rectangle 3"/>
          <p:cNvSpPr>
            <a:spLocks noGrp="1" noChangeArrowheads="1"/>
          </p:cNvSpPr>
          <p:nvPr>
            <p:ph type="body" sz="half" idx="1"/>
          </p:nvPr>
        </p:nvSpPr>
        <p:spPr>
          <a:xfrm>
            <a:off x="990600" y="1600200"/>
            <a:ext cx="3276600" cy="4953000"/>
          </a:xfrm>
        </p:spPr>
        <p:txBody>
          <a:bodyPr/>
          <a:lstStyle/>
          <a:p>
            <a:pPr marL="369888" indent="-369888" defTabSz="985838">
              <a:buFontTx/>
              <a:buNone/>
            </a:pPr>
            <a:r>
              <a:rPr lang="ru-RU" altLang="ru-RU" sz="2400"/>
              <a:t>Та же мотолодка...</a:t>
            </a:r>
            <a:endParaRPr lang="en-US" altLang="ru-RU" sz="2400"/>
          </a:p>
          <a:p>
            <a:pPr marL="369888" indent="-369888" defTabSz="985838"/>
            <a:r>
              <a:rPr lang="ru-RU" altLang="ru-RU" sz="2400"/>
              <a:t>Винт </a:t>
            </a:r>
            <a:r>
              <a:rPr lang="en-US" altLang="ru-RU" sz="2400"/>
              <a:t>Tempest 14.625 x 19’’.</a:t>
            </a:r>
          </a:p>
          <a:p>
            <a:pPr marL="369888" indent="-369888" defTabSz="985838"/>
            <a:r>
              <a:rPr lang="ru-RU" altLang="ru-RU" sz="2400"/>
              <a:t>На максимальных оборотах 5650 скорость одинакова с </a:t>
            </a:r>
            <a:r>
              <a:rPr lang="en-US" altLang="ru-RU" sz="2400"/>
              <a:t>Enertia.</a:t>
            </a:r>
          </a:p>
          <a:p>
            <a:pPr marL="369888" indent="-369888" defTabSz="985838"/>
            <a:r>
              <a:rPr lang="ru-RU" altLang="ru-RU" sz="2400"/>
              <a:t>На крейсерских оборотах </a:t>
            </a:r>
            <a:r>
              <a:rPr lang="en-US" altLang="ru-RU" sz="2400"/>
              <a:t>4000 </a:t>
            </a:r>
            <a:r>
              <a:rPr lang="ru-RU" altLang="ru-RU" sz="2400"/>
              <a:t>скорость выше, чем с </a:t>
            </a:r>
            <a:r>
              <a:rPr lang="en-US" altLang="ru-RU" sz="2400"/>
              <a:t>Mirage </a:t>
            </a:r>
            <a:r>
              <a:rPr lang="ru-RU" altLang="ru-RU" sz="2400"/>
              <a:t>и</a:t>
            </a:r>
            <a:r>
              <a:rPr lang="en-US" altLang="ru-RU" sz="2400"/>
              <a:t> Enertia. </a:t>
            </a:r>
          </a:p>
        </p:txBody>
      </p:sp>
      <p:pic>
        <p:nvPicPr>
          <p:cNvPr id="100356"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343400" y="1828800"/>
            <a:ext cx="4419600" cy="1343025"/>
          </a:xfrm>
          <a:noFill/>
          <a:ln/>
        </p:spPr>
      </p:pic>
      <p:pic>
        <p:nvPicPr>
          <p:cNvPr id="100357"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343400" y="3733800"/>
            <a:ext cx="4419600" cy="1344613"/>
          </a:xfrm>
          <a:noFill/>
          <a:ln/>
        </p:spPr>
      </p:pic>
    </p:spTree>
    <p:extLst>
      <p:ext uri="{BB962C8B-B14F-4D97-AF65-F5344CB8AC3E}">
        <p14:creationId xmlns:p14="http://schemas.microsoft.com/office/powerpoint/2010/main" val="2910224854"/>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p>
            <a:fld id="{721E1091-8EE9-4686-B44D-194155902722}" type="slidenum">
              <a:rPr lang="en-US" altLang="ru-RU"/>
              <a:pPr/>
              <a:t>95</a:t>
            </a:fld>
            <a:endParaRPr lang="en-US" altLang="ru-RU"/>
          </a:p>
        </p:txBody>
      </p:sp>
      <p:pic>
        <p:nvPicPr>
          <p:cNvPr id="102402" name="Picture 2" descr="Donzi"/>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2286000" y="2133600"/>
            <a:ext cx="5334000" cy="355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03" name="Rectangle 3"/>
          <p:cNvSpPr>
            <a:spLocks noChangeArrowheads="1"/>
          </p:cNvSpPr>
          <p:nvPr/>
        </p:nvSpPr>
        <p:spPr bwMode="auto">
          <a:xfrm>
            <a:off x="990600" y="533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985838">
              <a:defRPr sz="4000">
                <a:solidFill>
                  <a:schemeClr val="tx2"/>
                </a:solidFill>
                <a:latin typeface="Tahoma" charset="0"/>
              </a:defRPr>
            </a:lvl1pPr>
            <a:lvl2pPr defTabSz="985838">
              <a:defRPr sz="4000">
                <a:solidFill>
                  <a:schemeClr val="tx2"/>
                </a:solidFill>
                <a:latin typeface="Tahoma" charset="0"/>
              </a:defRPr>
            </a:lvl2pPr>
            <a:lvl3pPr defTabSz="985838">
              <a:defRPr sz="4000">
                <a:solidFill>
                  <a:schemeClr val="tx2"/>
                </a:solidFill>
                <a:latin typeface="Tahoma" charset="0"/>
              </a:defRPr>
            </a:lvl3pPr>
            <a:lvl4pPr defTabSz="985838">
              <a:defRPr sz="4000">
                <a:solidFill>
                  <a:schemeClr val="tx2"/>
                </a:solidFill>
                <a:latin typeface="Tahoma" charset="0"/>
              </a:defRPr>
            </a:lvl4pPr>
            <a:lvl5pPr defTabSz="985838">
              <a:defRPr sz="4000">
                <a:solidFill>
                  <a:schemeClr val="tx2"/>
                </a:solidFill>
                <a:latin typeface="Tahoma" charset="0"/>
              </a:defRPr>
            </a:lvl5pPr>
            <a:lvl6pPr marL="457200" defTabSz="985838" eaLnBrk="0" fontAlgn="base" hangingPunct="0">
              <a:spcBef>
                <a:spcPct val="0"/>
              </a:spcBef>
              <a:spcAft>
                <a:spcPct val="0"/>
              </a:spcAft>
              <a:defRPr sz="4000">
                <a:solidFill>
                  <a:schemeClr val="tx2"/>
                </a:solidFill>
                <a:latin typeface="Tahoma" charset="0"/>
              </a:defRPr>
            </a:lvl6pPr>
            <a:lvl7pPr marL="914400" defTabSz="985838" eaLnBrk="0" fontAlgn="base" hangingPunct="0">
              <a:spcBef>
                <a:spcPct val="0"/>
              </a:spcBef>
              <a:spcAft>
                <a:spcPct val="0"/>
              </a:spcAft>
              <a:defRPr sz="4000">
                <a:solidFill>
                  <a:schemeClr val="tx2"/>
                </a:solidFill>
                <a:latin typeface="Tahoma" charset="0"/>
              </a:defRPr>
            </a:lvl7pPr>
            <a:lvl8pPr marL="1371600" defTabSz="985838" eaLnBrk="0" fontAlgn="base" hangingPunct="0">
              <a:spcBef>
                <a:spcPct val="0"/>
              </a:spcBef>
              <a:spcAft>
                <a:spcPct val="0"/>
              </a:spcAft>
              <a:defRPr sz="4000">
                <a:solidFill>
                  <a:schemeClr val="tx2"/>
                </a:solidFill>
                <a:latin typeface="Tahoma" charset="0"/>
              </a:defRPr>
            </a:lvl8pPr>
            <a:lvl9pPr marL="1828800" defTabSz="985838" eaLnBrk="0" fontAlgn="base" hangingPunct="0">
              <a:spcBef>
                <a:spcPct val="0"/>
              </a:spcBef>
              <a:spcAft>
                <a:spcPct val="0"/>
              </a:spcAft>
              <a:defRPr sz="4000">
                <a:solidFill>
                  <a:schemeClr val="tx2"/>
                </a:solidFill>
                <a:latin typeface="Tahoma" charset="0"/>
              </a:defRPr>
            </a:lvl9pPr>
          </a:lstStyle>
          <a:p>
            <a:r>
              <a:rPr lang="ru-RU" altLang="ru-RU" sz="3600"/>
              <a:t>Катера с поперечными реданами со стационарными двигателями</a:t>
            </a:r>
            <a:endParaRPr lang="en-US" altLang="ru-RU" sz="3600"/>
          </a:p>
        </p:txBody>
      </p:sp>
    </p:spTree>
    <p:extLst>
      <p:ext uri="{BB962C8B-B14F-4D97-AF65-F5344CB8AC3E}">
        <p14:creationId xmlns:p14="http://schemas.microsoft.com/office/powerpoint/2010/main" val="1447952879"/>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E1BD839F-35F9-4663-9456-54E5EB8DD541}" type="slidenum">
              <a:rPr lang="en-US" altLang="ru-RU"/>
              <a:pPr/>
              <a:t>96</a:t>
            </a:fld>
            <a:endParaRPr lang="en-US" altLang="ru-RU"/>
          </a:p>
        </p:txBody>
      </p:sp>
      <p:sp>
        <p:nvSpPr>
          <p:cNvPr id="103426" name="Rectangle 2"/>
          <p:cNvSpPr>
            <a:spLocks noGrp="1" noChangeArrowheads="1"/>
          </p:cNvSpPr>
          <p:nvPr>
            <p:ph type="title"/>
          </p:nvPr>
        </p:nvSpPr>
        <p:spPr>
          <a:xfrm>
            <a:off x="914400" y="0"/>
            <a:ext cx="7772400" cy="1143000"/>
          </a:xfrm>
        </p:spPr>
        <p:txBody>
          <a:bodyPr/>
          <a:lstStyle/>
          <a:p>
            <a:pPr defTabSz="985838"/>
            <a:r>
              <a:rPr lang="en-US" altLang="ru-RU" sz="3600" u="sng"/>
              <a:t>Bravo I</a:t>
            </a:r>
            <a:r>
              <a:rPr lang="en-US" altLang="ru-RU" sz="3600"/>
              <a:t> / Maximus (Lab Finished)</a:t>
            </a:r>
          </a:p>
        </p:txBody>
      </p:sp>
      <p:sp>
        <p:nvSpPr>
          <p:cNvPr id="103427" name="Rectangle 3"/>
          <p:cNvSpPr>
            <a:spLocks noGrp="1" noChangeArrowheads="1"/>
          </p:cNvSpPr>
          <p:nvPr>
            <p:ph type="body" sz="half" idx="1"/>
          </p:nvPr>
        </p:nvSpPr>
        <p:spPr>
          <a:xfrm>
            <a:off x="990600" y="1676400"/>
            <a:ext cx="3048000" cy="4572000"/>
          </a:xfrm>
        </p:spPr>
        <p:txBody>
          <a:bodyPr/>
          <a:lstStyle/>
          <a:p>
            <a:pPr marL="369888" indent="-369888" defTabSz="985838">
              <a:buFontTx/>
              <a:buNone/>
            </a:pPr>
            <a:r>
              <a:rPr lang="ru-RU" altLang="ru-RU" sz="2400" dirty="0"/>
              <a:t>Катер</a:t>
            </a:r>
            <a:r>
              <a:rPr lang="en-US" altLang="ru-RU" sz="2400" dirty="0"/>
              <a:t> Formula</a:t>
            </a:r>
            <a:r>
              <a:rPr lang="ru-RU" altLang="ru-RU" sz="2400" dirty="0"/>
              <a:t> с попередными реданами с двухмоторной установкой </a:t>
            </a:r>
            <a:r>
              <a:rPr lang="en-US" altLang="ru-RU" sz="2400" dirty="0"/>
              <a:t>496 HO Bravo I.</a:t>
            </a:r>
          </a:p>
          <a:p>
            <a:pPr marL="369888" indent="-369888" defTabSz="985838"/>
            <a:r>
              <a:rPr lang="ru-RU" altLang="ru-RU" sz="2400" dirty="0"/>
              <a:t>Винт </a:t>
            </a:r>
            <a:r>
              <a:rPr lang="en-US" altLang="ru-RU" sz="2400" dirty="0"/>
              <a:t>Lab Finished Bravo I</a:t>
            </a:r>
            <a:r>
              <a:rPr lang="ru-RU" altLang="ru-RU" sz="2400" dirty="0"/>
              <a:t> 30</a:t>
            </a:r>
            <a:r>
              <a:rPr lang="en-US" altLang="ru-RU" sz="2400" dirty="0"/>
              <a:t>’’, 5000</a:t>
            </a:r>
            <a:r>
              <a:rPr lang="ru-RU" altLang="ru-RU" sz="2400" dirty="0"/>
              <a:t> </a:t>
            </a:r>
            <a:r>
              <a:rPr lang="en-US" altLang="ru-RU" sz="2400" dirty="0"/>
              <a:t>WOT @ 72 </a:t>
            </a:r>
            <a:r>
              <a:rPr lang="ru-RU" altLang="ru-RU" sz="2400" dirty="0"/>
              <a:t>миль/час</a:t>
            </a:r>
            <a:r>
              <a:rPr lang="en-US" altLang="ru-RU" sz="2400" dirty="0"/>
              <a:t>.</a:t>
            </a:r>
          </a:p>
          <a:p>
            <a:pPr marL="369888" indent="-369888" defTabSz="985838"/>
            <a:r>
              <a:rPr lang="ru-RU" altLang="ru-RU" sz="2400" dirty="0"/>
              <a:t>На оборотах </a:t>
            </a:r>
            <a:r>
              <a:rPr lang="en-US" altLang="ru-RU" sz="2400" dirty="0"/>
              <a:t>4000</a:t>
            </a:r>
            <a:r>
              <a:rPr lang="ru-RU" altLang="ru-RU" sz="2400" dirty="0"/>
              <a:t> </a:t>
            </a:r>
            <a:r>
              <a:rPr lang="en-US" altLang="ru-RU" sz="2400" dirty="0"/>
              <a:t>@ 53 </a:t>
            </a:r>
            <a:r>
              <a:rPr lang="ru-RU" altLang="ru-RU" sz="2400" dirty="0"/>
              <a:t>миль/час</a:t>
            </a:r>
            <a:r>
              <a:rPr lang="en-US" altLang="ru-RU" sz="2400" dirty="0"/>
              <a:t>. </a:t>
            </a:r>
          </a:p>
        </p:txBody>
      </p:sp>
      <p:pic>
        <p:nvPicPr>
          <p:cNvPr id="103428"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191000" y="1828800"/>
            <a:ext cx="4572000" cy="1390650"/>
          </a:xfrm>
          <a:noFill/>
          <a:ln/>
        </p:spPr>
      </p:pic>
      <p:pic>
        <p:nvPicPr>
          <p:cNvPr id="103429"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191000" y="3733800"/>
            <a:ext cx="4572000" cy="1392238"/>
          </a:xfrm>
          <a:noFill/>
          <a:ln/>
        </p:spPr>
      </p:pic>
    </p:spTree>
    <p:extLst>
      <p:ext uri="{BB962C8B-B14F-4D97-AF65-F5344CB8AC3E}">
        <p14:creationId xmlns:p14="http://schemas.microsoft.com/office/powerpoint/2010/main" val="1818108889"/>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D38930CD-6599-4C15-AE4D-EE5F37CD5EBA}" type="slidenum">
              <a:rPr lang="en-US" altLang="ru-RU"/>
              <a:pPr/>
              <a:t>97</a:t>
            </a:fld>
            <a:endParaRPr lang="en-US" altLang="ru-RU"/>
          </a:p>
        </p:txBody>
      </p:sp>
      <p:sp>
        <p:nvSpPr>
          <p:cNvPr id="105474" name="Rectangle 2"/>
          <p:cNvSpPr>
            <a:spLocks noGrp="1" noChangeArrowheads="1"/>
          </p:cNvSpPr>
          <p:nvPr>
            <p:ph type="title"/>
          </p:nvPr>
        </p:nvSpPr>
        <p:spPr>
          <a:xfrm>
            <a:off x="990600" y="0"/>
            <a:ext cx="7772400" cy="1143000"/>
          </a:xfrm>
        </p:spPr>
        <p:txBody>
          <a:bodyPr/>
          <a:lstStyle/>
          <a:p>
            <a:pPr defTabSz="985838"/>
            <a:r>
              <a:rPr lang="en-US" altLang="ru-RU" sz="3600"/>
              <a:t>Bravo I / </a:t>
            </a:r>
            <a:r>
              <a:rPr lang="en-US" altLang="ru-RU" sz="3600" u="sng"/>
              <a:t>Maximus</a:t>
            </a:r>
            <a:r>
              <a:rPr lang="en-US" altLang="ru-RU" sz="3600"/>
              <a:t> (Lab Finished)</a:t>
            </a:r>
          </a:p>
        </p:txBody>
      </p:sp>
      <p:sp>
        <p:nvSpPr>
          <p:cNvPr id="105475" name="Rectangle 3"/>
          <p:cNvSpPr>
            <a:spLocks noGrp="1" noChangeArrowheads="1"/>
          </p:cNvSpPr>
          <p:nvPr>
            <p:ph type="body" sz="half" idx="1"/>
          </p:nvPr>
        </p:nvSpPr>
        <p:spPr>
          <a:xfrm>
            <a:off x="990600" y="1295400"/>
            <a:ext cx="3276600" cy="4953000"/>
          </a:xfrm>
        </p:spPr>
        <p:txBody>
          <a:bodyPr/>
          <a:lstStyle/>
          <a:p>
            <a:pPr marL="369888" indent="-369888" defTabSz="985838">
              <a:buFontTx/>
              <a:buNone/>
            </a:pPr>
            <a:r>
              <a:rPr lang="ru-RU" altLang="ru-RU" sz="2000" dirty="0"/>
              <a:t>Винт</a:t>
            </a:r>
            <a:r>
              <a:rPr lang="en-US" altLang="ru-RU" sz="2000" dirty="0"/>
              <a:t> Maximus Lab Finished 28’’</a:t>
            </a:r>
            <a:r>
              <a:rPr lang="ru-RU" altLang="ru-RU" sz="2000" dirty="0"/>
              <a:t>:</a:t>
            </a:r>
            <a:endParaRPr lang="en-US" altLang="ru-RU" sz="2000" dirty="0"/>
          </a:p>
          <a:p>
            <a:pPr marL="369888" indent="-369888" defTabSz="985838"/>
            <a:r>
              <a:rPr lang="en-US" altLang="ru-RU" sz="2000" dirty="0"/>
              <a:t>5000</a:t>
            </a:r>
            <a:r>
              <a:rPr lang="ru-RU" altLang="ru-RU" sz="2000" dirty="0"/>
              <a:t> об.</a:t>
            </a:r>
            <a:r>
              <a:rPr lang="en-US" altLang="ru-RU" sz="2000" dirty="0"/>
              <a:t> WOT @ 76 </a:t>
            </a:r>
            <a:r>
              <a:rPr lang="ru-RU" altLang="ru-RU" sz="2000" dirty="0"/>
              <a:t>миль/час</a:t>
            </a:r>
            <a:r>
              <a:rPr lang="en-US" altLang="ru-RU" sz="2000" dirty="0"/>
              <a:t>.</a:t>
            </a:r>
          </a:p>
          <a:p>
            <a:pPr marL="369888" indent="-369888" defTabSz="985838"/>
            <a:r>
              <a:rPr lang="ru-RU" altLang="ru-RU" sz="2000" dirty="0"/>
              <a:t>На оборотах </a:t>
            </a:r>
            <a:r>
              <a:rPr lang="en-US" altLang="ru-RU" sz="2000" dirty="0"/>
              <a:t>4000 @ 59 </a:t>
            </a:r>
            <a:r>
              <a:rPr lang="ru-RU" altLang="ru-RU" sz="2000" dirty="0"/>
              <a:t>миль/час</a:t>
            </a:r>
            <a:r>
              <a:rPr lang="en-US" altLang="ru-RU" sz="2000" dirty="0"/>
              <a:t>.</a:t>
            </a:r>
          </a:p>
          <a:p>
            <a:pPr marL="369888" indent="-369888" defTabSz="985838"/>
            <a:r>
              <a:rPr lang="ru-RU" altLang="ru-RU" sz="2000" dirty="0"/>
              <a:t>При коэффициенте проскальзывания ниже 18% используйте винт </a:t>
            </a:r>
            <a:r>
              <a:rPr lang="en-US" altLang="ru-RU" sz="2000" dirty="0"/>
              <a:t>Bravo I.</a:t>
            </a:r>
          </a:p>
          <a:p>
            <a:pPr marL="369888" indent="-369888" defTabSz="985838"/>
            <a:r>
              <a:rPr lang="ru-RU" altLang="ru-RU" sz="2000" dirty="0"/>
              <a:t>При коэффициенте проскальзывания выше </a:t>
            </a:r>
            <a:r>
              <a:rPr lang="en-US" altLang="ru-RU" sz="2000" dirty="0"/>
              <a:t>18% </a:t>
            </a:r>
            <a:r>
              <a:rPr lang="ru-RU" altLang="ru-RU" sz="2000" dirty="0"/>
              <a:t>используйте винт </a:t>
            </a:r>
            <a:r>
              <a:rPr lang="en-US" altLang="ru-RU" sz="2000" dirty="0"/>
              <a:t>Maximus. </a:t>
            </a:r>
          </a:p>
        </p:txBody>
      </p:sp>
      <p:pic>
        <p:nvPicPr>
          <p:cNvPr id="105476"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267200" y="1828800"/>
            <a:ext cx="4495800" cy="1366838"/>
          </a:xfrm>
          <a:noFill/>
          <a:ln/>
        </p:spPr>
      </p:pic>
      <p:pic>
        <p:nvPicPr>
          <p:cNvPr id="105477"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267200" y="3733800"/>
            <a:ext cx="4495800" cy="1368425"/>
          </a:xfrm>
          <a:noFill/>
          <a:ln/>
        </p:spPr>
      </p:pic>
    </p:spTree>
    <p:extLst>
      <p:ext uri="{BB962C8B-B14F-4D97-AF65-F5344CB8AC3E}">
        <p14:creationId xmlns:p14="http://schemas.microsoft.com/office/powerpoint/2010/main" val="91798777"/>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0"/>
          </p:nvPr>
        </p:nvSpPr>
        <p:spPr/>
        <p:txBody>
          <a:bodyPr/>
          <a:lstStyle/>
          <a:p>
            <a:fld id="{102D8411-A9C9-4923-A661-C07C5667D3A9}" type="slidenum">
              <a:rPr lang="en-US" altLang="ru-RU"/>
              <a:pPr/>
              <a:t>98</a:t>
            </a:fld>
            <a:endParaRPr lang="en-US" altLang="ru-RU"/>
          </a:p>
        </p:txBody>
      </p:sp>
      <p:pic>
        <p:nvPicPr>
          <p:cNvPr id="107522" name="Picture 2"/>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1981200" y="1849438"/>
            <a:ext cx="5638800" cy="3841750"/>
          </a:xfrm>
          <a:ln/>
        </p:spPr>
      </p:pic>
      <p:sp>
        <p:nvSpPr>
          <p:cNvPr id="107523" name="Rectangle 3"/>
          <p:cNvSpPr>
            <a:spLocks noChangeArrowheads="1"/>
          </p:cNvSpPr>
          <p:nvPr/>
        </p:nvSpPr>
        <p:spPr bwMode="auto">
          <a:xfrm>
            <a:off x="990600" y="533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985838">
              <a:defRPr sz="4000">
                <a:solidFill>
                  <a:schemeClr val="tx2"/>
                </a:solidFill>
                <a:latin typeface="Tahoma" charset="0"/>
              </a:defRPr>
            </a:lvl1pPr>
            <a:lvl2pPr defTabSz="985838">
              <a:defRPr sz="4000">
                <a:solidFill>
                  <a:schemeClr val="tx2"/>
                </a:solidFill>
                <a:latin typeface="Tahoma" charset="0"/>
              </a:defRPr>
            </a:lvl2pPr>
            <a:lvl3pPr defTabSz="985838">
              <a:defRPr sz="4000">
                <a:solidFill>
                  <a:schemeClr val="tx2"/>
                </a:solidFill>
                <a:latin typeface="Tahoma" charset="0"/>
              </a:defRPr>
            </a:lvl3pPr>
            <a:lvl4pPr defTabSz="985838">
              <a:defRPr sz="4000">
                <a:solidFill>
                  <a:schemeClr val="tx2"/>
                </a:solidFill>
                <a:latin typeface="Tahoma" charset="0"/>
              </a:defRPr>
            </a:lvl4pPr>
            <a:lvl5pPr defTabSz="985838">
              <a:defRPr sz="4000">
                <a:solidFill>
                  <a:schemeClr val="tx2"/>
                </a:solidFill>
                <a:latin typeface="Tahoma" charset="0"/>
              </a:defRPr>
            </a:lvl5pPr>
            <a:lvl6pPr marL="457200" defTabSz="985838" eaLnBrk="0" fontAlgn="base" hangingPunct="0">
              <a:spcBef>
                <a:spcPct val="0"/>
              </a:spcBef>
              <a:spcAft>
                <a:spcPct val="0"/>
              </a:spcAft>
              <a:defRPr sz="4000">
                <a:solidFill>
                  <a:schemeClr val="tx2"/>
                </a:solidFill>
                <a:latin typeface="Tahoma" charset="0"/>
              </a:defRPr>
            </a:lvl6pPr>
            <a:lvl7pPr marL="914400" defTabSz="985838" eaLnBrk="0" fontAlgn="base" hangingPunct="0">
              <a:spcBef>
                <a:spcPct val="0"/>
              </a:spcBef>
              <a:spcAft>
                <a:spcPct val="0"/>
              </a:spcAft>
              <a:defRPr sz="4000">
                <a:solidFill>
                  <a:schemeClr val="tx2"/>
                </a:solidFill>
                <a:latin typeface="Tahoma" charset="0"/>
              </a:defRPr>
            </a:lvl7pPr>
            <a:lvl8pPr marL="1371600" defTabSz="985838" eaLnBrk="0" fontAlgn="base" hangingPunct="0">
              <a:spcBef>
                <a:spcPct val="0"/>
              </a:spcBef>
              <a:spcAft>
                <a:spcPct val="0"/>
              </a:spcAft>
              <a:defRPr sz="4000">
                <a:solidFill>
                  <a:schemeClr val="tx2"/>
                </a:solidFill>
                <a:latin typeface="Tahoma" charset="0"/>
              </a:defRPr>
            </a:lvl8pPr>
            <a:lvl9pPr marL="1828800" defTabSz="985838" eaLnBrk="0" fontAlgn="base" hangingPunct="0">
              <a:spcBef>
                <a:spcPct val="0"/>
              </a:spcBef>
              <a:spcAft>
                <a:spcPct val="0"/>
              </a:spcAft>
              <a:defRPr sz="4000">
                <a:solidFill>
                  <a:schemeClr val="tx2"/>
                </a:solidFill>
                <a:latin typeface="Tahoma" charset="0"/>
              </a:defRPr>
            </a:lvl9pPr>
          </a:lstStyle>
          <a:p>
            <a:r>
              <a:rPr lang="en-US" altLang="ru-RU" sz="3600"/>
              <a:t>Rinker 420 Express Cruiser 496 HO</a:t>
            </a:r>
          </a:p>
        </p:txBody>
      </p:sp>
      <p:sp>
        <p:nvSpPr>
          <p:cNvPr id="107524" name="Rectangle 4"/>
          <p:cNvSpPr>
            <a:spLocks noChangeArrowheads="1"/>
          </p:cNvSpPr>
          <p:nvPr/>
        </p:nvSpPr>
        <p:spPr bwMode="auto">
          <a:xfrm>
            <a:off x="1752600" y="1752600"/>
            <a:ext cx="6096000" cy="990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7525" name="Rectangle 5"/>
          <p:cNvSpPr>
            <a:spLocks noChangeArrowheads="1"/>
          </p:cNvSpPr>
          <p:nvPr/>
        </p:nvSpPr>
        <p:spPr bwMode="auto">
          <a:xfrm>
            <a:off x="1524000" y="2438400"/>
            <a:ext cx="685800" cy="3429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7526" name="Rectangle 6"/>
          <p:cNvSpPr>
            <a:spLocks noChangeArrowheads="1"/>
          </p:cNvSpPr>
          <p:nvPr/>
        </p:nvSpPr>
        <p:spPr bwMode="auto">
          <a:xfrm>
            <a:off x="2133600" y="5334000"/>
            <a:ext cx="5562600" cy="457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7527" name="Rectangle 7"/>
          <p:cNvSpPr>
            <a:spLocks noChangeArrowheads="1"/>
          </p:cNvSpPr>
          <p:nvPr/>
        </p:nvSpPr>
        <p:spPr bwMode="auto">
          <a:xfrm>
            <a:off x="7467600" y="2438400"/>
            <a:ext cx="152400" cy="2971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extLst>
      <p:ext uri="{BB962C8B-B14F-4D97-AF65-F5344CB8AC3E}">
        <p14:creationId xmlns:p14="http://schemas.microsoft.com/office/powerpoint/2010/main" val="3745343450"/>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D319B0EB-7AC5-46FB-8555-904B8D4894EB}" type="slidenum">
              <a:rPr lang="en-US" altLang="ru-RU"/>
              <a:pPr/>
              <a:t>99</a:t>
            </a:fld>
            <a:endParaRPr lang="en-US" altLang="ru-RU"/>
          </a:p>
        </p:txBody>
      </p:sp>
      <p:sp>
        <p:nvSpPr>
          <p:cNvPr id="108546" name="Rectangle 2"/>
          <p:cNvSpPr>
            <a:spLocks noGrp="1" noChangeArrowheads="1"/>
          </p:cNvSpPr>
          <p:nvPr>
            <p:ph type="title"/>
          </p:nvPr>
        </p:nvSpPr>
        <p:spPr/>
        <p:txBody>
          <a:bodyPr/>
          <a:lstStyle/>
          <a:p>
            <a:pPr defTabSz="985838"/>
            <a:r>
              <a:rPr lang="en-US" altLang="ru-RU" sz="3600" u="sng"/>
              <a:t>Bravo Three</a:t>
            </a:r>
            <a:r>
              <a:rPr lang="en-US" altLang="ru-RU" sz="3600"/>
              <a:t> / Bravo Three XR</a:t>
            </a:r>
          </a:p>
        </p:txBody>
      </p:sp>
      <p:sp>
        <p:nvSpPr>
          <p:cNvPr id="108547" name="Rectangle 3"/>
          <p:cNvSpPr>
            <a:spLocks noGrp="1" noChangeArrowheads="1"/>
          </p:cNvSpPr>
          <p:nvPr>
            <p:ph type="body" sz="half" idx="1"/>
          </p:nvPr>
        </p:nvSpPr>
        <p:spPr>
          <a:xfrm>
            <a:off x="709863" y="1676400"/>
            <a:ext cx="2871537" cy="4572000"/>
          </a:xfrm>
        </p:spPr>
        <p:txBody>
          <a:bodyPr/>
          <a:lstStyle/>
          <a:p>
            <a:pPr marL="369888" indent="-369888" defTabSz="985838">
              <a:buFontTx/>
              <a:buNone/>
            </a:pPr>
            <a:r>
              <a:rPr lang="en-US" altLang="ru-RU" sz="2800" dirty="0"/>
              <a:t>Bravo Three</a:t>
            </a:r>
            <a:r>
              <a:rPr lang="ru-RU" altLang="ru-RU" sz="2800" dirty="0"/>
              <a:t> 24</a:t>
            </a:r>
            <a:r>
              <a:rPr lang="en-US" altLang="ru-RU" sz="2800" dirty="0"/>
              <a:t>’’.</a:t>
            </a:r>
          </a:p>
          <a:p>
            <a:pPr marL="369888" indent="-369888" defTabSz="985838"/>
            <a:r>
              <a:rPr lang="en-US" altLang="ru-RU" sz="2800" dirty="0"/>
              <a:t>WOT 4800</a:t>
            </a:r>
            <a:r>
              <a:rPr lang="ru-RU" altLang="ru-RU" sz="2800" dirty="0"/>
              <a:t> об.</a:t>
            </a:r>
            <a:r>
              <a:rPr lang="en-US" altLang="ru-RU" sz="2800" dirty="0"/>
              <a:t> @ 40.8 </a:t>
            </a:r>
            <a:r>
              <a:rPr lang="ru-RU" altLang="ru-RU" sz="2800" dirty="0"/>
              <a:t>миль/час</a:t>
            </a:r>
            <a:r>
              <a:rPr lang="en-US" altLang="ru-RU" sz="2800" dirty="0"/>
              <a:t>.</a:t>
            </a:r>
          </a:p>
          <a:p>
            <a:pPr marL="369888" indent="-369888" defTabSz="985838"/>
            <a:r>
              <a:rPr lang="en-US" altLang="ru-RU" sz="2800" dirty="0"/>
              <a:t>4000</a:t>
            </a:r>
            <a:r>
              <a:rPr lang="ru-RU" altLang="ru-RU" sz="2800" dirty="0"/>
              <a:t> об.</a:t>
            </a:r>
            <a:r>
              <a:rPr lang="en-US" altLang="ru-RU" sz="2800" dirty="0"/>
              <a:t> @  30 </a:t>
            </a:r>
            <a:r>
              <a:rPr lang="ru-RU" altLang="ru-RU" sz="2800" dirty="0"/>
              <a:t>миль/час</a:t>
            </a:r>
            <a:r>
              <a:rPr lang="en-US" altLang="ru-RU" sz="2800" dirty="0"/>
              <a:t>. </a:t>
            </a:r>
          </a:p>
          <a:p>
            <a:pPr marL="369888" indent="-369888" defTabSz="985838"/>
            <a:r>
              <a:rPr lang="ru-RU" altLang="ru-RU" sz="2800" dirty="0"/>
              <a:t>Выход на глиссирование за 16 сек.</a:t>
            </a:r>
            <a:endParaRPr lang="en-US" altLang="ru-RU" sz="2800" dirty="0"/>
          </a:p>
        </p:txBody>
      </p:sp>
      <p:pic>
        <p:nvPicPr>
          <p:cNvPr id="108548"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657600" y="1828800"/>
            <a:ext cx="5105400" cy="1552575"/>
          </a:xfrm>
          <a:noFill/>
          <a:ln/>
        </p:spPr>
      </p:pic>
      <p:pic>
        <p:nvPicPr>
          <p:cNvPr id="108549"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657600" y="3733800"/>
            <a:ext cx="5105400" cy="1554163"/>
          </a:xfrm>
          <a:noFill/>
          <a:ln/>
        </p:spPr>
      </p:pic>
    </p:spTree>
    <p:extLst>
      <p:ext uri="{BB962C8B-B14F-4D97-AF65-F5344CB8AC3E}">
        <p14:creationId xmlns:p14="http://schemas.microsoft.com/office/powerpoint/2010/main" val="24061135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9785</TotalTime>
  <Words>7209</Words>
  <Application>Microsoft Office PowerPoint</Application>
  <PresentationFormat>On-screen Show (4:3)</PresentationFormat>
  <Paragraphs>758</Paragraphs>
  <Slides>107</Slides>
  <Notes>46</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Office Theme</vt:lpstr>
      <vt:lpstr>Гребные винты Mercury  Обзор  Важность правильного гребного винта</vt:lpstr>
      <vt:lpstr>Содержание</vt:lpstr>
      <vt:lpstr>Преимущества гребных винтов Mercury</vt:lpstr>
      <vt:lpstr>Эффективность алюминиевых винтов</vt:lpstr>
      <vt:lpstr>Эффективность винтов из нержавеющей стали</vt:lpstr>
      <vt:lpstr>Как нам это удается?</vt:lpstr>
      <vt:lpstr>Современные средства проектирования</vt:lpstr>
      <vt:lpstr>Экспериментальная база </vt:lpstr>
      <vt:lpstr>Уникальные материалы - MercalloyTM</vt:lpstr>
      <vt:lpstr>Лучшие материалы – Уникальная нержавеющая сталь 15-5 от Mercury</vt:lpstr>
      <vt:lpstr>Технология литья</vt:lpstr>
      <vt:lpstr>Оценка качества алюминиевого гребного винта?</vt:lpstr>
      <vt:lpstr>Оценка качества гребного винта</vt:lpstr>
      <vt:lpstr>Оценка качества гребного винта</vt:lpstr>
      <vt:lpstr>Самые современные втулки</vt:lpstr>
      <vt:lpstr>Новый адаптер ступицы Flo-Torq II</vt:lpstr>
      <vt:lpstr>Втулка Reflex Flo-Torq Hub для F40-60 EFI</vt:lpstr>
      <vt:lpstr>Почему стоит покупать втулки от производителя моторов</vt:lpstr>
      <vt:lpstr>Гребные винты Mercury</vt:lpstr>
      <vt:lpstr> 2011/2012 Обзор</vt:lpstr>
      <vt:lpstr>Гребной винт Quicksilver Thunderbolt для Volvo Penta DPS </vt:lpstr>
      <vt:lpstr>Подбор гребного винта от Mercury</vt:lpstr>
      <vt:lpstr>Гребной винт Spitfire – Новейший алюминиевый винт</vt:lpstr>
      <vt:lpstr>Гребной винт Spitfire</vt:lpstr>
      <vt:lpstr>Расширение семейств гребных винтов</vt:lpstr>
      <vt:lpstr> Обзор новинок 2013   </vt:lpstr>
      <vt:lpstr>Новинка 2013 </vt:lpstr>
      <vt:lpstr>Новинка 2013</vt:lpstr>
      <vt:lpstr>Система вентиляции гребного винта PVS</vt:lpstr>
      <vt:lpstr>Система вентиляции гребного винта PVS</vt:lpstr>
      <vt:lpstr>Система вентиляции гребного винта PVS</vt:lpstr>
      <vt:lpstr>Обзор системы Mercury PVS</vt:lpstr>
      <vt:lpstr> Обзор гребных винтов Mercury Propeller  </vt:lpstr>
      <vt:lpstr>PowerPoint Presentation</vt:lpstr>
      <vt:lpstr>Black Max</vt:lpstr>
      <vt:lpstr>Alpha 4</vt:lpstr>
      <vt:lpstr>SpitFire</vt:lpstr>
      <vt:lpstr>SpitFire –  Evolution 135-200 л.с.</vt:lpstr>
      <vt:lpstr>PowerPoint Presentation</vt:lpstr>
      <vt:lpstr>Vengeance</vt:lpstr>
      <vt:lpstr>Vengeance 4</vt:lpstr>
      <vt:lpstr>Laser II</vt:lpstr>
      <vt:lpstr>Vensura</vt:lpstr>
      <vt:lpstr>PowerPoint Presentation</vt:lpstr>
      <vt:lpstr>Bravo Two</vt:lpstr>
      <vt:lpstr>Bravo Three</vt:lpstr>
      <vt:lpstr>HighFive</vt:lpstr>
      <vt:lpstr>Mirage Plus</vt:lpstr>
      <vt:lpstr>Tempest Plus</vt:lpstr>
      <vt:lpstr>Trophy Plus</vt:lpstr>
      <vt:lpstr>Trophy Sport</vt:lpstr>
      <vt:lpstr>PowerPoint Presentation</vt:lpstr>
      <vt:lpstr>Bravo I</vt:lpstr>
      <vt:lpstr>Enertia</vt:lpstr>
      <vt:lpstr>Enertia ECO</vt:lpstr>
      <vt:lpstr>Fury</vt:lpstr>
      <vt:lpstr>Maximus</vt:lpstr>
      <vt:lpstr>Revolution 4</vt:lpstr>
      <vt:lpstr>Chopper II и Cleaver  для подвесных моторов</vt:lpstr>
      <vt:lpstr>Lightning ET</vt:lpstr>
      <vt:lpstr>Pro ET</vt:lpstr>
      <vt:lpstr>Bullet с мотором 225 Sport XS</vt:lpstr>
      <vt:lpstr>Mirage Plus Lab Finished</vt:lpstr>
      <vt:lpstr>Revolution 4 Lab Finished</vt:lpstr>
      <vt:lpstr>Bravo I Lab Finished – для Verado и стационарных двигателей</vt:lpstr>
      <vt:lpstr>PowerPoint Presentation</vt:lpstr>
      <vt:lpstr>PowerPoint Presentation</vt:lpstr>
      <vt:lpstr>Bravo I Lab Finished – для подвесных моторов OptiMax</vt:lpstr>
      <vt:lpstr>PowerPoint Presentation</vt:lpstr>
      <vt:lpstr>Maximus Lab Finished</vt:lpstr>
      <vt:lpstr>Bravo Three XR</vt:lpstr>
      <vt:lpstr>PowerPoint Presentation</vt:lpstr>
      <vt:lpstr>CNC Lab Finished Cleavers</vt:lpstr>
      <vt:lpstr>PowerPoint Presentation</vt:lpstr>
      <vt:lpstr>PowerPoint Presentation</vt:lpstr>
      <vt:lpstr>Подбор гребного винта  по мощности двигателя</vt:lpstr>
      <vt:lpstr>Подвесные моторы 135-175 л.с. </vt:lpstr>
      <vt:lpstr>Подвесные моторы 200-225 л.с. </vt:lpstr>
      <vt:lpstr>Подвесные моторы 250-350 л.с.</vt:lpstr>
      <vt:lpstr>Стационарные двигатели с колонкой Alpha </vt:lpstr>
      <vt:lpstr>Стационарные двигатели малой мощности с колонкой Bravo I</vt:lpstr>
      <vt:lpstr>Стационарные двигатели большой мощности с колонкой Bravo I</vt:lpstr>
      <vt:lpstr>Стационарные двигатели с колонками NXT¹ и Six Drive </vt:lpstr>
      <vt:lpstr>PowerPoint Presentation</vt:lpstr>
      <vt:lpstr>Характеристики гребных винтов</vt:lpstr>
      <vt:lpstr>Основные определения</vt:lpstr>
      <vt:lpstr>Подбор гребного винта</vt:lpstr>
      <vt:lpstr>Ступица винта – выхлопной патрубок</vt:lpstr>
      <vt:lpstr>Ступица винта</vt:lpstr>
      <vt:lpstr>PowerPoint Presentation</vt:lpstr>
      <vt:lpstr>PowerPoint Presentation</vt:lpstr>
      <vt:lpstr>PowerPoint Presentation</vt:lpstr>
      <vt:lpstr>Mirage / Enertia / Tempest</vt:lpstr>
      <vt:lpstr>Mirage / Enertia / Tempest</vt:lpstr>
      <vt:lpstr>PowerPoint Presentation</vt:lpstr>
      <vt:lpstr>Bravo I / Maximus (Lab Finished)</vt:lpstr>
      <vt:lpstr>Bravo I / Maximus (Lab Finished)</vt:lpstr>
      <vt:lpstr>PowerPoint Presentation</vt:lpstr>
      <vt:lpstr>Bravo Three / Bravo Three XR</vt:lpstr>
      <vt:lpstr>Bravo Three / Bravo Three XR</vt:lpstr>
      <vt:lpstr>PowerPoint Presentation</vt:lpstr>
      <vt:lpstr>Катер Fountain с поперечными реданами с четырьмя моторами 300XS</vt:lpstr>
      <vt:lpstr>PowerPoint Presentation</vt:lpstr>
      <vt:lpstr>Nitro / 150 Optimax</vt:lpstr>
      <vt:lpstr>Nitro / 150 Optimax</vt:lpstr>
      <vt:lpstr>Гарантия</vt:lpstr>
      <vt:lpstr>PowerPoint Presentation</vt:lpstr>
    </vt:vector>
  </TitlesOfParts>
  <Company>GS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Osier</dc:creator>
  <cp:lastModifiedBy>Peter Isaenkov</cp:lastModifiedBy>
  <cp:revision>132</cp:revision>
  <cp:lastPrinted>2013-04-11T16:21:01Z</cp:lastPrinted>
  <dcterms:created xsi:type="dcterms:W3CDTF">2012-03-06T00:15:23Z</dcterms:created>
  <dcterms:modified xsi:type="dcterms:W3CDTF">2013-12-08T10:38:57Z</dcterms:modified>
</cp:coreProperties>
</file>