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58" r:id="rId5"/>
    <p:sldId id="285" r:id="rId6"/>
    <p:sldId id="263" r:id="rId7"/>
    <p:sldId id="282" r:id="rId8"/>
    <p:sldId id="265" r:id="rId9"/>
    <p:sldId id="270" r:id="rId10"/>
    <p:sldId id="286" r:id="rId11"/>
    <p:sldId id="283" r:id="rId12"/>
    <p:sldId id="284" r:id="rId13"/>
    <p:sldId id="279" r:id="rId14"/>
    <p:sldId id="281" r:id="rId15"/>
    <p:sldId id="260" r:id="rId16"/>
    <p:sldId id="278" r:id="rId17"/>
    <p:sldId id="280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ir Shumovskiy" userId="b0cdcd52-0df3-47cc-8624-7b6bc9fc4438" providerId="ADAL" clId="{F15ADB14-E092-4FA5-80E0-AE4B48426623}"/>
    <pc:docChg chg="modSld">
      <pc:chgData name="Vladimir Shumovskiy" userId="b0cdcd52-0df3-47cc-8624-7b6bc9fc4438" providerId="ADAL" clId="{F15ADB14-E092-4FA5-80E0-AE4B48426623}" dt="2017-12-15T10:08:25.415" v="9" actId="1035"/>
      <pc:docMkLst>
        <pc:docMk/>
      </pc:docMkLst>
      <pc:sldChg chg="modSp">
        <pc:chgData name="Vladimir Shumovskiy" userId="b0cdcd52-0df3-47cc-8624-7b6bc9fc4438" providerId="ADAL" clId="{F15ADB14-E092-4FA5-80E0-AE4B48426623}" dt="2017-12-15T10:08:25.415" v="9" actId="1035"/>
        <pc:sldMkLst>
          <pc:docMk/>
          <pc:sldMk cId="1774142537" sldId="277"/>
        </pc:sldMkLst>
        <pc:spChg chg="mod">
          <ac:chgData name="Vladimir Shumovskiy" userId="b0cdcd52-0df3-47cc-8624-7b6bc9fc4438" providerId="ADAL" clId="{F15ADB14-E092-4FA5-80E0-AE4B48426623}" dt="2017-12-15T10:08:25.415" v="9" actId="1035"/>
          <ac:spMkLst>
            <pc:docMk/>
            <pc:sldMk cId="1774142537" sldId="277"/>
            <ac:spMk id="4" creationId="{00000000-0000-0000-0000-000000000000}"/>
          </ac:spMkLst>
        </pc:spChg>
        <pc:spChg chg="mod">
          <ac:chgData name="Vladimir Shumovskiy" userId="b0cdcd52-0df3-47cc-8624-7b6bc9fc4438" providerId="ADAL" clId="{F15ADB14-E092-4FA5-80E0-AE4B48426623}" dt="2017-12-15T10:08:16.403" v="8" actId="1035"/>
          <ac:spMkLst>
            <pc:docMk/>
            <pc:sldMk cId="1774142537" sldId="277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5530-0F6A-4AC6-9425-6242B9E9111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8AF5-E830-4909-BE09-4E5A6A8F6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8AF5-E830-4909-BE09-4E5A6A8F60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8AF5-E830-4909-BE09-4E5A6A8F60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7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video of VCM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8AF5-E830-4909-BE09-4E5A6A8F60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4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any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Trim </a:t>
            </a:r>
            <a:r>
              <a:rPr lang="en-US" dirty="0" err="1"/>
              <a:t>Adapatation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54109"/>
            <a:ext cx="6400800" cy="101222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Service Department Training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8375" y="43497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57F5F0-1404-443F-ABF5-BF7CBF8BEAA9}" type="datetime1">
              <a:rPr lang="en-US">
                <a:solidFill>
                  <a:prstClr val="black"/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D37A83-BB27-4983-A4BD-71F6338E34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E6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4EAB9C-4607-49A8-9B9C-07A49B9998B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6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6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E6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C1FE8C-D480-4221-A533-FE0C5638E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3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7A8A-5AA7-4774-9435-6DCA37C97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3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CF5A1E8-C7C8-4239-8164-7059BF97C127}" type="datetime1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F1792FA-77C8-4D25-B792-11236829E29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9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2" r:id="rId3"/>
    <p:sldLayoutId id="2147483683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Настройка трима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3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Стационарные двигатели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6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636"/>
            <a:ext cx="8229600" cy="792162"/>
          </a:xfrm>
        </p:spPr>
        <p:txBody>
          <a:bodyPr/>
          <a:lstStyle/>
          <a:p>
            <a:r>
              <a:rPr lang="ru-RU" dirty="0"/>
              <a:t>Трим сенсор </a:t>
            </a:r>
            <a:r>
              <a:rPr lang="en-US" dirty="0" err="1"/>
              <a:t>MerCruiser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" y="1087554"/>
            <a:ext cx="4397539" cy="36576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ru-RU" dirty="0"/>
              <a:t>3-х проводной датчик с левой стороны корпуса кардана.</a:t>
            </a:r>
            <a:endParaRPr lang="en-US" dirty="0"/>
          </a:p>
          <a:p>
            <a:pPr lvl="1"/>
            <a:r>
              <a:rPr lang="ru-RU" dirty="0"/>
              <a:t>На датчике нового типа нанесены три цифры и треугольник</a:t>
            </a:r>
            <a:endParaRPr lang="en-US" dirty="0"/>
          </a:p>
          <a:p>
            <a:pPr lvl="2"/>
            <a:r>
              <a:rPr lang="en-US" dirty="0"/>
              <a:t>1 = </a:t>
            </a:r>
            <a:r>
              <a:rPr lang="ru-RU" dirty="0"/>
              <a:t>Транцы </a:t>
            </a:r>
            <a:r>
              <a:rPr lang="en-US" dirty="0"/>
              <a:t>Alpha </a:t>
            </a:r>
            <a:r>
              <a:rPr lang="ru-RU" dirty="0"/>
              <a:t>и</a:t>
            </a:r>
            <a:r>
              <a:rPr lang="en-US" dirty="0"/>
              <a:t> Bravo</a:t>
            </a:r>
          </a:p>
          <a:p>
            <a:pPr lvl="2"/>
            <a:r>
              <a:rPr lang="en-US" dirty="0"/>
              <a:t>2 = </a:t>
            </a:r>
            <a:r>
              <a:rPr lang="ru-RU" dirty="0"/>
              <a:t>Транцы </a:t>
            </a:r>
            <a:r>
              <a:rPr lang="en-US" dirty="0"/>
              <a:t>Racing ITS</a:t>
            </a:r>
            <a:r>
              <a:rPr lang="ru-RU" dirty="0"/>
              <a:t> и</a:t>
            </a:r>
            <a:r>
              <a:rPr lang="en-US" dirty="0"/>
              <a:t> K-Planes</a:t>
            </a:r>
          </a:p>
          <a:p>
            <a:pPr lvl="2"/>
            <a:r>
              <a:rPr lang="en-US" dirty="0"/>
              <a:t>3 = </a:t>
            </a:r>
            <a:r>
              <a:rPr lang="ru-RU" dirty="0"/>
              <a:t>Транцы </a:t>
            </a:r>
            <a:r>
              <a:rPr lang="en-US" dirty="0"/>
              <a:t>Racing NXT </a:t>
            </a:r>
            <a:r>
              <a:rPr lang="ru-RU" dirty="0"/>
              <a:t>и</a:t>
            </a:r>
            <a:r>
              <a:rPr lang="en-US" dirty="0"/>
              <a:t> M8</a:t>
            </a:r>
          </a:p>
          <a:p>
            <a:pPr lvl="2"/>
            <a:r>
              <a:rPr lang="ru-RU" dirty="0"/>
              <a:t>Треугольник</a:t>
            </a:r>
            <a:r>
              <a:rPr lang="en-US" dirty="0"/>
              <a:t> = </a:t>
            </a:r>
            <a:r>
              <a:rPr lang="ru-RU" dirty="0"/>
              <a:t>Настройка, используемая на заводе для установки датчика</a:t>
            </a:r>
            <a:endParaRPr lang="en-US" dirty="0"/>
          </a:p>
          <a:p>
            <a:pPr lvl="1"/>
            <a:r>
              <a:rPr lang="ru-RU" dirty="0"/>
              <a:t>Доступны варианты с цельной и разрезной проходной втулкой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03" y="5257801"/>
            <a:ext cx="6317302" cy="908728"/>
          </a:xfrm>
          <a:prstGeom prst="rect">
            <a:avLst/>
          </a:prstGeom>
        </p:spPr>
      </p:pic>
      <p:pic>
        <p:nvPicPr>
          <p:cNvPr id="1026" name="Picture 2" descr="C:\Users\kmuth\AppData\Local\Temp\SNAGHTMLc4be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5" y="1453445"/>
            <a:ext cx="473825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9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Трим сендер </a:t>
            </a:r>
            <a:r>
              <a:rPr lang="en-US" dirty="0" err="1"/>
              <a:t>MerCruiser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8" y="973014"/>
            <a:ext cx="5207391" cy="4525963"/>
          </a:xfrm>
        </p:spPr>
        <p:txBody>
          <a:bodyPr/>
          <a:lstStyle/>
          <a:p>
            <a:pPr lvl="1"/>
            <a:r>
              <a:rPr lang="en-US" sz="3200" dirty="0">
                <a:solidFill>
                  <a:prstClr val="black"/>
                </a:solidFill>
              </a:rPr>
              <a:t>2</a:t>
            </a:r>
            <a:r>
              <a:rPr lang="ru-RU" sz="3200" dirty="0">
                <a:solidFill>
                  <a:prstClr val="black"/>
                </a:solidFill>
              </a:rPr>
              <a:t>-х проводной сендер на правой стороне корпуса кардана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  <a:p>
            <a:pPr lvl="1"/>
            <a:r>
              <a:rPr lang="ru-RU" sz="3200" dirty="0">
                <a:solidFill>
                  <a:prstClr val="black"/>
                </a:solidFill>
              </a:rPr>
              <a:t>Может подключаться как цифровой или аналоговый</a:t>
            </a:r>
            <a:endParaRPr lang="en-US" sz="3200" dirty="0">
              <a:solidFill>
                <a:prstClr val="black"/>
              </a:solidFill>
            </a:endParaRPr>
          </a:p>
          <a:p>
            <a:pPr lvl="1"/>
            <a:r>
              <a:rPr lang="ru-RU" sz="3200" dirty="0">
                <a:solidFill>
                  <a:prstClr val="black"/>
                </a:solidFill>
              </a:rPr>
              <a:t>Не вызывает ошибки трим-сенсора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90599"/>
            <a:ext cx="3200400" cy="2743200"/>
          </a:xfrm>
          <a:prstGeom prst="rect">
            <a:avLst/>
          </a:prstGeom>
        </p:spPr>
      </p:pic>
      <p:pic>
        <p:nvPicPr>
          <p:cNvPr id="1028" name="Picture 4" descr="C:\Users\kmuth\AppData\Local\Temp\SNAGHTMLc72f9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799"/>
            <a:ext cx="2286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6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8" y="116420"/>
            <a:ext cx="8229600" cy="813264"/>
          </a:xfrm>
        </p:spPr>
        <p:txBody>
          <a:bodyPr/>
          <a:lstStyle/>
          <a:p>
            <a:r>
              <a:rPr lang="en-US" dirty="0" err="1"/>
              <a:t>MerCruiser</a:t>
            </a:r>
            <a:r>
              <a:rPr lang="en-US" dirty="0"/>
              <a:t> DTS, </a:t>
            </a:r>
            <a:r>
              <a:rPr lang="ru-RU" dirty="0"/>
              <a:t>все</a:t>
            </a:r>
            <a:r>
              <a:rPr lang="en-US" dirty="0"/>
              <a:t> PCM112</a:t>
            </a:r>
            <a:r>
              <a:rPr lang="ru-RU" dirty="0"/>
              <a:t> и дизеля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3819"/>
            <a:ext cx="8839201" cy="543601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Нижнее положение</a:t>
            </a:r>
            <a:endParaRPr lang="en-US" sz="2400" dirty="0"/>
          </a:p>
          <a:p>
            <a:pPr lvl="1"/>
            <a:r>
              <a:rPr lang="ru-RU" sz="2000" dirty="0"/>
              <a:t>Удерживать кнопку на пульте в течение 3-х секунд после полного опускания колонки</a:t>
            </a:r>
            <a:endParaRPr lang="en-US" sz="2000" dirty="0"/>
          </a:p>
          <a:p>
            <a:pPr lvl="1"/>
            <a:r>
              <a:rPr lang="ru-RU" sz="2000" dirty="0"/>
              <a:t>Диапазоны</a:t>
            </a:r>
            <a:endParaRPr lang="en-US" sz="2000" dirty="0"/>
          </a:p>
          <a:p>
            <a:pPr lvl="2"/>
            <a:r>
              <a:rPr lang="en-US" sz="1600" dirty="0"/>
              <a:t>PCM112 = 50-250 </a:t>
            </a:r>
            <a:r>
              <a:rPr lang="ru-RU" sz="1600" dirty="0"/>
              <a:t>единиц</a:t>
            </a:r>
            <a:endParaRPr lang="en-US" sz="1600" dirty="0"/>
          </a:p>
          <a:p>
            <a:pPr lvl="2"/>
            <a:r>
              <a:rPr lang="en-US" sz="1600" dirty="0"/>
              <a:t>PCM09 DTS = 50-200 </a:t>
            </a:r>
            <a:r>
              <a:rPr lang="ru-RU" sz="1600" dirty="0"/>
              <a:t>единиц</a:t>
            </a:r>
            <a:endParaRPr lang="en-US" sz="1600" dirty="0"/>
          </a:p>
          <a:p>
            <a:pPr lvl="2"/>
            <a:r>
              <a:rPr lang="en-US" sz="1600" dirty="0"/>
              <a:t>PCM555 DTS = 50-300 </a:t>
            </a:r>
            <a:r>
              <a:rPr lang="ru-RU" sz="1600" dirty="0"/>
              <a:t>единиц</a:t>
            </a:r>
            <a:endParaRPr lang="en-US" sz="1600" dirty="0"/>
          </a:p>
          <a:p>
            <a:pPr lvl="2"/>
            <a:r>
              <a:rPr lang="en-US" sz="1600" dirty="0"/>
              <a:t>SIM = 50-250 </a:t>
            </a:r>
            <a:r>
              <a:rPr lang="ru-RU" sz="1600" dirty="0"/>
              <a:t>единиц</a:t>
            </a:r>
            <a:r>
              <a:rPr lang="en-US" sz="1600" dirty="0"/>
              <a:t> (</a:t>
            </a:r>
            <a:r>
              <a:rPr lang="ru-RU" sz="1600" dirty="0"/>
              <a:t>на некоторых</a:t>
            </a:r>
            <a:r>
              <a:rPr lang="en-US" sz="1600" dirty="0"/>
              <a:t> 50-450)</a:t>
            </a:r>
          </a:p>
          <a:p>
            <a:pPr lvl="1"/>
            <a:r>
              <a:rPr lang="en-US" sz="2000" dirty="0"/>
              <a:t>50-200</a:t>
            </a:r>
            <a:r>
              <a:rPr lang="ru-RU" sz="2000" dirty="0"/>
              <a:t> единиц для всех стационаров</a:t>
            </a:r>
            <a:endParaRPr lang="en-US" sz="2000" dirty="0"/>
          </a:p>
          <a:p>
            <a:endParaRPr lang="ru-RU" sz="2400" dirty="0"/>
          </a:p>
          <a:p>
            <a:r>
              <a:rPr lang="ru-RU" sz="2400" dirty="0"/>
              <a:t>Верхнее положение</a:t>
            </a:r>
            <a:endParaRPr lang="en-US" sz="2400" dirty="0"/>
          </a:p>
          <a:p>
            <a:pPr lvl="1"/>
            <a:r>
              <a:rPr lang="ru-RU" sz="2000" dirty="0"/>
              <a:t>Нет процедуры настройки </a:t>
            </a:r>
          </a:p>
          <a:p>
            <a:pPr lvl="1"/>
            <a:r>
              <a:rPr lang="ru-RU" sz="2000" dirty="0"/>
              <a:t>На многих колонках </a:t>
            </a:r>
            <a:r>
              <a:rPr lang="en-US" sz="2000" dirty="0"/>
              <a:t>Bravo</a:t>
            </a:r>
            <a:r>
              <a:rPr lang="ru-RU" sz="2000" dirty="0"/>
              <a:t> полностью откинутое положение соответствует </a:t>
            </a:r>
            <a:r>
              <a:rPr lang="en-US" sz="2000" dirty="0"/>
              <a:t>80%. </a:t>
            </a:r>
            <a:r>
              <a:rPr lang="ru-RU" sz="2000" dirty="0"/>
              <a:t>Настройка транспортировочного трима отодвинет шкалу до 100%</a:t>
            </a:r>
            <a:endParaRPr lang="en-US" sz="2000" dirty="0"/>
          </a:p>
          <a:p>
            <a:r>
              <a:rPr lang="ru-RU" sz="2400" dirty="0"/>
              <a:t>Предел ходового трима</a:t>
            </a:r>
            <a:endParaRPr lang="en-US" sz="2400" dirty="0"/>
          </a:p>
          <a:p>
            <a:pPr lvl="1"/>
            <a:r>
              <a:rPr lang="ru-RU" sz="2000" dirty="0"/>
              <a:t>Настраиваются единицы трима от адаптированного нижнего положения</a:t>
            </a:r>
            <a:endParaRPr lang="en-US" sz="2000" dirty="0"/>
          </a:p>
          <a:p>
            <a:pPr lvl="2"/>
            <a:r>
              <a:rPr lang="en-US" sz="1600" dirty="0"/>
              <a:t>Alpha = 230 </a:t>
            </a:r>
            <a:r>
              <a:rPr lang="ru-RU" sz="1600" dirty="0"/>
              <a:t>единиц</a:t>
            </a:r>
            <a:endParaRPr lang="en-US" sz="1600" dirty="0"/>
          </a:p>
          <a:p>
            <a:pPr lvl="2"/>
            <a:r>
              <a:rPr lang="en-US" sz="1600" dirty="0"/>
              <a:t>Bravo = 180 </a:t>
            </a:r>
            <a:r>
              <a:rPr lang="ru-RU" sz="1600" dirty="0"/>
              <a:t>единиц</a:t>
            </a:r>
            <a:endParaRPr lang="en-US" sz="1600" dirty="0"/>
          </a:p>
          <a:p>
            <a:pPr lvl="1"/>
            <a:r>
              <a:rPr lang="ru-RU" sz="2000" dirty="0"/>
              <a:t>Через диагностику можно установить меньше. Большее значение приведет к появлению ошибки</a:t>
            </a:r>
            <a:endParaRPr lang="en-US" sz="2000" dirty="0"/>
          </a:p>
          <a:p>
            <a:r>
              <a:rPr lang="ru-RU" sz="2400" dirty="0"/>
              <a:t>Предел транспортировочного трима</a:t>
            </a:r>
            <a:endParaRPr lang="en-US" sz="2400" dirty="0"/>
          </a:p>
          <a:p>
            <a:pPr lvl="1"/>
            <a:r>
              <a:rPr lang="ru-RU" sz="2000" dirty="0"/>
              <a:t>Настраивается с помощью диагностики на 100% значение.</a:t>
            </a:r>
            <a:endParaRPr lang="en-US" sz="2000" dirty="0"/>
          </a:p>
          <a:p>
            <a:r>
              <a:rPr lang="ru-RU" sz="2400" dirty="0"/>
              <a:t>Примечание</a:t>
            </a:r>
            <a:endParaRPr lang="en-US" sz="2400" dirty="0"/>
          </a:p>
          <a:p>
            <a:pPr lvl="1"/>
            <a:r>
              <a:rPr lang="ru-RU" sz="2000" dirty="0"/>
              <a:t>На некоторых транцевых сборках установлен и трим сенсор (слева) и трим сендер (справа) для аналогового указателя трима. На более новых моделях сендер не устанавливается, его место закрыто крышкой.</a:t>
            </a:r>
            <a:endParaRPr lang="en-US" sz="20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995" y="6166935"/>
            <a:ext cx="4545091" cy="653800"/>
          </a:xfrm>
          <a:prstGeom prst="rect">
            <a:avLst/>
          </a:prstGeom>
        </p:spPr>
      </p:pic>
      <p:pic>
        <p:nvPicPr>
          <p:cNvPr id="8" name="Picture 7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36847" y="1749753"/>
            <a:ext cx="1769156" cy="101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086" y="1492072"/>
            <a:ext cx="1852267" cy="14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0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3"/>
            <a:ext cx="8229600" cy="729341"/>
          </a:xfrm>
        </p:spPr>
        <p:txBody>
          <a:bodyPr>
            <a:normAutofit fontScale="90000"/>
          </a:bodyPr>
          <a:lstStyle/>
          <a:p>
            <a:r>
              <a:rPr lang="ru-RU" dirty="0"/>
              <a:t>Механические </a:t>
            </a:r>
            <a:r>
              <a:rPr lang="en-US" dirty="0" err="1"/>
              <a:t>MerCruiser</a:t>
            </a:r>
            <a:r>
              <a:rPr lang="en-US" dirty="0"/>
              <a:t> (</a:t>
            </a:r>
            <a:r>
              <a:rPr lang="ru-RU" dirty="0"/>
              <a:t>кроме</a:t>
            </a:r>
            <a:r>
              <a:rPr lang="en-US" dirty="0"/>
              <a:t> PCM112)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51" y="800100"/>
            <a:ext cx="6398400" cy="464820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2-х проводной трим сендер с левой стороны </a:t>
            </a:r>
            <a:r>
              <a:rPr lang="en-US" sz="2400" dirty="0"/>
              <a:t>(</a:t>
            </a:r>
            <a:r>
              <a:rPr lang="ru-RU" sz="2400" dirty="0"/>
              <a:t>кроме</a:t>
            </a:r>
            <a:r>
              <a:rPr lang="en-US" sz="2400" dirty="0"/>
              <a:t> 8.2L </a:t>
            </a:r>
            <a:r>
              <a:rPr lang="ru-RU" sz="2400" dirty="0"/>
              <a:t>и</a:t>
            </a:r>
            <a:r>
              <a:rPr lang="en-US" sz="2400" dirty="0"/>
              <a:t> 496 Mech)</a:t>
            </a:r>
          </a:p>
          <a:p>
            <a:r>
              <a:rPr lang="ru-RU" sz="2400" dirty="0"/>
              <a:t>Нижнее положение</a:t>
            </a:r>
            <a:endParaRPr lang="en-US" sz="2400" dirty="0"/>
          </a:p>
          <a:p>
            <a:pPr lvl="1"/>
            <a:r>
              <a:rPr lang="ru-RU" sz="2000" dirty="0"/>
              <a:t>Нет процедуры настройки </a:t>
            </a:r>
          </a:p>
          <a:p>
            <a:pPr lvl="1"/>
            <a:r>
              <a:rPr lang="ru-RU" sz="2000" dirty="0"/>
              <a:t>Сендер должен быть отрегулирован</a:t>
            </a:r>
            <a:endParaRPr lang="en-US" sz="2000" dirty="0"/>
          </a:p>
          <a:p>
            <a:r>
              <a:rPr lang="ru-RU" sz="2400" dirty="0"/>
              <a:t>Верхнее положение</a:t>
            </a:r>
            <a:endParaRPr lang="en-US" sz="2400" dirty="0"/>
          </a:p>
          <a:p>
            <a:pPr lvl="1"/>
            <a:r>
              <a:rPr lang="ru-RU" sz="2000" dirty="0"/>
              <a:t>Нет процедуры настройки </a:t>
            </a:r>
          </a:p>
          <a:p>
            <a:r>
              <a:rPr lang="ru-RU" sz="2400" dirty="0"/>
              <a:t>Предел ходового трима</a:t>
            </a:r>
            <a:endParaRPr lang="en-US" sz="2400" dirty="0"/>
          </a:p>
          <a:p>
            <a:pPr lvl="1"/>
            <a:r>
              <a:rPr lang="ru-RU" sz="2000" dirty="0"/>
              <a:t>Настраивается ограничителем </a:t>
            </a:r>
            <a:r>
              <a:rPr lang="en-US" sz="2000" dirty="0"/>
              <a:t>trim limit switch </a:t>
            </a:r>
            <a:r>
              <a:rPr lang="ru-RU" sz="2000" dirty="0"/>
              <a:t>на левой стороне корпуса кардана</a:t>
            </a:r>
            <a:endParaRPr lang="en-US" sz="2000" dirty="0"/>
          </a:p>
          <a:p>
            <a:pPr lvl="1"/>
            <a:r>
              <a:rPr lang="ru-RU" altLang="en-US" sz="2000" dirty="0"/>
              <a:t>Отрегулировать на 520 мм для </a:t>
            </a:r>
            <a:r>
              <a:rPr lang="en-US" altLang="en-US" sz="2000" dirty="0"/>
              <a:t>Alpha </a:t>
            </a:r>
            <a:r>
              <a:rPr lang="ru-RU" altLang="en-US" sz="2000" dirty="0"/>
              <a:t>и 552 мм на </a:t>
            </a:r>
            <a:r>
              <a:rPr lang="en-US" altLang="en-US" sz="2000" dirty="0"/>
              <a:t>Bravo</a:t>
            </a:r>
            <a:r>
              <a:rPr lang="ru-RU" altLang="en-US" sz="2000" dirty="0"/>
              <a:t> (расстояние между осями трим цилиндра). </a:t>
            </a:r>
            <a:endParaRPr lang="en-US" sz="2000" dirty="0"/>
          </a:p>
          <a:p>
            <a:r>
              <a:rPr lang="ru-RU" sz="2400" dirty="0"/>
              <a:t>Предел транспортировочного трима</a:t>
            </a:r>
            <a:endParaRPr lang="en-US" sz="2400" dirty="0"/>
          </a:p>
          <a:p>
            <a:pPr lvl="1"/>
            <a:r>
              <a:rPr lang="ru-RU" sz="2000" dirty="0"/>
              <a:t>Отстуствует </a:t>
            </a:r>
          </a:p>
          <a:p>
            <a:r>
              <a:rPr lang="ru-RU" sz="2400" dirty="0"/>
              <a:t>Примечание</a:t>
            </a:r>
            <a:r>
              <a:rPr lang="en-US" sz="2400" dirty="0"/>
              <a:t> </a:t>
            </a:r>
          </a:p>
          <a:p>
            <a:pPr lvl="1"/>
            <a:r>
              <a:rPr lang="ru-RU" sz="2000" dirty="0"/>
              <a:t>Трим сендер может подключаться и как аналоговый и как цифровой датчик</a:t>
            </a:r>
            <a:r>
              <a:rPr lang="en-US" sz="2000" dirty="0"/>
              <a:t>.</a:t>
            </a:r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990599"/>
            <a:ext cx="2362200" cy="2024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22" y="3124200"/>
            <a:ext cx="1781175" cy="1215065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572000"/>
            <a:ext cx="1635153" cy="13063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2389" y="4976032"/>
            <a:ext cx="85569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PCM09</a:t>
            </a:r>
          </a:p>
        </p:txBody>
      </p:sp>
    </p:spTree>
    <p:extLst>
      <p:ext uri="{BB962C8B-B14F-4D97-AF65-F5344CB8AC3E}">
        <p14:creationId xmlns:p14="http://schemas.microsoft.com/office/powerpoint/2010/main" val="36178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0242"/>
            <a:ext cx="8991600" cy="792162"/>
          </a:xfrm>
        </p:spPr>
        <p:txBody>
          <a:bodyPr>
            <a:normAutofit fontScale="90000"/>
          </a:bodyPr>
          <a:lstStyle/>
          <a:p>
            <a:r>
              <a:rPr lang="ru-RU" dirty="0"/>
              <a:t>Автоматическое управление тримом </a:t>
            </a:r>
            <a:r>
              <a:rPr lang="en-US" dirty="0"/>
              <a:t>Active Trim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FE8C-D480-4221-A533-FE0C5638EC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002" y="990600"/>
            <a:ext cx="6545480" cy="4525963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Нижнее положение</a:t>
            </a:r>
            <a:endParaRPr lang="en-US" sz="2400" dirty="0"/>
          </a:p>
          <a:p>
            <a:pPr lvl="1"/>
            <a:r>
              <a:rPr lang="ru-RU" sz="2000" dirty="0"/>
              <a:t>Контрольный модуль </a:t>
            </a:r>
            <a:r>
              <a:rPr lang="en-US" sz="2000" dirty="0"/>
              <a:t>VCM </a:t>
            </a:r>
            <a:r>
              <a:rPr lang="ru-RU" sz="2000" dirty="0"/>
              <a:t>запоминает нижнее положение и присваивает ему нулевое значение </a:t>
            </a:r>
            <a:r>
              <a:rPr lang="en-US" sz="2000" dirty="0"/>
              <a:t>0%</a:t>
            </a:r>
            <a:r>
              <a:rPr lang="ru-RU" sz="2000" dirty="0"/>
              <a:t>.</a:t>
            </a:r>
            <a:endParaRPr lang="en-US" sz="2000" dirty="0"/>
          </a:p>
          <a:p>
            <a:r>
              <a:rPr lang="ru-RU" sz="2400" dirty="0"/>
              <a:t>Верхнее положение</a:t>
            </a:r>
            <a:endParaRPr lang="en-US" sz="2400" dirty="0"/>
          </a:p>
          <a:p>
            <a:pPr lvl="1"/>
            <a:r>
              <a:rPr lang="ru-RU" sz="2000" dirty="0"/>
              <a:t>Верхнее положение будет запоминаться всякий раз при превышении 60% трима</a:t>
            </a:r>
            <a:endParaRPr lang="en-US" sz="2000" dirty="0"/>
          </a:p>
          <a:p>
            <a:r>
              <a:rPr lang="ru-RU" sz="2400" dirty="0"/>
              <a:t>Примечание</a:t>
            </a:r>
            <a:endParaRPr lang="en-US" sz="2400" dirty="0"/>
          </a:p>
          <a:p>
            <a:pPr lvl="1"/>
            <a:r>
              <a:rPr lang="en-US" sz="2000" dirty="0"/>
              <a:t>Active Trim </a:t>
            </a:r>
            <a:r>
              <a:rPr lang="ru-RU" sz="2000" dirty="0"/>
              <a:t>настраивается по </a:t>
            </a:r>
            <a:r>
              <a:rPr lang="en-US" sz="2000" dirty="0"/>
              <a:t>%</a:t>
            </a:r>
            <a:r>
              <a:rPr lang="ru-RU" sz="2000" dirty="0"/>
              <a:t> положения</a:t>
            </a:r>
            <a:r>
              <a:rPr lang="en-US" sz="2000" dirty="0"/>
              <a:t>, </a:t>
            </a:r>
            <a:r>
              <a:rPr lang="ru-RU" sz="2000" dirty="0"/>
              <a:t>не единицам</a:t>
            </a:r>
            <a:endParaRPr lang="en-US" sz="2000" dirty="0"/>
          </a:p>
          <a:p>
            <a:pPr lvl="1"/>
            <a:r>
              <a:rPr lang="ru-RU" sz="2000" dirty="0"/>
              <a:t>Должны быть настроены полный ходовой и транспортировочный трим</a:t>
            </a:r>
            <a:endParaRPr lang="en-US" sz="2000" dirty="0"/>
          </a:p>
          <a:p>
            <a:pPr lvl="1"/>
            <a:r>
              <a:rPr lang="ru-RU" sz="2000" dirty="0"/>
              <a:t>Некорректная настройка снизит эффективность работы системы</a:t>
            </a:r>
            <a:endParaRPr lang="en-US" sz="2000" dirty="0"/>
          </a:p>
        </p:txBody>
      </p:sp>
      <p:pic>
        <p:nvPicPr>
          <p:cNvPr id="10" name="Picture 2" descr="C:\Users\jerickso\AppData\Local\Temp\notesF8D52E\ACTIVE TRIM RENDER_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83" y="604868"/>
            <a:ext cx="2675043" cy="22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82" y="2848337"/>
            <a:ext cx="2432139" cy="150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0"/>
          <p:cNvSpPr/>
          <p:nvPr/>
        </p:nvSpPr>
        <p:spPr>
          <a:xfrm>
            <a:off x="6804363" y="4596705"/>
            <a:ext cx="1715514" cy="533400"/>
          </a:xfrm>
          <a:prstGeom prst="wedgeRoundRectCallout">
            <a:avLst>
              <a:gd name="adj1" fmla="val -7908"/>
              <a:gd name="adj2" fmla="val -41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Vessel Control Module (VCM)</a:t>
            </a:r>
          </a:p>
        </p:txBody>
      </p:sp>
    </p:spTree>
    <p:extLst>
      <p:ext uri="{BB962C8B-B14F-4D97-AF65-F5344CB8AC3E}">
        <p14:creationId xmlns:p14="http://schemas.microsoft.com/office/powerpoint/2010/main" val="30194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" y="-71336"/>
            <a:ext cx="8229600" cy="715962"/>
          </a:xfrm>
        </p:spPr>
        <p:txBody>
          <a:bodyPr/>
          <a:lstStyle/>
          <a:p>
            <a:r>
              <a:rPr lang="ru-RU" dirty="0"/>
              <a:t>Приборы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478" y="76200"/>
            <a:ext cx="2837865" cy="54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25" y="3733800"/>
            <a:ext cx="1373905" cy="6201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8256"/>
            <a:ext cx="6553200" cy="5367744"/>
          </a:xfrm>
        </p:spPr>
        <p:txBody>
          <a:bodyPr>
            <a:noAutofit/>
          </a:bodyPr>
          <a:lstStyle/>
          <a:p>
            <a:r>
              <a:rPr lang="en-US" sz="2800" dirty="0" err="1"/>
              <a:t>SmartCraft</a:t>
            </a:r>
            <a:endParaRPr lang="en-US" sz="2800" dirty="0"/>
          </a:p>
          <a:p>
            <a:pPr lvl="1"/>
            <a:r>
              <a:rPr lang="ru-RU" sz="2400" dirty="0"/>
              <a:t>Приборы </a:t>
            </a:r>
            <a:r>
              <a:rPr lang="en-US" sz="2400" dirty="0"/>
              <a:t>SC </a:t>
            </a:r>
            <a:r>
              <a:rPr lang="ru-RU" sz="2400" dirty="0"/>
              <a:t>отображают положение трима</a:t>
            </a:r>
            <a:endParaRPr lang="en-US" sz="2400" dirty="0"/>
          </a:p>
          <a:p>
            <a:pPr lvl="1"/>
            <a:r>
              <a:rPr lang="ru-RU" sz="2400" dirty="0"/>
              <a:t>На некоторых приборах шкала от 0 до 100%, на некоторых диапазоны 0-10 – ходовой трим, 10-25 – транспортировочный.</a:t>
            </a:r>
            <a:endParaRPr lang="en-US" sz="2400" dirty="0"/>
          </a:p>
          <a:p>
            <a:pPr lvl="1"/>
            <a:r>
              <a:rPr lang="ru-RU" sz="2400" dirty="0"/>
              <a:t>Многие приборы </a:t>
            </a:r>
            <a:r>
              <a:rPr lang="en-US" sz="2400" dirty="0"/>
              <a:t>SC</a:t>
            </a:r>
            <a:r>
              <a:rPr lang="ru-RU" sz="2400" dirty="0"/>
              <a:t> имеют возможность калибровки.</a:t>
            </a:r>
            <a:endParaRPr lang="en-US" sz="2400" dirty="0"/>
          </a:p>
          <a:p>
            <a:r>
              <a:rPr lang="ru-RU" sz="2800" dirty="0"/>
              <a:t>Аналоговые</a:t>
            </a:r>
            <a:endParaRPr lang="en-US" sz="2800" dirty="0"/>
          </a:p>
          <a:p>
            <a:pPr lvl="1"/>
            <a:r>
              <a:rPr lang="ru-RU" sz="2400" dirty="0"/>
              <a:t>Работают от трим сендера, </a:t>
            </a:r>
            <a:r>
              <a:rPr lang="en-US" sz="2400" dirty="0"/>
              <a:t>AGI, D</a:t>
            </a:r>
            <a:r>
              <a:rPr lang="ru-RU" sz="2400" dirty="0"/>
              <a:t>2А</a:t>
            </a:r>
            <a:r>
              <a:rPr lang="en-US" sz="2400" dirty="0"/>
              <a:t> </a:t>
            </a:r>
            <a:r>
              <a:rPr lang="ru-RU" sz="2400" dirty="0"/>
              <a:t>конвертера, в некоторых случаях от контроллера </a:t>
            </a:r>
            <a:r>
              <a:rPr lang="en-US" sz="2400" dirty="0"/>
              <a:t>PCM</a:t>
            </a:r>
          </a:p>
          <a:p>
            <a:pPr lvl="1"/>
            <a:r>
              <a:rPr lang="ru-RU" sz="2400" dirty="0"/>
              <a:t>Большинство не калибруются.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5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15962"/>
          </a:xfrm>
        </p:spPr>
        <p:txBody>
          <a:bodyPr>
            <a:normAutofit/>
          </a:bodyPr>
          <a:lstStyle/>
          <a:p>
            <a:r>
              <a:rPr lang="ru-RU" sz="4000" dirty="0"/>
              <a:t>Примечания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" y="990601"/>
            <a:ext cx="9128760" cy="2209800"/>
          </a:xfrm>
        </p:spPr>
        <p:txBody>
          <a:bodyPr/>
          <a:lstStyle/>
          <a:p>
            <a:r>
              <a:rPr lang="ru-RU" dirty="0"/>
              <a:t>Перепрошивка модуля сбрасывает все настройки трима</a:t>
            </a:r>
            <a:endParaRPr lang="en-US" dirty="0"/>
          </a:p>
          <a:p>
            <a:r>
              <a:rPr lang="ru-RU" dirty="0"/>
              <a:t>Ошибка датчика трима зачастую также сбрасывает настройки.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FE8C-D480-4221-A533-FE0C5638EC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82083"/>
            <a:ext cx="8229600" cy="868362"/>
          </a:xfrm>
        </p:spPr>
        <p:txBody>
          <a:bodyPr>
            <a:normAutofit/>
          </a:bodyPr>
          <a:lstStyle/>
          <a:p>
            <a:r>
              <a:rPr lang="ru-RU" dirty="0"/>
              <a:t>Что такое настройка трима</a:t>
            </a:r>
            <a:r>
              <a:rPr lang="en-US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954476"/>
            <a:ext cx="5486400" cy="529392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Это определение диапазона работы цифрового датчика трима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Присваивание определенным единицам </a:t>
            </a:r>
            <a:r>
              <a:rPr lang="en-US" dirty="0">
                <a:solidFill>
                  <a:schemeClr val="tx1"/>
                </a:solidFill>
              </a:rPr>
              <a:t>ADC</a:t>
            </a:r>
            <a:r>
              <a:rPr lang="ru-RU" dirty="0">
                <a:solidFill>
                  <a:schemeClr val="tx1"/>
                </a:solidFill>
              </a:rPr>
              <a:t> значения трима двигателя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ru-RU" dirty="0"/>
              <a:t>Настройка нижнего положения </a:t>
            </a:r>
            <a:r>
              <a:rPr lang="en-US" dirty="0"/>
              <a:t>(0%) –</a:t>
            </a:r>
            <a:r>
              <a:rPr lang="ru-RU" dirty="0"/>
              <a:t> Двигатель полностью поджат. Большинство двигателей с цифровым датчиком трима имеют процедуру настройки нижнего положения</a:t>
            </a:r>
            <a:endParaRPr lang="en-US" dirty="0"/>
          </a:p>
          <a:p>
            <a:pPr lvl="1"/>
            <a:r>
              <a:rPr lang="ru-RU" dirty="0"/>
              <a:t>Настройка верхнего положения</a:t>
            </a:r>
            <a:r>
              <a:rPr lang="en-US" dirty="0">
                <a:solidFill>
                  <a:schemeClr val="tx1"/>
                </a:solidFill>
              </a:rPr>
              <a:t>(100%) –</a:t>
            </a:r>
            <a:r>
              <a:rPr lang="ru-RU" dirty="0">
                <a:solidFill>
                  <a:schemeClr val="tx1"/>
                </a:solidFill>
              </a:rPr>
              <a:t>Двигатель или колонка полностью откинуты. Процедура настройки есть не для всех двигателей.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Настройка производится при заглушенном двигателе и включенном зажигании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Для разных двигателей настройка может производиться разными способами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7A83-BB27-4983-A4BD-71F6338E3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248400"/>
            <a:ext cx="2133600" cy="365125"/>
          </a:xfrm>
        </p:spPr>
        <p:txBody>
          <a:bodyPr/>
          <a:lstStyle/>
          <a:p>
            <a:pPr>
              <a:defRPr/>
            </a:pPr>
            <a:fld id="{FC57F5F0-1404-443F-ABF5-BF7CBF8BEAA9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098" y="1492437"/>
            <a:ext cx="3666902" cy="34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8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33400"/>
            <a:ext cx="4953000" cy="603816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Лимит ходового трима</a:t>
            </a:r>
            <a:endParaRPr lang="en-US" dirty="0"/>
          </a:p>
          <a:p>
            <a:pPr lvl="1"/>
            <a:r>
              <a:rPr lang="ru-RU" dirty="0"/>
              <a:t>Обычно диапазон до </a:t>
            </a:r>
            <a:r>
              <a:rPr lang="en-US" dirty="0"/>
              <a:t>20° </a:t>
            </a:r>
            <a:r>
              <a:rPr lang="ru-RU" dirty="0"/>
              <a:t>откидки</a:t>
            </a:r>
            <a:endParaRPr lang="en-US" dirty="0"/>
          </a:p>
          <a:p>
            <a:pPr lvl="1"/>
            <a:r>
              <a:rPr lang="ru-RU" dirty="0"/>
              <a:t>В этом диапазоне двигатель эксплуатируется на ходу, предотвращая откидку мотора из воды во время работы</a:t>
            </a:r>
            <a:endParaRPr lang="en-US" dirty="0"/>
          </a:p>
          <a:p>
            <a:pPr lvl="1"/>
            <a:r>
              <a:rPr lang="ru-RU" dirty="0"/>
              <a:t>Многие двигатели имеют предустановленный ходовой предел в контроллере</a:t>
            </a:r>
            <a:endParaRPr lang="en-US" dirty="0"/>
          </a:p>
          <a:p>
            <a:pPr lvl="2"/>
            <a:r>
              <a:rPr lang="ru-RU" dirty="0"/>
              <a:t>В некоторых случаях его можно снизить с помощью диагностических средств, но увеличить нельзя</a:t>
            </a:r>
            <a:endParaRPr lang="en-US" dirty="0"/>
          </a:p>
          <a:p>
            <a:r>
              <a:rPr lang="ru-RU" dirty="0"/>
              <a:t>Лимит транспортировочного трима</a:t>
            </a:r>
            <a:endParaRPr lang="en-US" dirty="0"/>
          </a:p>
          <a:p>
            <a:pPr lvl="1"/>
            <a:r>
              <a:rPr lang="ru-RU" dirty="0"/>
              <a:t>В некоторых случаях лимит откидки может быть уменьшен с помощью диагностики</a:t>
            </a:r>
            <a:endParaRPr lang="en-US" dirty="0"/>
          </a:p>
          <a:p>
            <a:pPr lvl="1"/>
            <a:r>
              <a:rPr lang="ru-RU" dirty="0"/>
              <a:t>Дополнительный модуль </a:t>
            </a:r>
            <a:r>
              <a:rPr lang="en-US" dirty="0"/>
              <a:t>tilt limit </a:t>
            </a:r>
            <a:r>
              <a:rPr lang="ru-RU" dirty="0"/>
              <a:t>может быть установлен на большинство моделей, если нельзя выполнить настройку с помощью диагностики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997" y="0"/>
            <a:ext cx="8686800" cy="58903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Пределы ходового и транспортирочного трима</a:t>
            </a:r>
            <a:endParaRPr lang="en-US" dirty="0"/>
          </a:p>
        </p:txBody>
      </p:sp>
      <p:pic>
        <p:nvPicPr>
          <p:cNvPr id="1028" name="Picture 4" descr="C:\Users\kmuth\AppData\Local\Temp\SNAGHTML1a3a1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40" y="1752600"/>
            <a:ext cx="4595960" cy="387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4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85800"/>
          </a:xfrm>
        </p:spPr>
        <p:txBody>
          <a:bodyPr/>
          <a:lstStyle/>
          <a:p>
            <a:r>
              <a:rPr lang="ru-RU" dirty="0"/>
              <a:t>Зачем это надо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52095" cy="4953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Защита двигателя </a:t>
            </a:r>
            <a:r>
              <a:rPr lang="en-US" dirty="0"/>
              <a:t>Guardian</a:t>
            </a:r>
          </a:p>
          <a:p>
            <a:pPr lvl="1"/>
            <a:r>
              <a:rPr lang="ru-RU" dirty="0"/>
              <a:t>На многих двигателях срабатывает ограничитель оборотов при откидке мотора свыше ходового диапазона. Диапазон отсчитывается от адаптированного нижнего положения</a:t>
            </a:r>
            <a:r>
              <a:rPr lang="en-US" dirty="0"/>
              <a:t>.</a:t>
            </a:r>
          </a:p>
          <a:p>
            <a:r>
              <a:rPr lang="ru-RU" dirty="0"/>
              <a:t>Всплывающие сообщения на приборах </a:t>
            </a:r>
            <a:r>
              <a:rPr lang="en-US" dirty="0" err="1"/>
              <a:t>SmartCraft</a:t>
            </a:r>
            <a:endParaRPr lang="en-US" dirty="0"/>
          </a:p>
          <a:p>
            <a:pPr lvl="1"/>
            <a:r>
              <a:rPr lang="ru-RU" dirty="0"/>
              <a:t>Некоторые двигатели в режиме управления джойстиком сообщают о необходимости опустить двигатель</a:t>
            </a:r>
            <a:endParaRPr lang="en-US" dirty="0"/>
          </a:p>
          <a:p>
            <a:r>
              <a:rPr lang="ru-RU" dirty="0"/>
              <a:t>Переходники с аналогового на цифровой сигнал</a:t>
            </a:r>
            <a:endParaRPr lang="en-US" dirty="0"/>
          </a:p>
          <a:p>
            <a:pPr lvl="1"/>
            <a:r>
              <a:rPr lang="ru-RU" dirty="0"/>
              <a:t>Неправильная настройка может вызвать некорректное отображение на приборах</a:t>
            </a:r>
            <a:endParaRPr lang="en-US" dirty="0"/>
          </a:p>
          <a:p>
            <a:r>
              <a:rPr lang="ru-RU" dirty="0"/>
              <a:t>Модули ограничители </a:t>
            </a:r>
            <a:r>
              <a:rPr lang="en-US" dirty="0"/>
              <a:t>Tilt limit</a:t>
            </a:r>
          </a:p>
          <a:p>
            <a:pPr lvl="1"/>
            <a:r>
              <a:rPr lang="ru-RU" dirty="0"/>
              <a:t>Известны случаи, когда модуль ограничителя не работал при неправильной настройке трим сенсора</a:t>
            </a:r>
            <a:endParaRPr lang="en-US" dirty="0"/>
          </a:p>
          <a:p>
            <a:pPr lvl="2"/>
            <a:r>
              <a:rPr lang="ru-RU" dirty="0"/>
              <a:t>В нескольких случаях безосновательно были поменяны модули по гарантии </a:t>
            </a:r>
            <a:endParaRPr lang="en-US" dirty="0"/>
          </a:p>
          <a:p>
            <a:r>
              <a:rPr lang="ru-RU" dirty="0"/>
              <a:t>Автоматическое управление тримом </a:t>
            </a:r>
            <a:r>
              <a:rPr lang="en-US" dirty="0"/>
              <a:t>Active Trim</a:t>
            </a:r>
          </a:p>
          <a:p>
            <a:pPr lvl="1"/>
            <a:r>
              <a:rPr lang="ru-RU" dirty="0"/>
              <a:t>Если трим сенсор не настроен правильным образом, система будет работать неэффективно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7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bg1"/>
                </a:solidFill>
              </a:rPr>
              <a:t>Подвесные моторы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6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muth\AppData\Local\Temp\SNAGHTML5aef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97" y="220959"/>
            <a:ext cx="5705042" cy="275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31" y="820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Verado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7848599" cy="5899150"/>
          </a:xfrm>
        </p:spPr>
        <p:txBody>
          <a:bodyPr>
            <a:noAutofit/>
          </a:bodyPr>
          <a:lstStyle/>
          <a:p>
            <a:r>
              <a:rPr lang="ru-RU" sz="2400" dirty="0"/>
              <a:t>Нижнее положение</a:t>
            </a:r>
            <a:endParaRPr lang="en-US" sz="2400" dirty="0"/>
          </a:p>
          <a:p>
            <a:pPr lvl="1"/>
            <a:r>
              <a:rPr lang="ru-RU" sz="1800" dirty="0"/>
              <a:t>Удерживать кнопку трима вниз при полностью опущенном моторе в течение 3-х секунд</a:t>
            </a:r>
            <a:endParaRPr lang="en-US" sz="1800" dirty="0"/>
          </a:p>
          <a:p>
            <a:pPr lvl="1"/>
            <a:r>
              <a:rPr lang="ru-RU" sz="1800" dirty="0"/>
              <a:t>Диапазон </a:t>
            </a:r>
            <a:r>
              <a:rPr lang="en-US" sz="1800" dirty="0"/>
              <a:t>50-250 </a:t>
            </a:r>
            <a:r>
              <a:rPr lang="ru-RU" sz="1800" dirty="0"/>
              <a:t>единиц</a:t>
            </a:r>
            <a:endParaRPr lang="en-US" sz="1800" dirty="0"/>
          </a:p>
          <a:p>
            <a:r>
              <a:rPr lang="ru-RU" sz="2400" dirty="0"/>
              <a:t>Верхнее положение</a:t>
            </a:r>
            <a:endParaRPr lang="en-US" sz="2400" dirty="0"/>
          </a:p>
          <a:p>
            <a:pPr lvl="1"/>
            <a:r>
              <a:rPr lang="ru-RU" sz="1800" dirty="0"/>
              <a:t>Поднять двигатель полностью и удерживать кнопку в течение 3-х секунд</a:t>
            </a:r>
            <a:endParaRPr lang="en-US" sz="1800" dirty="0"/>
          </a:p>
          <a:p>
            <a:pPr lvl="1"/>
            <a:r>
              <a:rPr lang="ru-RU" sz="1800" dirty="0"/>
              <a:t>Значение трима должно быть более 550 единиц</a:t>
            </a:r>
            <a:endParaRPr lang="en-US" sz="1800" dirty="0"/>
          </a:p>
          <a:p>
            <a:r>
              <a:rPr lang="ru-RU" sz="2400" dirty="0"/>
              <a:t>Предел ходового трима</a:t>
            </a:r>
            <a:endParaRPr lang="en-US" sz="2400" dirty="0"/>
          </a:p>
          <a:p>
            <a:pPr lvl="1"/>
            <a:r>
              <a:rPr lang="ru-RU" sz="1800" dirty="0"/>
              <a:t>Для </a:t>
            </a:r>
            <a:r>
              <a:rPr lang="en-US" sz="1800" dirty="0"/>
              <a:t>L6 </a:t>
            </a:r>
            <a:r>
              <a:rPr lang="ru-RU" sz="1800" dirty="0"/>
              <a:t>трим лимит устанавливается на уровне +238 единиц к нижнему положению. Можно задать меньшее значение, большее значение приведет к появлению ошибки.</a:t>
            </a:r>
          </a:p>
          <a:p>
            <a:pPr lvl="1"/>
            <a:r>
              <a:rPr lang="ru-RU" sz="1800" dirty="0"/>
              <a:t>Для </a:t>
            </a:r>
            <a:r>
              <a:rPr lang="en-US" sz="1800" dirty="0"/>
              <a:t>L4 </a:t>
            </a:r>
            <a:r>
              <a:rPr lang="ru-RU" sz="1800" dirty="0"/>
              <a:t>трим лимит установлен гидравликой</a:t>
            </a:r>
            <a:endParaRPr lang="en-US" sz="1800" dirty="0"/>
          </a:p>
          <a:p>
            <a:r>
              <a:rPr lang="ru-RU" sz="2400" dirty="0"/>
              <a:t>Предел транспортировочного трима</a:t>
            </a:r>
            <a:endParaRPr lang="en-US" sz="2400" dirty="0"/>
          </a:p>
          <a:p>
            <a:pPr lvl="1"/>
            <a:r>
              <a:rPr lang="ru-RU" sz="1800" dirty="0"/>
              <a:t>Траспортировочный лимит можно задать с диагностики, но он будет работать только при поднятии мотора с пульта. Для ограничения откидки с кнопки на моторе нужен дополнительный модуль.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93022" y="4600472"/>
            <a:ext cx="2465417" cy="14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652"/>
            <a:ext cx="8229600" cy="720133"/>
          </a:xfrm>
        </p:spPr>
        <p:txBody>
          <a:bodyPr/>
          <a:lstStyle/>
          <a:p>
            <a:r>
              <a:rPr lang="en-US" dirty="0"/>
              <a:t>ME-F150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1847"/>
            <a:ext cx="9143999" cy="4876800"/>
          </a:xfrm>
        </p:spPr>
        <p:txBody>
          <a:bodyPr>
            <a:noAutofit/>
          </a:bodyPr>
          <a:lstStyle/>
          <a:p>
            <a:r>
              <a:rPr lang="ru-RU" sz="2000" dirty="0"/>
              <a:t>Нижнее положение</a:t>
            </a:r>
            <a:endParaRPr lang="en-US" sz="2000" dirty="0"/>
          </a:p>
          <a:p>
            <a:pPr lvl="1"/>
            <a:r>
              <a:rPr lang="ru-RU" sz="2000" dirty="0"/>
              <a:t>Контроллер запоминает наименьшую величину единиц трима как крайнее нижнее положение. Нет необходимости удерживать кнопку после опускания мотора для сохранения значения.</a:t>
            </a:r>
            <a:endParaRPr lang="en-US" sz="2000" dirty="0"/>
          </a:p>
          <a:p>
            <a:pPr lvl="1"/>
            <a:r>
              <a:rPr lang="ru-RU" sz="2000" dirty="0"/>
              <a:t>Диапазон от 100 до 400 единиц</a:t>
            </a:r>
            <a:endParaRPr lang="en-US" sz="2000" dirty="0"/>
          </a:p>
          <a:p>
            <a:pPr lvl="1"/>
            <a:r>
              <a:rPr lang="ru-RU" sz="2000" dirty="0"/>
              <a:t>Настройка может быть скинута путем отсоединения датчика трима до появления ошибки. Значение трима установится на 400 единиц.</a:t>
            </a:r>
            <a:endParaRPr lang="en-US" sz="2000" dirty="0"/>
          </a:p>
          <a:p>
            <a:r>
              <a:rPr lang="ru-RU" sz="2000" dirty="0"/>
              <a:t>Верхнее положение</a:t>
            </a:r>
            <a:endParaRPr lang="en-US" sz="2000" dirty="0"/>
          </a:p>
          <a:p>
            <a:pPr lvl="1"/>
            <a:r>
              <a:rPr lang="ru-RU" sz="2000" dirty="0"/>
              <a:t>Нет процедуры настройки</a:t>
            </a:r>
            <a:endParaRPr lang="en-US" sz="2000" dirty="0"/>
          </a:p>
          <a:p>
            <a:r>
              <a:rPr lang="ru-RU" sz="2000" dirty="0"/>
              <a:t>Предел ходового трима</a:t>
            </a:r>
            <a:endParaRPr lang="en-US" sz="2000" dirty="0"/>
          </a:p>
          <a:p>
            <a:pPr lvl="1"/>
            <a:r>
              <a:rPr lang="ru-RU" sz="2000" dirty="0"/>
              <a:t>+220 единиц к сохраненному нижнему положению.</a:t>
            </a:r>
            <a:endParaRPr lang="en-US" sz="2000" dirty="0"/>
          </a:p>
          <a:p>
            <a:r>
              <a:rPr lang="ru-RU" sz="2000" dirty="0"/>
              <a:t>Предел транспортировочного трима</a:t>
            </a:r>
            <a:endParaRPr lang="en-US" sz="2000" dirty="0"/>
          </a:p>
          <a:p>
            <a:pPr lvl="1"/>
            <a:r>
              <a:rPr lang="ru-RU" sz="2000" dirty="0"/>
              <a:t>Необходим дополнительный модуль</a:t>
            </a:r>
            <a:endParaRPr lang="en-US" sz="2000" dirty="0"/>
          </a:p>
          <a:p>
            <a:r>
              <a:rPr lang="ru-RU" sz="2000" dirty="0"/>
              <a:t>Примечание</a:t>
            </a:r>
            <a:endParaRPr lang="en-US" sz="2000" dirty="0"/>
          </a:p>
          <a:p>
            <a:pPr lvl="1"/>
            <a:r>
              <a:rPr lang="ru-RU" sz="2000" dirty="0"/>
              <a:t>Единицы трима и процент есть в текущих параметрах двигателя, показываемых в </a:t>
            </a:r>
            <a:r>
              <a:rPr lang="en-US" sz="2000" dirty="0"/>
              <a:t>G3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182" y="3200400"/>
            <a:ext cx="2000409" cy="20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501"/>
            <a:ext cx="8229600" cy="1232899"/>
          </a:xfrm>
        </p:spPr>
        <p:txBody>
          <a:bodyPr>
            <a:noAutofit/>
          </a:bodyPr>
          <a:lstStyle/>
          <a:p>
            <a:r>
              <a:rPr lang="en-US" sz="2800" dirty="0"/>
              <a:t>30-40 (3cyl) </a:t>
            </a:r>
            <a:r>
              <a:rPr lang="en-US" sz="2800" dirty="0" err="1"/>
              <a:t>FourStroke</a:t>
            </a:r>
            <a:r>
              <a:rPr lang="en-US" sz="2800" dirty="0"/>
              <a:t> – 1C456300 </a:t>
            </a:r>
            <a:r>
              <a:rPr lang="ru-RU" sz="2800" dirty="0"/>
              <a:t>и выше</a:t>
            </a:r>
            <a:br>
              <a:rPr lang="en-US" sz="2800" dirty="0"/>
            </a:br>
            <a:r>
              <a:rPr lang="en-US" sz="2800" dirty="0"/>
              <a:t>40-60 (4cyl) </a:t>
            </a:r>
            <a:r>
              <a:rPr lang="en-US" sz="2800" dirty="0" err="1"/>
              <a:t>FourStroke</a:t>
            </a:r>
            <a:r>
              <a:rPr lang="en-US" sz="2800" dirty="0"/>
              <a:t> - 1C453840 </a:t>
            </a:r>
            <a:r>
              <a:rPr lang="ru-RU" sz="2800" dirty="0"/>
              <a:t>и выше</a:t>
            </a:r>
            <a:br>
              <a:rPr lang="en-US" sz="2800" dirty="0"/>
            </a:br>
            <a:r>
              <a:rPr lang="en-US" sz="2800" dirty="0"/>
              <a:t>75-115 </a:t>
            </a:r>
            <a:r>
              <a:rPr lang="en-US" sz="2800" dirty="0" err="1"/>
              <a:t>FourStroke</a:t>
            </a:r>
            <a:r>
              <a:rPr lang="en-US" sz="2800" dirty="0"/>
              <a:t> – 2B095049 </a:t>
            </a:r>
            <a:r>
              <a:rPr lang="ru-RU" sz="2800" dirty="0"/>
              <a:t>и выше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219200"/>
            <a:ext cx="7400750" cy="5000625"/>
          </a:xfrm>
        </p:spPr>
        <p:txBody>
          <a:bodyPr>
            <a:noAutofit/>
          </a:bodyPr>
          <a:lstStyle/>
          <a:p>
            <a:r>
              <a:rPr lang="ru-RU" sz="2000" dirty="0"/>
              <a:t>Нижнее положение</a:t>
            </a:r>
            <a:endParaRPr lang="en-US" sz="2000" dirty="0"/>
          </a:p>
          <a:p>
            <a:pPr lvl="1"/>
            <a:r>
              <a:rPr lang="ru-RU" sz="1600" dirty="0"/>
              <a:t>Контроллер запоминает наименьшую величину единиц трима как крайнее нижнее положение. Нет необходимости удерживать кнопку после опускания мотора для сохранения значения.</a:t>
            </a:r>
            <a:endParaRPr lang="en-US" sz="1600" dirty="0"/>
          </a:p>
          <a:p>
            <a:pPr lvl="1"/>
            <a:r>
              <a:rPr lang="ru-RU" sz="1600" dirty="0"/>
              <a:t>Диапазон от 100 до 400 единиц</a:t>
            </a:r>
            <a:endParaRPr lang="en-US" sz="1600" dirty="0"/>
          </a:p>
          <a:p>
            <a:pPr lvl="1"/>
            <a:r>
              <a:rPr lang="ru-RU" sz="1600" b="1" dirty="0"/>
              <a:t>На этих двигателях не скинуть сохраненное положение</a:t>
            </a:r>
            <a:endParaRPr lang="en-US" sz="1600" b="1" dirty="0"/>
          </a:p>
          <a:p>
            <a:r>
              <a:rPr lang="ru-RU" sz="2000" dirty="0"/>
              <a:t>Верхнее положение</a:t>
            </a:r>
            <a:endParaRPr lang="en-US" sz="2000" dirty="0"/>
          </a:p>
          <a:p>
            <a:pPr lvl="1"/>
            <a:r>
              <a:rPr lang="ru-RU" sz="1600" dirty="0"/>
              <a:t>Нет процедуры настройки</a:t>
            </a:r>
            <a:endParaRPr lang="en-US" sz="1600" dirty="0"/>
          </a:p>
          <a:p>
            <a:r>
              <a:rPr lang="ru-RU" sz="2000" dirty="0"/>
              <a:t>Предел ходового трима</a:t>
            </a:r>
            <a:endParaRPr lang="en-US" sz="2000" dirty="0"/>
          </a:p>
          <a:p>
            <a:pPr lvl="1"/>
            <a:r>
              <a:rPr lang="ru-RU" sz="1600" dirty="0"/>
              <a:t>Трим лимит установлен гидравликой </a:t>
            </a:r>
            <a:endParaRPr lang="en-US" sz="1600" dirty="0"/>
          </a:p>
          <a:p>
            <a:r>
              <a:rPr lang="ru-RU" sz="2000" dirty="0"/>
              <a:t>Предел транспортировочного трима</a:t>
            </a:r>
            <a:endParaRPr lang="en-US" sz="2000" dirty="0"/>
          </a:p>
          <a:p>
            <a:pPr lvl="1"/>
            <a:r>
              <a:rPr lang="ru-RU" sz="1600" dirty="0"/>
              <a:t>Необходим дополнительный модуль, подключаемый к трим-сенсору.</a:t>
            </a:r>
            <a:endParaRPr lang="en-US" sz="1600" dirty="0"/>
          </a:p>
          <a:p>
            <a:r>
              <a:rPr lang="ru-RU" sz="2000" dirty="0"/>
              <a:t>Примечания</a:t>
            </a:r>
            <a:endParaRPr lang="en-US" sz="2000" dirty="0"/>
          </a:p>
          <a:p>
            <a:pPr lvl="1"/>
            <a:r>
              <a:rPr lang="ru-RU" sz="1600" dirty="0"/>
              <a:t>Сенсор, работающий на принципе эффекта Холла, взаимодействует с магнитом на поворотной оси</a:t>
            </a:r>
            <a:endParaRPr lang="en-US" sz="1600" dirty="0"/>
          </a:p>
          <a:p>
            <a:pPr lvl="1"/>
            <a:r>
              <a:rPr lang="ru-RU" sz="1600" dirty="0"/>
              <a:t>Комплект для 30-60 содержит магнитную ось, ее следует установить</a:t>
            </a:r>
            <a:endParaRPr lang="en-US" sz="1600" dirty="0"/>
          </a:p>
          <a:p>
            <a:pPr lvl="1"/>
            <a:r>
              <a:rPr lang="ru-RU" sz="1600" dirty="0"/>
              <a:t>В диагностике отображается только процент трима, без единиц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191" y="4867524"/>
            <a:ext cx="2152809" cy="1691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69" y="2647738"/>
            <a:ext cx="2085714" cy="197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951" y="1125480"/>
            <a:ext cx="1390809" cy="14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838" y="4405312"/>
            <a:ext cx="3280162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114"/>
            <a:ext cx="8229600" cy="724183"/>
          </a:xfrm>
        </p:spPr>
        <p:txBody>
          <a:bodyPr>
            <a:normAutofit/>
          </a:bodyPr>
          <a:lstStyle/>
          <a:p>
            <a:r>
              <a:rPr lang="en-US" dirty="0" err="1"/>
              <a:t>Optimax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AB9C-4607-49A8-9B9C-07A49B9998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4081" y="785297"/>
            <a:ext cx="82941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E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Нижнее положение</a:t>
            </a:r>
            <a:endParaRPr lang="en-US" sz="2400" dirty="0"/>
          </a:p>
          <a:p>
            <a:pPr lvl="1"/>
            <a:r>
              <a:rPr lang="ru-RU" sz="1800" dirty="0"/>
              <a:t>Нет процедуры настройки</a:t>
            </a:r>
            <a:r>
              <a:rPr lang="en-US" sz="1800" dirty="0"/>
              <a:t>  </a:t>
            </a:r>
          </a:p>
          <a:p>
            <a:pPr lvl="1"/>
            <a:r>
              <a:rPr lang="ru-RU" sz="1800" dirty="0"/>
              <a:t>На большинстве двигателей нижнее положение соответствует 11% или 150 единицам</a:t>
            </a:r>
            <a:endParaRPr lang="en-US" sz="1800" dirty="0"/>
          </a:p>
          <a:p>
            <a:r>
              <a:rPr lang="ru-RU" sz="2400" dirty="0"/>
              <a:t>Верхнее положение </a:t>
            </a:r>
            <a:endParaRPr lang="en-US" sz="2400" dirty="0"/>
          </a:p>
          <a:p>
            <a:pPr lvl="1"/>
            <a:r>
              <a:rPr lang="ru-RU" sz="1800" dirty="0"/>
              <a:t>Нет процедуры настройки</a:t>
            </a:r>
            <a:r>
              <a:rPr lang="en-US" sz="1800" dirty="0"/>
              <a:t> </a:t>
            </a:r>
          </a:p>
          <a:p>
            <a:pPr lvl="1"/>
            <a:r>
              <a:rPr lang="ru-RU" sz="1800" dirty="0"/>
              <a:t>На большинстве двигателей верхнее положение соответствует 70%</a:t>
            </a:r>
            <a:endParaRPr lang="en-US" sz="1800" dirty="0"/>
          </a:p>
          <a:p>
            <a:r>
              <a:rPr lang="ru-RU" sz="2400" dirty="0"/>
              <a:t>Предел ходового трима </a:t>
            </a:r>
            <a:endParaRPr lang="en-US" sz="2400" dirty="0"/>
          </a:p>
          <a:p>
            <a:pPr lvl="1"/>
            <a:r>
              <a:rPr lang="ru-RU" sz="1800" dirty="0"/>
              <a:t>Трим лимит установлен гидравликой</a:t>
            </a:r>
            <a:r>
              <a:rPr lang="en-US" sz="1800" dirty="0"/>
              <a:t> </a:t>
            </a:r>
          </a:p>
          <a:p>
            <a:r>
              <a:rPr lang="ru-RU" sz="2400" dirty="0"/>
              <a:t>Предел транспортировочного трима</a:t>
            </a:r>
            <a:endParaRPr lang="en-US" sz="2400" dirty="0"/>
          </a:p>
          <a:p>
            <a:pPr lvl="1"/>
            <a:r>
              <a:rPr lang="ru-RU" sz="1800" dirty="0"/>
              <a:t>Необходим дополнительный модуль, подключаемый к трим-сенсору.</a:t>
            </a:r>
            <a:endParaRPr lang="en-US" sz="1800" dirty="0"/>
          </a:p>
          <a:p>
            <a:r>
              <a:rPr lang="ru-RU" sz="2400" dirty="0"/>
              <a:t>Примечания</a:t>
            </a:r>
            <a:endParaRPr lang="en-US" sz="2400" dirty="0"/>
          </a:p>
          <a:p>
            <a:pPr lvl="1"/>
            <a:r>
              <a:rPr lang="ru-RU" sz="1800" dirty="0"/>
              <a:t>Трим сенсоры не настраиваются, коррекция через приборы </a:t>
            </a:r>
            <a:r>
              <a:rPr lang="en-US" sz="1800" dirty="0" err="1"/>
              <a:t>SmartCraft</a:t>
            </a:r>
            <a:endParaRPr lang="en-US" sz="1800" dirty="0"/>
          </a:p>
          <a:p>
            <a:pPr lvl="1"/>
            <a:r>
              <a:rPr lang="ru-RU" sz="1800" dirty="0"/>
              <a:t>Не все </a:t>
            </a:r>
            <a:r>
              <a:rPr lang="en-US" sz="1800" dirty="0" err="1"/>
              <a:t>Optimax</a:t>
            </a:r>
            <a:r>
              <a:rPr lang="en-US" sz="1800" dirty="0"/>
              <a:t> </a:t>
            </a:r>
            <a:r>
              <a:rPr lang="ru-RU" sz="1800" dirty="0"/>
              <a:t>имеют в стандарте цифровой датчик трима. Модели </a:t>
            </a:r>
            <a:r>
              <a:rPr lang="en-US" sz="1800" dirty="0" err="1"/>
              <a:t>ProXS</a:t>
            </a:r>
            <a:r>
              <a:rPr lang="ru-RU" sz="1800" dirty="0"/>
              <a:t> оснащаются аналоговым датчиком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421" y="3250713"/>
            <a:ext cx="1620679" cy="1212826"/>
          </a:xfrm>
          <a:prstGeom prst="rect">
            <a:avLst/>
          </a:prstGeom>
        </p:spPr>
      </p:pic>
      <p:pic>
        <p:nvPicPr>
          <p:cNvPr id="7" name="Picture 6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233" y="125182"/>
            <a:ext cx="2465417" cy="14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56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9327</TotalTime>
  <Words>1108</Words>
  <Application>Microsoft Office PowerPoint</Application>
  <PresentationFormat>On-screen Show (4:3)</PresentationFormat>
  <Paragraphs>176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1_Office Theme</vt:lpstr>
      <vt:lpstr>Настройка трима</vt:lpstr>
      <vt:lpstr>Что такое настройка трима?</vt:lpstr>
      <vt:lpstr>Пределы ходового и транспортирочного трима</vt:lpstr>
      <vt:lpstr>Зачем это надо?</vt:lpstr>
      <vt:lpstr>Подвесные моторы</vt:lpstr>
      <vt:lpstr>Verado</vt:lpstr>
      <vt:lpstr>ME-F150</vt:lpstr>
      <vt:lpstr>30-40 (3cyl) FourStroke – 1C456300 и выше 40-60 (4cyl) FourStroke - 1C453840 и выше 75-115 FourStroke – 2B095049 и выше</vt:lpstr>
      <vt:lpstr>Optimax</vt:lpstr>
      <vt:lpstr>Стационарные двигатели</vt:lpstr>
      <vt:lpstr>Трим сенсор MerCruiser</vt:lpstr>
      <vt:lpstr>Трим сендер MerCruiser</vt:lpstr>
      <vt:lpstr>MerCruiser DTS, все PCM112 и дизеля</vt:lpstr>
      <vt:lpstr>Механические MerCruiser (кроме PCM112)</vt:lpstr>
      <vt:lpstr>Автоматическое управление тримом Active Trim</vt:lpstr>
      <vt:lpstr>Приборы</vt:lpstr>
      <vt:lpstr>Примечания</vt:lpstr>
    </vt:vector>
  </TitlesOfParts>
  <Company>Brunswick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Trim Adapatation</dc:title>
  <dc:creator>Christopher Dudzinski</dc:creator>
  <cp:lastModifiedBy>Vladimir Shumovskiy</cp:lastModifiedBy>
  <cp:revision>165</cp:revision>
  <cp:lastPrinted>2016-09-06T15:02:18Z</cp:lastPrinted>
  <dcterms:created xsi:type="dcterms:W3CDTF">2016-08-19T14:38:24Z</dcterms:created>
  <dcterms:modified xsi:type="dcterms:W3CDTF">2017-12-15T10:08:31Z</dcterms:modified>
</cp:coreProperties>
</file>